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p:sldMasterIdLst>
    <p:sldMasterId id="2147483648" r:id="rId1"/>
  </p:sldMasterIdLst>
  <p:notesMasterIdLst>
    <p:notesMasterId r:id="rId44"/>
  </p:notesMasterIdLst>
  <p:handoutMasterIdLst>
    <p:handoutMasterId r:id="rId45"/>
  </p:handoutMasterIdLst>
  <p:sldIdLst>
    <p:sldId id="256" r:id="rId2"/>
    <p:sldId id="394" r:id="rId3"/>
    <p:sldId id="323" r:id="rId4"/>
    <p:sldId id="408" r:id="rId5"/>
    <p:sldId id="417" r:id="rId6"/>
    <p:sldId id="418" r:id="rId7"/>
    <p:sldId id="416" r:id="rId8"/>
    <p:sldId id="392" r:id="rId9"/>
    <p:sldId id="358" r:id="rId10"/>
    <p:sldId id="393" r:id="rId11"/>
    <p:sldId id="385" r:id="rId12"/>
    <p:sldId id="353" r:id="rId13"/>
    <p:sldId id="415" r:id="rId14"/>
    <p:sldId id="387" r:id="rId15"/>
    <p:sldId id="399" r:id="rId16"/>
    <p:sldId id="432" r:id="rId17"/>
    <p:sldId id="433" r:id="rId18"/>
    <p:sldId id="419" r:id="rId19"/>
    <p:sldId id="420" r:id="rId20"/>
    <p:sldId id="421" r:id="rId21"/>
    <p:sldId id="395" r:id="rId22"/>
    <p:sldId id="397" r:id="rId23"/>
    <p:sldId id="361" r:id="rId24"/>
    <p:sldId id="381" r:id="rId25"/>
    <p:sldId id="398" r:id="rId26"/>
    <p:sldId id="435" r:id="rId27"/>
    <p:sldId id="396" r:id="rId28"/>
    <p:sldId id="329" r:id="rId29"/>
    <p:sldId id="434" r:id="rId30"/>
    <p:sldId id="422" r:id="rId31"/>
    <p:sldId id="423" r:id="rId32"/>
    <p:sldId id="436" r:id="rId33"/>
    <p:sldId id="409" r:id="rId34"/>
    <p:sldId id="424" r:id="rId35"/>
    <p:sldId id="410" r:id="rId36"/>
    <p:sldId id="425" r:id="rId37"/>
    <p:sldId id="411" r:id="rId38"/>
    <p:sldId id="426" r:id="rId39"/>
    <p:sldId id="412" r:id="rId40"/>
    <p:sldId id="427" r:id="rId41"/>
    <p:sldId id="413" r:id="rId42"/>
    <p:sldId id="428" r:id="rId43"/>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6AD8F17-FE58-4F47-BF17-5EE7B001C27A}">
          <p14:sldIdLst>
            <p14:sldId id="256"/>
            <p14:sldId id="394"/>
            <p14:sldId id="323"/>
            <p14:sldId id="408"/>
            <p14:sldId id="417"/>
            <p14:sldId id="418"/>
            <p14:sldId id="416"/>
            <p14:sldId id="392"/>
            <p14:sldId id="358"/>
            <p14:sldId id="393"/>
            <p14:sldId id="385"/>
            <p14:sldId id="353"/>
            <p14:sldId id="415"/>
            <p14:sldId id="387"/>
            <p14:sldId id="399"/>
            <p14:sldId id="432"/>
            <p14:sldId id="433"/>
            <p14:sldId id="419"/>
            <p14:sldId id="420"/>
            <p14:sldId id="421"/>
            <p14:sldId id="395"/>
            <p14:sldId id="397"/>
            <p14:sldId id="361"/>
            <p14:sldId id="381"/>
            <p14:sldId id="398"/>
            <p14:sldId id="435"/>
            <p14:sldId id="396"/>
            <p14:sldId id="329"/>
            <p14:sldId id="434"/>
            <p14:sldId id="422"/>
            <p14:sldId id="423"/>
            <p14:sldId id="436"/>
            <p14:sldId id="409"/>
            <p14:sldId id="424"/>
            <p14:sldId id="410"/>
            <p14:sldId id="425"/>
            <p14:sldId id="411"/>
            <p14:sldId id="426"/>
            <p14:sldId id="412"/>
            <p14:sldId id="427"/>
            <p14:sldId id="413"/>
            <p14:sldId id="42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0000"/>
    <a:srgbClr val="6699FF"/>
    <a:srgbClr val="B7BEBC"/>
    <a:srgbClr val="3333FF"/>
    <a:srgbClr val="A8ADAC"/>
    <a:srgbClr val="FF0000"/>
    <a:srgbClr val="525B7E"/>
    <a:srgbClr val="0000F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74882" autoAdjust="0"/>
  </p:normalViewPr>
  <p:slideViewPr>
    <p:cSldViewPr snapToGrid="0">
      <p:cViewPr varScale="1">
        <p:scale>
          <a:sx n="68" d="100"/>
          <a:sy n="68" d="100"/>
        </p:scale>
        <p:origin x="1709" y="58"/>
      </p:cViewPr>
      <p:guideLst>
        <p:guide orient="horz" pos="2160"/>
        <p:guide pos="2880"/>
      </p:guideLst>
    </p:cSldViewPr>
  </p:slideViewPr>
  <p:outlineViewPr>
    <p:cViewPr>
      <p:scale>
        <a:sx n="33" d="100"/>
        <a:sy n="33" d="100"/>
      </p:scale>
      <p:origin x="0" y="-341"/>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64" d="100"/>
          <a:sy n="64" d="100"/>
        </p:scale>
        <p:origin x="320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Z_Path%20Planning\&#22270;&#29255;\Simulation\Processing%20Time%20&amp;%20Path%20Length.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180801425115632E-2"/>
          <c:y val="0.12344639662098442"/>
          <c:w val="0.91661945681925638"/>
          <c:h val="0.70209775621003478"/>
        </c:manualLayout>
      </c:layout>
      <c:barChart>
        <c:barDir val="col"/>
        <c:grouping val="clustered"/>
        <c:varyColors val="0"/>
        <c:ser>
          <c:idx val="10"/>
          <c:order val="10"/>
          <c:tx>
            <c:v>Min</c:v>
          </c:tx>
          <c:spPr>
            <a:solidFill>
              <a:srgbClr val="92D05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s1'!$C$1:$F$1,'Time s1'!$H$1)</c:f>
              <c:strCache>
                <c:ptCount val="5"/>
                <c:pt idx="0">
                  <c:v>RRT</c:v>
                </c:pt>
                <c:pt idx="1">
                  <c:v>Goal-biased RRT
 (goal bias = 0.2)</c:v>
                </c:pt>
                <c:pt idx="2">
                  <c:v>Goal-biased RRT 
(goal bias = 0.5)</c:v>
                </c:pt>
                <c:pt idx="3">
                  <c:v>Goal-biased RRT 
(goal bias = 0.9)</c:v>
                </c:pt>
                <c:pt idx="4">
                  <c:v>VSR-RRT</c:v>
                </c:pt>
              </c:strCache>
              <c:extLst/>
            </c:strRef>
          </c:cat>
          <c:val>
            <c:numRef>
              <c:f>('Time s1'!$C$12:$F$12,'Time s1'!$H$12)</c:f>
              <c:numCache>
                <c:formatCode>0.00</c:formatCode>
                <c:ptCount val="5"/>
                <c:pt idx="0">
                  <c:v>0.2244816</c:v>
                </c:pt>
                <c:pt idx="1">
                  <c:v>0.1563986</c:v>
                </c:pt>
                <c:pt idx="2">
                  <c:v>0.2543841</c:v>
                </c:pt>
                <c:pt idx="3">
                  <c:v>0.43856810000000002</c:v>
                </c:pt>
                <c:pt idx="4">
                  <c:v>0.1366832</c:v>
                </c:pt>
              </c:numCache>
              <c:extLst/>
            </c:numRef>
          </c:val>
          <c:extLst>
            <c:ext xmlns:c16="http://schemas.microsoft.com/office/drawing/2014/chart" uri="{C3380CC4-5D6E-409C-BE32-E72D297353CC}">
              <c16:uniqueId val="{00000000-A547-473C-8407-57CAE80FF71E}"/>
            </c:ext>
          </c:extLst>
        </c:ser>
        <c:ser>
          <c:idx val="11"/>
          <c:order val="11"/>
          <c:tx>
            <c:v>Max</c:v>
          </c:tx>
          <c:spPr>
            <a:solidFill>
              <a:srgbClr val="FF000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s1'!$C$1:$F$1,'Time s1'!$H$1)</c:f>
              <c:strCache>
                <c:ptCount val="5"/>
                <c:pt idx="0">
                  <c:v>RRT</c:v>
                </c:pt>
                <c:pt idx="1">
                  <c:v>Goal-biased RRT
 (goal bias = 0.2)</c:v>
                </c:pt>
                <c:pt idx="2">
                  <c:v>Goal-biased RRT 
(goal bias = 0.5)</c:v>
                </c:pt>
                <c:pt idx="3">
                  <c:v>Goal-biased RRT 
(goal bias = 0.9)</c:v>
                </c:pt>
                <c:pt idx="4">
                  <c:v>VSR-RRT</c:v>
                </c:pt>
              </c:strCache>
              <c:extLst/>
            </c:strRef>
          </c:cat>
          <c:val>
            <c:numRef>
              <c:f>('Time s1'!$C$13:$F$13,'Time s1'!$H$13)</c:f>
              <c:numCache>
                <c:formatCode>0.00</c:formatCode>
                <c:ptCount val="5"/>
                <c:pt idx="0">
                  <c:v>4.9391030000000002</c:v>
                </c:pt>
                <c:pt idx="1">
                  <c:v>1.2666679999999999</c:v>
                </c:pt>
                <c:pt idx="2">
                  <c:v>2.0939199999999998</c:v>
                </c:pt>
                <c:pt idx="3">
                  <c:v>13.111520000000001</c:v>
                </c:pt>
                <c:pt idx="4">
                  <c:v>0.23578979999999999</c:v>
                </c:pt>
              </c:numCache>
              <c:extLst/>
            </c:numRef>
          </c:val>
          <c:extLst>
            <c:ext xmlns:c16="http://schemas.microsoft.com/office/drawing/2014/chart" uri="{C3380CC4-5D6E-409C-BE32-E72D297353CC}">
              <c16:uniqueId val="{00000001-A547-473C-8407-57CAE80FF71E}"/>
            </c:ext>
          </c:extLst>
        </c:ser>
        <c:ser>
          <c:idx val="12"/>
          <c:order val="12"/>
          <c:tx>
            <c:v>Avg</c:v>
          </c:tx>
          <c:spPr>
            <a:solidFill>
              <a:srgbClr val="00B0F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s1'!$C$1:$F$1,'Time s1'!$H$1)</c:f>
              <c:strCache>
                <c:ptCount val="5"/>
                <c:pt idx="0">
                  <c:v>RRT</c:v>
                </c:pt>
                <c:pt idx="1">
                  <c:v>Goal-biased RRT
 (goal bias = 0.2)</c:v>
                </c:pt>
                <c:pt idx="2">
                  <c:v>Goal-biased RRT 
(goal bias = 0.5)</c:v>
                </c:pt>
                <c:pt idx="3">
                  <c:v>Goal-biased RRT 
(goal bias = 0.9)</c:v>
                </c:pt>
                <c:pt idx="4">
                  <c:v>VSR-RRT</c:v>
                </c:pt>
              </c:strCache>
              <c:extLst/>
            </c:strRef>
          </c:cat>
          <c:val>
            <c:numRef>
              <c:f>('Time s1'!$C$14:$F$14,'Time s1'!$H$14)</c:f>
              <c:numCache>
                <c:formatCode>0.00</c:formatCode>
                <c:ptCount val="5"/>
                <c:pt idx="0">
                  <c:v>1.5468478300000001</c:v>
                </c:pt>
                <c:pt idx="1">
                  <c:v>0.57324604000000001</c:v>
                </c:pt>
                <c:pt idx="2">
                  <c:v>0.78773161000000003</c:v>
                </c:pt>
                <c:pt idx="3">
                  <c:v>4.6382770100000004</c:v>
                </c:pt>
                <c:pt idx="4">
                  <c:v>0.18407745000000003</c:v>
                </c:pt>
              </c:numCache>
              <c:extLst/>
            </c:numRef>
          </c:val>
          <c:extLst>
            <c:ext xmlns:c16="http://schemas.microsoft.com/office/drawing/2014/chart" uri="{C3380CC4-5D6E-409C-BE32-E72D297353CC}">
              <c16:uniqueId val="{00000002-A547-473C-8407-57CAE80FF71E}"/>
            </c:ext>
          </c:extLst>
        </c:ser>
        <c:dLbls>
          <c:showLegendKey val="0"/>
          <c:showVal val="0"/>
          <c:showCatName val="0"/>
          <c:showSerName val="0"/>
          <c:showPercent val="0"/>
          <c:showBubbleSize val="0"/>
        </c:dLbls>
        <c:gapWidth val="219"/>
        <c:overlap val="-27"/>
        <c:axId val="786526928"/>
        <c:axId val="786527248"/>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c:ext uri="{02D57815-91ED-43cb-92C2-25804820EDAC}">
                        <c15:formulaRef>
                          <c15:sqref>('Time s1'!$C$2:$F$2,'Time s1'!$H$2)</c15:sqref>
                        </c15:formulaRef>
                      </c:ext>
                    </c:extLst>
                    <c:numCache>
                      <c:formatCode>0.00</c:formatCode>
                      <c:ptCount val="5"/>
                      <c:pt idx="0">
                        <c:v>2.006777</c:v>
                      </c:pt>
                      <c:pt idx="1">
                        <c:v>0.63775420000000005</c:v>
                      </c:pt>
                      <c:pt idx="2">
                        <c:v>0.8083574</c:v>
                      </c:pt>
                      <c:pt idx="3">
                        <c:v>1.7544420000000001</c:v>
                      </c:pt>
                      <c:pt idx="4">
                        <c:v>0.14694019999999999</c:v>
                      </c:pt>
                    </c:numCache>
                  </c:numRef>
                </c:val>
                <c:extLst>
                  <c:ext xmlns:c16="http://schemas.microsoft.com/office/drawing/2014/chart" uri="{C3380CC4-5D6E-409C-BE32-E72D297353CC}">
                    <c16:uniqueId val="{00000003-A547-473C-8407-57CAE80FF71E}"/>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s1'!$C$3:$F$3,'Time s1'!$H$3)</c15:sqref>
                        </c15:formulaRef>
                      </c:ext>
                    </c:extLst>
                    <c:numCache>
                      <c:formatCode>0.00</c:formatCode>
                      <c:ptCount val="5"/>
                      <c:pt idx="0">
                        <c:v>0.97854960000000002</c:v>
                      </c:pt>
                      <c:pt idx="1">
                        <c:v>1.2666679999999999</c:v>
                      </c:pt>
                      <c:pt idx="2">
                        <c:v>1.0540449999999999</c:v>
                      </c:pt>
                      <c:pt idx="3">
                        <c:v>6.970523</c:v>
                      </c:pt>
                      <c:pt idx="4">
                        <c:v>0.17606939999999999</c:v>
                      </c:pt>
                    </c:numCache>
                  </c:numRef>
                </c:val>
                <c:extLst xmlns:c15="http://schemas.microsoft.com/office/drawing/2012/chart">
                  <c:ext xmlns:c16="http://schemas.microsoft.com/office/drawing/2014/chart" uri="{C3380CC4-5D6E-409C-BE32-E72D297353CC}">
                    <c16:uniqueId val="{00000004-A547-473C-8407-57CAE80FF71E}"/>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s1'!$C$4:$F$4,'Time s1'!$H$4)</c15:sqref>
                        </c15:formulaRef>
                      </c:ext>
                    </c:extLst>
                    <c:numCache>
                      <c:formatCode>0.00</c:formatCode>
                      <c:ptCount val="5"/>
                      <c:pt idx="0">
                        <c:v>4.9391030000000002</c:v>
                      </c:pt>
                      <c:pt idx="1">
                        <c:v>0.7869661</c:v>
                      </c:pt>
                      <c:pt idx="2">
                        <c:v>0.5242964</c:v>
                      </c:pt>
                      <c:pt idx="3">
                        <c:v>3.3986510000000001</c:v>
                      </c:pt>
                      <c:pt idx="4">
                        <c:v>0.2104318</c:v>
                      </c:pt>
                    </c:numCache>
                  </c:numRef>
                </c:val>
                <c:extLst xmlns:c15="http://schemas.microsoft.com/office/drawing/2012/chart">
                  <c:ext xmlns:c16="http://schemas.microsoft.com/office/drawing/2014/chart" uri="{C3380CC4-5D6E-409C-BE32-E72D297353CC}">
                    <c16:uniqueId val="{00000005-A547-473C-8407-57CAE80FF71E}"/>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s1'!$C$5:$F$5,'Time s1'!$H$5)</c15:sqref>
                        </c15:formulaRef>
                      </c:ext>
                    </c:extLst>
                    <c:numCache>
                      <c:formatCode>0.00</c:formatCode>
                      <c:ptCount val="5"/>
                      <c:pt idx="0">
                        <c:v>0.2244816</c:v>
                      </c:pt>
                      <c:pt idx="1">
                        <c:v>0.26696439999999999</c:v>
                      </c:pt>
                      <c:pt idx="2">
                        <c:v>2.0939199999999998</c:v>
                      </c:pt>
                      <c:pt idx="3">
                        <c:v>13.111520000000001</c:v>
                      </c:pt>
                      <c:pt idx="4">
                        <c:v>0.16002659999999999</c:v>
                      </c:pt>
                    </c:numCache>
                  </c:numRef>
                </c:val>
                <c:extLst xmlns:c15="http://schemas.microsoft.com/office/drawing/2012/chart">
                  <c:ext xmlns:c16="http://schemas.microsoft.com/office/drawing/2014/chart" uri="{C3380CC4-5D6E-409C-BE32-E72D297353CC}">
                    <c16:uniqueId val="{00000006-A547-473C-8407-57CAE80FF71E}"/>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s1'!$C$6:$F$6,'Time s1'!$H$6)</c15:sqref>
                        </c15:formulaRef>
                      </c:ext>
                    </c:extLst>
                    <c:numCache>
                      <c:formatCode>0.00</c:formatCode>
                      <c:ptCount val="5"/>
                      <c:pt idx="0">
                        <c:v>0.48683419999999999</c:v>
                      </c:pt>
                      <c:pt idx="1">
                        <c:v>0.40570499999999998</c:v>
                      </c:pt>
                      <c:pt idx="2">
                        <c:v>0.74058139999999995</c:v>
                      </c:pt>
                      <c:pt idx="3">
                        <c:v>2.803369</c:v>
                      </c:pt>
                      <c:pt idx="4">
                        <c:v>0.17485410000000001</c:v>
                      </c:pt>
                    </c:numCache>
                  </c:numRef>
                </c:val>
                <c:extLst xmlns:c15="http://schemas.microsoft.com/office/drawing/2012/chart">
                  <c:ext xmlns:c16="http://schemas.microsoft.com/office/drawing/2014/chart" uri="{C3380CC4-5D6E-409C-BE32-E72D297353CC}">
                    <c16:uniqueId val="{00000007-A547-473C-8407-57CAE80FF71E}"/>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s1'!$C$7:$F$7,'Time s1'!$H$7)</c15:sqref>
                        </c15:formulaRef>
                      </c:ext>
                    </c:extLst>
                    <c:numCache>
                      <c:formatCode>0.00</c:formatCode>
                      <c:ptCount val="5"/>
                      <c:pt idx="0">
                        <c:v>0.24686159999999999</c:v>
                      </c:pt>
                      <c:pt idx="1">
                        <c:v>0.75259039999999999</c:v>
                      </c:pt>
                      <c:pt idx="2">
                        <c:v>0.65157500000000002</c:v>
                      </c:pt>
                      <c:pt idx="3">
                        <c:v>6.7567719999999998</c:v>
                      </c:pt>
                      <c:pt idx="4">
                        <c:v>0.22977629999999999</c:v>
                      </c:pt>
                    </c:numCache>
                  </c:numRef>
                </c:val>
                <c:extLst xmlns:c15="http://schemas.microsoft.com/office/drawing/2012/chart">
                  <c:ext xmlns:c16="http://schemas.microsoft.com/office/drawing/2014/chart" uri="{C3380CC4-5D6E-409C-BE32-E72D297353CC}">
                    <c16:uniqueId val="{00000008-A547-473C-8407-57CAE80FF71E}"/>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s1'!$C$8:$F$8,'Time s1'!$H$8)</c15:sqref>
                        </c15:formulaRef>
                      </c:ext>
                    </c:extLst>
                    <c:numCache>
                      <c:formatCode>0.00</c:formatCode>
                      <c:ptCount val="5"/>
                      <c:pt idx="0">
                        <c:v>3.540467</c:v>
                      </c:pt>
                      <c:pt idx="1">
                        <c:v>0.1563986</c:v>
                      </c:pt>
                      <c:pt idx="2">
                        <c:v>0.2543841</c:v>
                      </c:pt>
                      <c:pt idx="3">
                        <c:v>0.43856810000000002</c:v>
                      </c:pt>
                      <c:pt idx="4">
                        <c:v>0.1722977</c:v>
                      </c:pt>
                    </c:numCache>
                  </c:numRef>
                </c:val>
                <c:extLst xmlns:c15="http://schemas.microsoft.com/office/drawing/2012/chart">
                  <c:ext xmlns:c16="http://schemas.microsoft.com/office/drawing/2014/chart" uri="{C3380CC4-5D6E-409C-BE32-E72D297353CC}">
                    <c16:uniqueId val="{00000009-A547-473C-8407-57CAE80FF71E}"/>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s1'!$C$9:$F$9,'Time s1'!$H$9)</c15:sqref>
                        </c15:formulaRef>
                      </c:ext>
                    </c:extLst>
                    <c:numCache>
                      <c:formatCode>0.00</c:formatCode>
                      <c:ptCount val="5"/>
                      <c:pt idx="0">
                        <c:v>1.535096</c:v>
                      </c:pt>
                      <c:pt idx="1">
                        <c:v>0.52779390000000004</c:v>
                      </c:pt>
                      <c:pt idx="2">
                        <c:v>0.63675599999999999</c:v>
                      </c:pt>
                      <c:pt idx="3">
                        <c:v>1.762704</c:v>
                      </c:pt>
                      <c:pt idx="4">
                        <c:v>0.1366832</c:v>
                      </c:pt>
                    </c:numCache>
                  </c:numRef>
                </c:val>
                <c:extLst xmlns:c15="http://schemas.microsoft.com/office/drawing/2012/chart">
                  <c:ext xmlns:c16="http://schemas.microsoft.com/office/drawing/2014/chart" uri="{C3380CC4-5D6E-409C-BE32-E72D297353CC}">
                    <c16:uniqueId val="{0000000A-A547-473C-8407-57CAE80FF71E}"/>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s1'!$C$10:$F$10,'Time s1'!$H$10)</c15:sqref>
                        </c15:formulaRef>
                      </c:ext>
                    </c:extLst>
                    <c:numCache>
                      <c:formatCode>0.00</c:formatCode>
                      <c:ptCount val="5"/>
                      <c:pt idx="0">
                        <c:v>1.0559179999999999</c:v>
                      </c:pt>
                      <c:pt idx="1">
                        <c:v>0.61317069999999996</c:v>
                      </c:pt>
                      <c:pt idx="2">
                        <c:v>0.64045149999999995</c:v>
                      </c:pt>
                      <c:pt idx="3">
                        <c:v>3.796154</c:v>
                      </c:pt>
                      <c:pt idx="4">
                        <c:v>0.23578979999999999</c:v>
                      </c:pt>
                    </c:numCache>
                  </c:numRef>
                </c:val>
                <c:extLst xmlns:c15="http://schemas.microsoft.com/office/drawing/2012/chart">
                  <c:ext xmlns:c16="http://schemas.microsoft.com/office/drawing/2014/chart" uri="{C3380CC4-5D6E-409C-BE32-E72D297353CC}">
                    <c16:uniqueId val="{0000000B-A547-473C-8407-57CAE80FF71E}"/>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s1'!$C$1:$F$1,'Time s1'!$H$1)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s1'!$C$11:$F$11,'Time s1'!$H$11)</c15:sqref>
                        </c15:formulaRef>
                      </c:ext>
                    </c:extLst>
                    <c:numCache>
                      <c:formatCode>0.00</c:formatCode>
                      <c:ptCount val="5"/>
                      <c:pt idx="0">
                        <c:v>0.45439030000000002</c:v>
                      </c:pt>
                      <c:pt idx="1">
                        <c:v>0.31844909999999998</c:v>
                      </c:pt>
                      <c:pt idx="2">
                        <c:v>0.47294930000000002</c:v>
                      </c:pt>
                      <c:pt idx="3">
                        <c:v>5.5900670000000003</c:v>
                      </c:pt>
                      <c:pt idx="4">
                        <c:v>0.19790540000000001</c:v>
                      </c:pt>
                    </c:numCache>
                  </c:numRef>
                </c:val>
                <c:extLst xmlns:c15="http://schemas.microsoft.com/office/drawing/2012/chart">
                  <c:ext xmlns:c16="http://schemas.microsoft.com/office/drawing/2014/chart" uri="{C3380CC4-5D6E-409C-BE32-E72D297353CC}">
                    <c16:uniqueId val="{0000000C-A547-473C-8407-57CAE80FF71E}"/>
                  </c:ext>
                </c:extLst>
              </c15:ser>
            </c15:filteredBarSeries>
          </c:ext>
        </c:extLst>
      </c:barChart>
      <c:catAx>
        <c:axId val="78652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crossAx val="786527248"/>
        <c:crosses val="autoZero"/>
        <c:auto val="1"/>
        <c:lblAlgn val="ctr"/>
        <c:lblOffset val="100"/>
        <c:noMultiLvlLbl val="0"/>
      </c:catAx>
      <c:valAx>
        <c:axId val="78652724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6526928"/>
        <c:crosses val="autoZero"/>
        <c:crossBetween val="between"/>
      </c:valAx>
      <c:spPr>
        <a:noFill/>
        <a:ln>
          <a:noFill/>
        </a:ln>
        <a:effectLst/>
      </c:spPr>
    </c:plotArea>
    <c:legend>
      <c:legendPos val="b"/>
      <c:layout>
        <c:manualLayout>
          <c:xMode val="edge"/>
          <c:yMode val="edge"/>
          <c:x val="0.40169304778966819"/>
          <c:y val="1.6679063188790276E-2"/>
          <c:w val="0.20028644014615532"/>
          <c:h val="8.559273372473964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34936276240325E-2"/>
          <c:y val="9.7777811995734737E-2"/>
          <c:w val="0.92989631778483828"/>
          <c:h val="0.68239918894109852"/>
        </c:manualLayout>
      </c:layout>
      <c:barChart>
        <c:barDir val="col"/>
        <c:grouping val="clustered"/>
        <c:varyColors val="0"/>
        <c:ser>
          <c:idx val="10"/>
          <c:order val="10"/>
          <c:tx>
            <c:v>Min</c:v>
          </c:tx>
          <c:spPr>
            <a:solidFill>
              <a:srgbClr val="92D05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s4'!$B$1:$H$1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s4'!$B$12:$H$12</c:f>
              <c:numCache>
                <c:formatCode>General</c:formatCode>
                <c:ptCount val="7"/>
                <c:pt idx="0">
                  <c:v>1121.374</c:v>
                </c:pt>
                <c:pt idx="1">
                  <c:v>1469.09</c:v>
                </c:pt>
                <c:pt idx="2">
                  <c:v>1235.3630000000001</c:v>
                </c:pt>
                <c:pt idx="3">
                  <c:v>1249.51</c:v>
                </c:pt>
                <c:pt idx="4">
                  <c:v>1222.248</c:v>
                </c:pt>
                <c:pt idx="5">
                  <c:v>1210.3499999999999</c:v>
                </c:pt>
                <c:pt idx="6">
                  <c:v>1066.924</c:v>
                </c:pt>
              </c:numCache>
            </c:numRef>
          </c:val>
          <c:extLst>
            <c:ext xmlns:c16="http://schemas.microsoft.com/office/drawing/2014/chart" uri="{C3380CC4-5D6E-409C-BE32-E72D297353CC}">
              <c16:uniqueId val="{00000000-0FA8-424D-A859-74C618C6FF47}"/>
            </c:ext>
          </c:extLst>
        </c:ser>
        <c:ser>
          <c:idx val="11"/>
          <c:order val="11"/>
          <c:tx>
            <c:v>Max</c:v>
          </c:tx>
          <c:spPr>
            <a:solidFill>
              <a:srgbClr val="FF0000"/>
            </a:solidFill>
            <a:ln>
              <a:noFill/>
            </a:ln>
            <a:effectLst/>
          </c:spPr>
          <c:invertIfNegative val="0"/>
          <c:dLbls>
            <c:dLbl>
              <c:idx val="0"/>
              <c:layout>
                <c:manualLayout>
                  <c:x val="0"/>
                  <c:y val="-3.8231780167264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FA8-424D-A859-74C618C6FF47}"/>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s4'!$B$1:$H$1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s4'!$B$13:$H$13</c:f>
              <c:numCache>
                <c:formatCode>General</c:formatCode>
                <c:ptCount val="7"/>
                <c:pt idx="0">
                  <c:v>1121.374</c:v>
                </c:pt>
                <c:pt idx="1">
                  <c:v>2601.011</c:v>
                </c:pt>
                <c:pt idx="2">
                  <c:v>1831.8720000000001</c:v>
                </c:pt>
                <c:pt idx="3">
                  <c:v>2746.4160000000002</c:v>
                </c:pt>
                <c:pt idx="4">
                  <c:v>2564.0100000000002</c:v>
                </c:pt>
                <c:pt idx="5">
                  <c:v>2696.0439999999999</c:v>
                </c:pt>
                <c:pt idx="6">
                  <c:v>1125.4780000000001</c:v>
                </c:pt>
              </c:numCache>
            </c:numRef>
          </c:val>
          <c:extLst>
            <c:ext xmlns:c16="http://schemas.microsoft.com/office/drawing/2014/chart" uri="{C3380CC4-5D6E-409C-BE32-E72D297353CC}">
              <c16:uniqueId val="{00000001-0FA8-424D-A859-74C618C6FF47}"/>
            </c:ext>
          </c:extLst>
        </c:ser>
        <c:ser>
          <c:idx val="12"/>
          <c:order val="12"/>
          <c:tx>
            <c:v>Avg</c:v>
          </c:tx>
          <c:spPr>
            <a:solidFill>
              <a:srgbClr val="00B0F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s4'!$B$1:$H$1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s4'!$B$14:$H$14</c:f>
              <c:numCache>
                <c:formatCode>General</c:formatCode>
                <c:ptCount val="7"/>
                <c:pt idx="0">
                  <c:v>1121.374</c:v>
                </c:pt>
                <c:pt idx="1">
                  <c:v>1912.2439999999999</c:v>
                </c:pt>
                <c:pt idx="2">
                  <c:v>1439.5211000000002</c:v>
                </c:pt>
                <c:pt idx="3">
                  <c:v>1634.0731000000001</c:v>
                </c:pt>
                <c:pt idx="4">
                  <c:v>1491.3867999999998</c:v>
                </c:pt>
                <c:pt idx="5">
                  <c:v>1638.3908000000001</c:v>
                </c:pt>
                <c:pt idx="6">
                  <c:v>1093.5568999999998</c:v>
                </c:pt>
              </c:numCache>
            </c:numRef>
          </c:val>
          <c:extLst>
            <c:ext xmlns:c16="http://schemas.microsoft.com/office/drawing/2014/chart" uri="{C3380CC4-5D6E-409C-BE32-E72D297353CC}">
              <c16:uniqueId val="{00000002-0FA8-424D-A859-74C618C6FF47}"/>
            </c:ext>
          </c:extLst>
        </c:ser>
        <c:dLbls>
          <c:showLegendKey val="0"/>
          <c:showVal val="0"/>
          <c:showCatName val="0"/>
          <c:showSerName val="0"/>
          <c:showPercent val="0"/>
          <c:showBubbleSize val="0"/>
        </c:dLbls>
        <c:gapWidth val="219"/>
        <c:overlap val="-27"/>
        <c:axId val="787119120"/>
        <c:axId val="787118160"/>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c:ext uri="{02D57815-91ED-43cb-92C2-25804820EDAC}">
                        <c15:formulaRef>
                          <c15:sqref>'Length s4'!$B$2:$H$2</c15:sqref>
                        </c15:formulaRef>
                      </c:ext>
                    </c:extLst>
                    <c:numCache>
                      <c:formatCode>General</c:formatCode>
                      <c:ptCount val="7"/>
                      <c:pt idx="0">
                        <c:v>1121.374</c:v>
                      </c:pt>
                      <c:pt idx="1">
                        <c:v>2350.5549999999998</c:v>
                      </c:pt>
                      <c:pt idx="2">
                        <c:v>1312.769</c:v>
                      </c:pt>
                      <c:pt idx="3">
                        <c:v>2394.1619999999998</c:v>
                      </c:pt>
                      <c:pt idx="4">
                        <c:v>1284.162</c:v>
                      </c:pt>
                      <c:pt idx="5">
                        <c:v>1210.3499999999999</c:v>
                      </c:pt>
                      <c:pt idx="6">
                        <c:v>1093.674</c:v>
                      </c:pt>
                    </c:numCache>
                  </c:numRef>
                </c:val>
                <c:extLst>
                  <c:ext xmlns:c16="http://schemas.microsoft.com/office/drawing/2014/chart" uri="{C3380CC4-5D6E-409C-BE32-E72D297353CC}">
                    <c16:uniqueId val="{00000003-0FA8-424D-A859-74C618C6FF47}"/>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s4'!$B$3:$H$3</c15:sqref>
                        </c15:formulaRef>
                      </c:ext>
                    </c:extLst>
                    <c:numCache>
                      <c:formatCode>General</c:formatCode>
                      <c:ptCount val="7"/>
                      <c:pt idx="1">
                        <c:v>1813.3910000000001</c:v>
                      </c:pt>
                      <c:pt idx="2">
                        <c:v>1471.367</c:v>
                      </c:pt>
                      <c:pt idx="3">
                        <c:v>2746.4160000000002</c:v>
                      </c:pt>
                      <c:pt idx="4">
                        <c:v>1310.2370000000001</c:v>
                      </c:pt>
                      <c:pt idx="5">
                        <c:v>1695.758</c:v>
                      </c:pt>
                      <c:pt idx="6">
                        <c:v>1125.4780000000001</c:v>
                      </c:pt>
                    </c:numCache>
                  </c:numRef>
                </c:val>
                <c:extLst xmlns:c15="http://schemas.microsoft.com/office/drawing/2012/chart">
                  <c:ext xmlns:c16="http://schemas.microsoft.com/office/drawing/2014/chart" uri="{C3380CC4-5D6E-409C-BE32-E72D297353CC}">
                    <c16:uniqueId val="{00000004-0FA8-424D-A859-74C618C6FF47}"/>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s4'!$B$4:$H$4</c15:sqref>
                        </c15:formulaRef>
                      </c:ext>
                    </c:extLst>
                    <c:numCache>
                      <c:formatCode>General</c:formatCode>
                      <c:ptCount val="7"/>
                      <c:pt idx="1">
                        <c:v>1845.538</c:v>
                      </c:pt>
                      <c:pt idx="2">
                        <c:v>1235.3630000000001</c:v>
                      </c:pt>
                      <c:pt idx="3">
                        <c:v>1346.5039999999999</c:v>
                      </c:pt>
                      <c:pt idx="4">
                        <c:v>1293.3009999999999</c:v>
                      </c:pt>
                      <c:pt idx="5">
                        <c:v>2070.098</c:v>
                      </c:pt>
                      <c:pt idx="6">
                        <c:v>1108.508</c:v>
                      </c:pt>
                    </c:numCache>
                  </c:numRef>
                </c:val>
                <c:extLst xmlns:c15="http://schemas.microsoft.com/office/drawing/2012/chart">
                  <c:ext xmlns:c16="http://schemas.microsoft.com/office/drawing/2014/chart" uri="{C3380CC4-5D6E-409C-BE32-E72D297353CC}">
                    <c16:uniqueId val="{00000005-0FA8-424D-A859-74C618C6FF47}"/>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s4'!$B$5:$H$5</c15:sqref>
                        </c15:formulaRef>
                      </c:ext>
                    </c:extLst>
                    <c:numCache>
                      <c:formatCode>General</c:formatCode>
                      <c:ptCount val="7"/>
                      <c:pt idx="1">
                        <c:v>2292.7350000000001</c:v>
                      </c:pt>
                      <c:pt idx="2">
                        <c:v>1546.0940000000001</c:v>
                      </c:pt>
                      <c:pt idx="3">
                        <c:v>1566.1289999999999</c:v>
                      </c:pt>
                      <c:pt idx="4">
                        <c:v>1222.248</c:v>
                      </c:pt>
                      <c:pt idx="5">
                        <c:v>1473.3130000000001</c:v>
                      </c:pt>
                      <c:pt idx="6">
                        <c:v>1096.6099999999999</c:v>
                      </c:pt>
                    </c:numCache>
                  </c:numRef>
                </c:val>
                <c:extLst xmlns:c15="http://schemas.microsoft.com/office/drawing/2012/chart">
                  <c:ext xmlns:c16="http://schemas.microsoft.com/office/drawing/2014/chart" uri="{C3380CC4-5D6E-409C-BE32-E72D297353CC}">
                    <c16:uniqueId val="{00000006-0FA8-424D-A859-74C618C6FF47}"/>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s4'!$B$6:$H$6</c15:sqref>
                        </c15:formulaRef>
                      </c:ext>
                    </c:extLst>
                    <c:numCache>
                      <c:formatCode>General</c:formatCode>
                      <c:ptCount val="7"/>
                      <c:pt idx="1">
                        <c:v>1660.9880000000001</c:v>
                      </c:pt>
                      <c:pt idx="2">
                        <c:v>1312.0889999999999</c:v>
                      </c:pt>
                      <c:pt idx="3">
                        <c:v>1320.7080000000001</c:v>
                      </c:pt>
                      <c:pt idx="4">
                        <c:v>1461.328</c:v>
                      </c:pt>
                      <c:pt idx="5">
                        <c:v>1222.191</c:v>
                      </c:pt>
                      <c:pt idx="6">
                        <c:v>1066.924</c:v>
                      </c:pt>
                    </c:numCache>
                  </c:numRef>
                </c:val>
                <c:extLst xmlns:c15="http://schemas.microsoft.com/office/drawing/2012/chart">
                  <c:ext xmlns:c16="http://schemas.microsoft.com/office/drawing/2014/chart" uri="{C3380CC4-5D6E-409C-BE32-E72D297353CC}">
                    <c16:uniqueId val="{00000007-0FA8-424D-A859-74C618C6FF47}"/>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s4'!$B$7:$H$7</c15:sqref>
                        </c15:formulaRef>
                      </c:ext>
                    </c:extLst>
                    <c:numCache>
                      <c:formatCode>General</c:formatCode>
                      <c:ptCount val="7"/>
                      <c:pt idx="1">
                        <c:v>1763.605</c:v>
                      </c:pt>
                      <c:pt idx="2">
                        <c:v>1565.606</c:v>
                      </c:pt>
                      <c:pt idx="3">
                        <c:v>1249.51</c:v>
                      </c:pt>
                      <c:pt idx="4">
                        <c:v>1425.203</c:v>
                      </c:pt>
                      <c:pt idx="5">
                        <c:v>1538.326</c:v>
                      </c:pt>
                      <c:pt idx="6">
                        <c:v>1082.2860000000001</c:v>
                      </c:pt>
                    </c:numCache>
                  </c:numRef>
                </c:val>
                <c:extLst xmlns:c15="http://schemas.microsoft.com/office/drawing/2012/chart">
                  <c:ext xmlns:c16="http://schemas.microsoft.com/office/drawing/2014/chart" uri="{C3380CC4-5D6E-409C-BE32-E72D297353CC}">
                    <c16:uniqueId val="{00000008-0FA8-424D-A859-74C618C6FF47}"/>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s4'!$B$8:$H$8</c15:sqref>
                        </c15:formulaRef>
                      </c:ext>
                    </c:extLst>
                    <c:numCache>
                      <c:formatCode>General</c:formatCode>
                      <c:ptCount val="7"/>
                      <c:pt idx="1">
                        <c:v>1830.338</c:v>
                      </c:pt>
                      <c:pt idx="2">
                        <c:v>1274.154</c:v>
                      </c:pt>
                      <c:pt idx="3">
                        <c:v>1385.0050000000001</c:v>
                      </c:pt>
                      <c:pt idx="4">
                        <c:v>1611.7850000000001</c:v>
                      </c:pt>
                      <c:pt idx="5">
                        <c:v>1350.1289999999999</c:v>
                      </c:pt>
                      <c:pt idx="6">
                        <c:v>1090.3430000000001</c:v>
                      </c:pt>
                    </c:numCache>
                  </c:numRef>
                </c:val>
                <c:extLst xmlns:c15="http://schemas.microsoft.com/office/drawing/2012/chart">
                  <c:ext xmlns:c16="http://schemas.microsoft.com/office/drawing/2014/chart" uri="{C3380CC4-5D6E-409C-BE32-E72D297353CC}">
                    <c16:uniqueId val="{00000009-0FA8-424D-A859-74C618C6FF47}"/>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s4'!$B$9:$H$9</c15:sqref>
                        </c15:formulaRef>
                      </c:ext>
                    </c:extLst>
                    <c:numCache>
                      <c:formatCode>General</c:formatCode>
                      <c:ptCount val="7"/>
                      <c:pt idx="1">
                        <c:v>2601.011</c:v>
                      </c:pt>
                      <c:pt idx="2">
                        <c:v>1831.8720000000001</c:v>
                      </c:pt>
                      <c:pt idx="3">
                        <c:v>1469.0319999999999</c:v>
                      </c:pt>
                      <c:pt idx="4">
                        <c:v>2564.0100000000002</c:v>
                      </c:pt>
                      <c:pt idx="5">
                        <c:v>2696.0439999999999</c:v>
                      </c:pt>
                      <c:pt idx="6">
                        <c:v>1085.163</c:v>
                      </c:pt>
                    </c:numCache>
                  </c:numRef>
                </c:val>
                <c:extLst xmlns:c15="http://schemas.microsoft.com/office/drawing/2012/chart">
                  <c:ext xmlns:c16="http://schemas.microsoft.com/office/drawing/2014/chart" uri="{C3380CC4-5D6E-409C-BE32-E72D297353CC}">
                    <c16:uniqueId val="{0000000A-0FA8-424D-A859-74C618C6FF47}"/>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s4'!$B$10:$H$10</c15:sqref>
                        </c15:formulaRef>
                      </c:ext>
                    </c:extLst>
                    <c:numCache>
                      <c:formatCode>General</c:formatCode>
                      <c:ptCount val="7"/>
                      <c:pt idx="1">
                        <c:v>1495.1890000000001</c:v>
                      </c:pt>
                      <c:pt idx="2">
                        <c:v>1388.4490000000001</c:v>
                      </c:pt>
                      <c:pt idx="3">
                        <c:v>1467.519</c:v>
                      </c:pt>
                      <c:pt idx="4">
                        <c:v>1458.5039999999999</c:v>
                      </c:pt>
                      <c:pt idx="5">
                        <c:v>1622.6079999999999</c:v>
                      </c:pt>
                      <c:pt idx="6">
                        <c:v>1095.3630000000001</c:v>
                      </c:pt>
                    </c:numCache>
                  </c:numRef>
                </c:val>
                <c:extLst xmlns:c15="http://schemas.microsoft.com/office/drawing/2012/chart">
                  <c:ext xmlns:c16="http://schemas.microsoft.com/office/drawing/2014/chart" uri="{C3380CC4-5D6E-409C-BE32-E72D297353CC}">
                    <c16:uniqueId val="{0000000B-0FA8-424D-A859-74C618C6FF47}"/>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s4'!$B$1:$H$1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s4'!$B$11:$H$11</c15:sqref>
                        </c15:formulaRef>
                      </c:ext>
                    </c:extLst>
                    <c:numCache>
                      <c:formatCode>General</c:formatCode>
                      <c:ptCount val="7"/>
                      <c:pt idx="1">
                        <c:v>1469.09</c:v>
                      </c:pt>
                      <c:pt idx="2">
                        <c:v>1457.4480000000001</c:v>
                      </c:pt>
                      <c:pt idx="3">
                        <c:v>1395.7460000000001</c:v>
                      </c:pt>
                      <c:pt idx="4">
                        <c:v>1283.0899999999999</c:v>
                      </c:pt>
                      <c:pt idx="5">
                        <c:v>1505.0909999999999</c:v>
                      </c:pt>
                      <c:pt idx="6">
                        <c:v>1091.22</c:v>
                      </c:pt>
                    </c:numCache>
                  </c:numRef>
                </c:val>
                <c:extLst xmlns:c15="http://schemas.microsoft.com/office/drawing/2012/chart">
                  <c:ext xmlns:c16="http://schemas.microsoft.com/office/drawing/2014/chart" uri="{C3380CC4-5D6E-409C-BE32-E72D297353CC}">
                    <c16:uniqueId val="{0000000C-0FA8-424D-A859-74C618C6FF47}"/>
                  </c:ext>
                </c:extLst>
              </c15:ser>
            </c15:filteredBarSeries>
          </c:ext>
        </c:extLst>
      </c:barChart>
      <c:catAx>
        <c:axId val="78711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Segoe UI Semibold" panose="020B0702040204020203" pitchFamily="34" charset="0"/>
                <a:ea typeface="+mn-ea"/>
                <a:cs typeface="Segoe UI Semibold" panose="020B0702040204020203" pitchFamily="34" charset="0"/>
              </a:defRPr>
            </a:pPr>
            <a:endParaRPr lang="zh-CN"/>
          </a:p>
        </c:txPr>
        <c:crossAx val="787118160"/>
        <c:crosses val="autoZero"/>
        <c:auto val="1"/>
        <c:lblAlgn val="ctr"/>
        <c:lblOffset val="100"/>
        <c:noMultiLvlLbl val="0"/>
      </c:catAx>
      <c:valAx>
        <c:axId val="787118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7119120"/>
        <c:crosses val="autoZero"/>
        <c:crossBetween val="between"/>
      </c:valAx>
      <c:spPr>
        <a:noFill/>
        <a:ln>
          <a:noFill/>
        </a:ln>
        <a:effectLst/>
      </c:spPr>
    </c:plotArea>
    <c:legend>
      <c:legendPos val="b"/>
      <c:layout>
        <c:manualLayout>
          <c:xMode val="edge"/>
          <c:yMode val="edge"/>
          <c:x val="0.41141297396304993"/>
          <c:y val="3.969933865793298E-4"/>
          <c:w val="0.17717392416591202"/>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59821401635142E-2"/>
          <c:y val="8.6021505376344093E-2"/>
          <c:w val="0.93456738166349895"/>
          <c:h val="0.71106256879180429"/>
        </c:manualLayout>
      </c:layout>
      <c:barChart>
        <c:barDir val="col"/>
        <c:grouping val="clustered"/>
        <c:varyColors val="0"/>
        <c:ser>
          <c:idx val="10"/>
          <c:order val="10"/>
          <c:tx>
            <c:v>Min</c:v>
          </c:tx>
          <c:spPr>
            <a:solidFill>
              <a:srgbClr val="92D05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s5'!$C$1:$F$1,'Time s5'!$H$1)</c:f>
              <c:strCache>
                <c:ptCount val="5"/>
                <c:pt idx="0">
                  <c:v>RRT</c:v>
                </c:pt>
                <c:pt idx="1">
                  <c:v>Goal-biased RRT
 (goal bias = 0.2)</c:v>
                </c:pt>
                <c:pt idx="2">
                  <c:v>Goal-biased RRT 
(goal bias = 0.5)</c:v>
                </c:pt>
                <c:pt idx="3">
                  <c:v>Goal-biased RRT 
(goal bias = 0.9)</c:v>
                </c:pt>
                <c:pt idx="4">
                  <c:v>VSR-RRT</c:v>
                </c:pt>
              </c:strCache>
              <c:extLst/>
            </c:strRef>
          </c:cat>
          <c:val>
            <c:numRef>
              <c:f>('Time s5'!$C$12:$F$12,'Time s5'!$H$12)</c:f>
              <c:numCache>
                <c:formatCode>General</c:formatCode>
                <c:ptCount val="5"/>
                <c:pt idx="0">
                  <c:v>0.40692400000000001</c:v>
                </c:pt>
                <c:pt idx="1">
                  <c:v>0.15644469999999999</c:v>
                </c:pt>
                <c:pt idx="2">
                  <c:v>0.26974009999999998</c:v>
                </c:pt>
                <c:pt idx="3">
                  <c:v>0.19314690000000001</c:v>
                </c:pt>
                <c:pt idx="4">
                  <c:v>0.1297603</c:v>
                </c:pt>
              </c:numCache>
              <c:extLst/>
            </c:numRef>
          </c:val>
          <c:extLst>
            <c:ext xmlns:c16="http://schemas.microsoft.com/office/drawing/2014/chart" uri="{C3380CC4-5D6E-409C-BE32-E72D297353CC}">
              <c16:uniqueId val="{00000000-9685-4D03-AD48-A1351A0555A6}"/>
            </c:ext>
          </c:extLst>
        </c:ser>
        <c:ser>
          <c:idx val="11"/>
          <c:order val="11"/>
          <c:tx>
            <c:v>Max</c:v>
          </c:tx>
          <c:spPr>
            <a:solidFill>
              <a:srgbClr val="FF000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s5'!$C$1:$F$1,'Time s5'!$H$1)</c:f>
              <c:strCache>
                <c:ptCount val="5"/>
                <c:pt idx="0">
                  <c:v>RRT</c:v>
                </c:pt>
                <c:pt idx="1">
                  <c:v>Goal-biased RRT
 (goal bias = 0.2)</c:v>
                </c:pt>
                <c:pt idx="2">
                  <c:v>Goal-biased RRT 
(goal bias = 0.5)</c:v>
                </c:pt>
                <c:pt idx="3">
                  <c:v>Goal-biased RRT 
(goal bias = 0.9)</c:v>
                </c:pt>
                <c:pt idx="4">
                  <c:v>VSR-RRT</c:v>
                </c:pt>
              </c:strCache>
              <c:extLst/>
            </c:strRef>
          </c:cat>
          <c:val>
            <c:numRef>
              <c:f>('Time s5'!$C$13:$F$13,'Time s5'!$H$13)</c:f>
              <c:numCache>
                <c:formatCode>General</c:formatCode>
                <c:ptCount val="5"/>
                <c:pt idx="0">
                  <c:v>12.953749999999999</c:v>
                </c:pt>
                <c:pt idx="1">
                  <c:v>2.1523650000000001</c:v>
                </c:pt>
                <c:pt idx="2">
                  <c:v>1.8879269999999999</c:v>
                </c:pt>
                <c:pt idx="3">
                  <c:v>14.36863</c:v>
                </c:pt>
                <c:pt idx="4">
                  <c:v>0.29314639999999997</c:v>
                </c:pt>
              </c:numCache>
              <c:extLst/>
            </c:numRef>
          </c:val>
          <c:extLst>
            <c:ext xmlns:c16="http://schemas.microsoft.com/office/drawing/2014/chart" uri="{C3380CC4-5D6E-409C-BE32-E72D297353CC}">
              <c16:uniqueId val="{00000001-9685-4D03-AD48-A1351A0555A6}"/>
            </c:ext>
          </c:extLst>
        </c:ser>
        <c:ser>
          <c:idx val="12"/>
          <c:order val="12"/>
          <c:tx>
            <c:v>Avg</c:v>
          </c:tx>
          <c:spPr>
            <a:solidFill>
              <a:srgbClr val="00B0F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s5'!$C$1:$F$1,'Time s5'!$H$1)</c:f>
              <c:strCache>
                <c:ptCount val="5"/>
                <c:pt idx="0">
                  <c:v>RRT</c:v>
                </c:pt>
                <c:pt idx="1">
                  <c:v>Goal-biased RRT
 (goal bias = 0.2)</c:v>
                </c:pt>
                <c:pt idx="2">
                  <c:v>Goal-biased RRT 
(goal bias = 0.5)</c:v>
                </c:pt>
                <c:pt idx="3">
                  <c:v>Goal-biased RRT 
(goal bias = 0.9)</c:v>
                </c:pt>
                <c:pt idx="4">
                  <c:v>VSR-RRT</c:v>
                </c:pt>
              </c:strCache>
              <c:extLst/>
            </c:strRef>
          </c:cat>
          <c:val>
            <c:numRef>
              <c:f>('Time s5'!$C$14:$F$14,'Time s5'!$H$14)</c:f>
              <c:numCache>
                <c:formatCode>General</c:formatCode>
                <c:ptCount val="5"/>
                <c:pt idx="0">
                  <c:v>4.1778751099999996</c:v>
                </c:pt>
                <c:pt idx="1">
                  <c:v>0.90784867000000014</c:v>
                </c:pt>
                <c:pt idx="2">
                  <c:v>1.01616292</c:v>
                </c:pt>
                <c:pt idx="3">
                  <c:v>4.8980031200000003</c:v>
                </c:pt>
                <c:pt idx="4">
                  <c:v>0.17430669000000001</c:v>
                </c:pt>
              </c:numCache>
              <c:extLst/>
            </c:numRef>
          </c:val>
          <c:extLst>
            <c:ext xmlns:c16="http://schemas.microsoft.com/office/drawing/2014/chart" uri="{C3380CC4-5D6E-409C-BE32-E72D297353CC}">
              <c16:uniqueId val="{00000002-9685-4D03-AD48-A1351A0555A6}"/>
            </c:ext>
          </c:extLst>
        </c:ser>
        <c:dLbls>
          <c:showLegendKey val="0"/>
          <c:showVal val="0"/>
          <c:showCatName val="0"/>
          <c:showSerName val="0"/>
          <c:showPercent val="0"/>
          <c:showBubbleSize val="0"/>
        </c:dLbls>
        <c:gapWidth val="219"/>
        <c:overlap val="-27"/>
        <c:axId val="786526928"/>
        <c:axId val="786527248"/>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c:ext uri="{02D57815-91ED-43cb-92C2-25804820EDAC}">
                        <c15:formulaRef>
                          <c15:sqref>('Time s5'!$C$2:$F$2,'Time s5'!$H$2)</c15:sqref>
                        </c15:formulaRef>
                      </c:ext>
                    </c:extLst>
                    <c:numCache>
                      <c:formatCode>General</c:formatCode>
                      <c:ptCount val="5"/>
                      <c:pt idx="0">
                        <c:v>4.7023770000000003</c:v>
                      </c:pt>
                      <c:pt idx="1">
                        <c:v>0.179697</c:v>
                      </c:pt>
                      <c:pt idx="2">
                        <c:v>0.61147379999999996</c:v>
                      </c:pt>
                      <c:pt idx="3">
                        <c:v>2.0149970000000001</c:v>
                      </c:pt>
                      <c:pt idx="4">
                        <c:v>0.2287536</c:v>
                      </c:pt>
                    </c:numCache>
                  </c:numRef>
                </c:val>
                <c:extLst>
                  <c:ext xmlns:c16="http://schemas.microsoft.com/office/drawing/2014/chart" uri="{C3380CC4-5D6E-409C-BE32-E72D297353CC}">
                    <c16:uniqueId val="{00000003-9685-4D03-AD48-A1351A0555A6}"/>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s5'!$C$3:$F$3,'Time s5'!$H$3)</c15:sqref>
                        </c15:formulaRef>
                      </c:ext>
                    </c:extLst>
                    <c:numCache>
                      <c:formatCode>General</c:formatCode>
                      <c:ptCount val="5"/>
                      <c:pt idx="0">
                        <c:v>6.6192570000000002</c:v>
                      </c:pt>
                      <c:pt idx="1">
                        <c:v>0.4621343</c:v>
                      </c:pt>
                      <c:pt idx="2">
                        <c:v>1.2098500000000001</c:v>
                      </c:pt>
                      <c:pt idx="3">
                        <c:v>5.1012389999999996</c:v>
                      </c:pt>
                      <c:pt idx="4">
                        <c:v>0.29314639999999997</c:v>
                      </c:pt>
                    </c:numCache>
                  </c:numRef>
                </c:val>
                <c:extLst xmlns:c15="http://schemas.microsoft.com/office/drawing/2012/chart">
                  <c:ext xmlns:c16="http://schemas.microsoft.com/office/drawing/2014/chart" uri="{C3380CC4-5D6E-409C-BE32-E72D297353CC}">
                    <c16:uniqueId val="{00000004-9685-4D03-AD48-A1351A0555A6}"/>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s5'!$C$4:$F$4,'Time s5'!$H$4)</c15:sqref>
                        </c15:formulaRef>
                      </c:ext>
                    </c:extLst>
                    <c:numCache>
                      <c:formatCode>General</c:formatCode>
                      <c:ptCount val="5"/>
                      <c:pt idx="0">
                        <c:v>1.6925870000000001</c:v>
                      </c:pt>
                      <c:pt idx="1">
                        <c:v>2.1523650000000001</c:v>
                      </c:pt>
                      <c:pt idx="2">
                        <c:v>0.36765579999999998</c:v>
                      </c:pt>
                      <c:pt idx="3">
                        <c:v>0.36462329999999998</c:v>
                      </c:pt>
                      <c:pt idx="4">
                        <c:v>0.1636736</c:v>
                      </c:pt>
                    </c:numCache>
                  </c:numRef>
                </c:val>
                <c:extLst xmlns:c15="http://schemas.microsoft.com/office/drawing/2012/chart">
                  <c:ext xmlns:c16="http://schemas.microsoft.com/office/drawing/2014/chart" uri="{C3380CC4-5D6E-409C-BE32-E72D297353CC}">
                    <c16:uniqueId val="{00000005-9685-4D03-AD48-A1351A0555A6}"/>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s5'!$C$5:$F$5,'Time s5'!$H$5)</c15:sqref>
                        </c15:formulaRef>
                      </c:ext>
                    </c:extLst>
                    <c:numCache>
                      <c:formatCode>General</c:formatCode>
                      <c:ptCount val="5"/>
                      <c:pt idx="0">
                        <c:v>0.66596710000000003</c:v>
                      </c:pt>
                      <c:pt idx="1">
                        <c:v>1.222583</c:v>
                      </c:pt>
                      <c:pt idx="2">
                        <c:v>1.7397579999999999</c:v>
                      </c:pt>
                      <c:pt idx="3">
                        <c:v>2.2058810000000002</c:v>
                      </c:pt>
                      <c:pt idx="4">
                        <c:v>0.1341666</c:v>
                      </c:pt>
                    </c:numCache>
                  </c:numRef>
                </c:val>
                <c:extLst xmlns:c15="http://schemas.microsoft.com/office/drawing/2012/chart">
                  <c:ext xmlns:c16="http://schemas.microsoft.com/office/drawing/2014/chart" uri="{C3380CC4-5D6E-409C-BE32-E72D297353CC}">
                    <c16:uniqueId val="{00000006-9685-4D03-AD48-A1351A0555A6}"/>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s5'!$C$6:$F$6,'Time s5'!$H$6)</c15:sqref>
                        </c15:formulaRef>
                      </c:ext>
                    </c:extLst>
                    <c:numCache>
                      <c:formatCode>General</c:formatCode>
                      <c:ptCount val="5"/>
                      <c:pt idx="0">
                        <c:v>1.5460609999999999</c:v>
                      </c:pt>
                      <c:pt idx="1">
                        <c:v>0.83165999999999995</c:v>
                      </c:pt>
                      <c:pt idx="2">
                        <c:v>0.26974009999999998</c:v>
                      </c:pt>
                      <c:pt idx="3">
                        <c:v>3.9185500000000002</c:v>
                      </c:pt>
                      <c:pt idx="4">
                        <c:v>0.1442119</c:v>
                      </c:pt>
                    </c:numCache>
                  </c:numRef>
                </c:val>
                <c:extLst xmlns:c15="http://schemas.microsoft.com/office/drawing/2012/chart">
                  <c:ext xmlns:c16="http://schemas.microsoft.com/office/drawing/2014/chart" uri="{C3380CC4-5D6E-409C-BE32-E72D297353CC}">
                    <c16:uniqueId val="{00000007-9685-4D03-AD48-A1351A0555A6}"/>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s5'!$C$7:$F$7,'Time s5'!$H$7)</c15:sqref>
                        </c15:formulaRef>
                      </c:ext>
                    </c:extLst>
                    <c:numCache>
                      <c:formatCode>General</c:formatCode>
                      <c:ptCount val="5"/>
                      <c:pt idx="0">
                        <c:v>3.3793280000000001</c:v>
                      </c:pt>
                      <c:pt idx="1">
                        <c:v>0.15644469999999999</c:v>
                      </c:pt>
                      <c:pt idx="2">
                        <c:v>1.8879269999999999</c:v>
                      </c:pt>
                      <c:pt idx="3">
                        <c:v>14.36863</c:v>
                      </c:pt>
                      <c:pt idx="4">
                        <c:v>0.13219710000000001</c:v>
                      </c:pt>
                    </c:numCache>
                  </c:numRef>
                </c:val>
                <c:extLst xmlns:c15="http://schemas.microsoft.com/office/drawing/2012/chart">
                  <c:ext xmlns:c16="http://schemas.microsoft.com/office/drawing/2014/chart" uri="{C3380CC4-5D6E-409C-BE32-E72D297353CC}">
                    <c16:uniqueId val="{00000008-9685-4D03-AD48-A1351A0555A6}"/>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s5'!$C$8:$F$8,'Time s5'!$H$8)</c15:sqref>
                        </c15:formulaRef>
                      </c:ext>
                    </c:extLst>
                    <c:numCache>
                      <c:formatCode>General</c:formatCode>
                      <c:ptCount val="5"/>
                      <c:pt idx="0">
                        <c:v>2.0192899999999998</c:v>
                      </c:pt>
                      <c:pt idx="1">
                        <c:v>0.53307420000000005</c:v>
                      </c:pt>
                      <c:pt idx="2">
                        <c:v>1.7259340000000001</c:v>
                      </c:pt>
                      <c:pt idx="3">
                        <c:v>11.651899999999999</c:v>
                      </c:pt>
                      <c:pt idx="4">
                        <c:v>0.21251320000000001</c:v>
                      </c:pt>
                    </c:numCache>
                  </c:numRef>
                </c:val>
                <c:extLst xmlns:c15="http://schemas.microsoft.com/office/drawing/2012/chart">
                  <c:ext xmlns:c16="http://schemas.microsoft.com/office/drawing/2014/chart" uri="{C3380CC4-5D6E-409C-BE32-E72D297353CC}">
                    <c16:uniqueId val="{00000009-9685-4D03-AD48-A1351A0555A6}"/>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s5'!$C$9:$F$9,'Time s5'!$H$9)</c15:sqref>
                        </c15:formulaRef>
                      </c:ext>
                    </c:extLst>
                    <c:numCache>
                      <c:formatCode>General</c:formatCode>
                      <c:ptCount val="5"/>
                      <c:pt idx="0">
                        <c:v>0.40692400000000001</c:v>
                      </c:pt>
                      <c:pt idx="1">
                        <c:v>0.91714949999999995</c:v>
                      </c:pt>
                      <c:pt idx="2">
                        <c:v>0.34946909999999998</c:v>
                      </c:pt>
                      <c:pt idx="3">
                        <c:v>1.570757</c:v>
                      </c:pt>
                      <c:pt idx="4">
                        <c:v>0.1646233</c:v>
                      </c:pt>
                    </c:numCache>
                  </c:numRef>
                </c:val>
                <c:extLst xmlns:c15="http://schemas.microsoft.com/office/drawing/2012/chart">
                  <c:ext xmlns:c16="http://schemas.microsoft.com/office/drawing/2014/chart" uri="{C3380CC4-5D6E-409C-BE32-E72D297353CC}">
                    <c16:uniqueId val="{0000000A-9685-4D03-AD48-A1351A0555A6}"/>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s5'!$C$10:$F$10,'Time s5'!$H$10)</c15:sqref>
                        </c15:formulaRef>
                      </c:ext>
                    </c:extLst>
                    <c:numCache>
                      <c:formatCode>General</c:formatCode>
                      <c:ptCount val="5"/>
                      <c:pt idx="0">
                        <c:v>12.953749999999999</c:v>
                      </c:pt>
                      <c:pt idx="1">
                        <c:v>1.414587</c:v>
                      </c:pt>
                      <c:pt idx="2">
                        <c:v>0.52110239999999997</c:v>
                      </c:pt>
                      <c:pt idx="3">
                        <c:v>0.19314690000000001</c:v>
                      </c:pt>
                      <c:pt idx="4">
                        <c:v>0.1297603</c:v>
                      </c:pt>
                    </c:numCache>
                  </c:numRef>
                </c:val>
                <c:extLst xmlns:c15="http://schemas.microsoft.com/office/drawing/2012/chart">
                  <c:ext xmlns:c16="http://schemas.microsoft.com/office/drawing/2014/chart" uri="{C3380CC4-5D6E-409C-BE32-E72D297353CC}">
                    <c16:uniqueId val="{0000000B-9685-4D03-AD48-A1351A0555A6}"/>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s5'!$C$1:$F$1,'Time s5'!$H$1)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s5'!$C$11:$F$11,'Time s5'!$H$11)</c15:sqref>
                        </c15:formulaRef>
                      </c:ext>
                    </c:extLst>
                    <c:numCache>
                      <c:formatCode>General</c:formatCode>
                      <c:ptCount val="5"/>
                      <c:pt idx="0">
                        <c:v>7.7932100000000002</c:v>
                      </c:pt>
                      <c:pt idx="1">
                        <c:v>1.2087920000000001</c:v>
                      </c:pt>
                      <c:pt idx="2">
                        <c:v>1.4787189999999999</c:v>
                      </c:pt>
                      <c:pt idx="3">
                        <c:v>7.5903070000000001</c:v>
                      </c:pt>
                      <c:pt idx="4">
                        <c:v>0.1400209</c:v>
                      </c:pt>
                    </c:numCache>
                  </c:numRef>
                </c:val>
                <c:extLst xmlns:c15="http://schemas.microsoft.com/office/drawing/2012/chart">
                  <c:ext xmlns:c16="http://schemas.microsoft.com/office/drawing/2014/chart" uri="{C3380CC4-5D6E-409C-BE32-E72D297353CC}">
                    <c16:uniqueId val="{0000000C-9685-4D03-AD48-A1351A0555A6}"/>
                  </c:ext>
                </c:extLst>
              </c15:ser>
            </c15:filteredBarSeries>
          </c:ext>
        </c:extLst>
      </c:barChart>
      <c:catAx>
        <c:axId val="78652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crossAx val="786527248"/>
        <c:crosses val="autoZero"/>
        <c:auto val="1"/>
        <c:lblAlgn val="ctr"/>
        <c:lblOffset val="100"/>
        <c:noMultiLvlLbl val="0"/>
      </c:catAx>
      <c:valAx>
        <c:axId val="786527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6526928"/>
        <c:crosses val="autoZero"/>
        <c:crossBetween val="between"/>
      </c:valAx>
      <c:spPr>
        <a:noFill/>
        <a:ln>
          <a:noFill/>
        </a:ln>
        <a:effectLst/>
      </c:spPr>
    </c:plotArea>
    <c:legend>
      <c:legendPos val="b"/>
      <c:layout>
        <c:manualLayout>
          <c:xMode val="edge"/>
          <c:yMode val="edge"/>
          <c:x val="0.39552840377711412"/>
          <c:y val="3.969933865793298E-4"/>
          <c:w val="0.2089430416025583"/>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34936276240325E-2"/>
          <c:y val="0.10513739545997611"/>
          <c:w val="0.92989631778483828"/>
          <c:h val="0.72619723609817588"/>
        </c:manualLayout>
      </c:layout>
      <c:barChart>
        <c:barDir val="col"/>
        <c:grouping val="clustered"/>
        <c:varyColors val="0"/>
        <c:ser>
          <c:idx val="10"/>
          <c:order val="10"/>
          <c:tx>
            <c:v>Min</c:v>
          </c:tx>
          <c:spPr>
            <a:solidFill>
              <a:srgbClr val="92D05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s5'!$B$1:$H$1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s5'!$B$12:$H$12</c:f>
              <c:numCache>
                <c:formatCode>General</c:formatCode>
                <c:ptCount val="7"/>
                <c:pt idx="0">
                  <c:v>1295.097</c:v>
                </c:pt>
                <c:pt idx="1">
                  <c:v>1781.212</c:v>
                </c:pt>
                <c:pt idx="2">
                  <c:v>1509.4380000000001</c:v>
                </c:pt>
                <c:pt idx="3">
                  <c:v>1409.8309999999999</c:v>
                </c:pt>
                <c:pt idx="4">
                  <c:v>1462.6469999999999</c:v>
                </c:pt>
                <c:pt idx="5">
                  <c:v>1404.797</c:v>
                </c:pt>
                <c:pt idx="6">
                  <c:v>1268.7239999999999</c:v>
                </c:pt>
              </c:numCache>
            </c:numRef>
          </c:val>
          <c:extLst>
            <c:ext xmlns:c16="http://schemas.microsoft.com/office/drawing/2014/chart" uri="{C3380CC4-5D6E-409C-BE32-E72D297353CC}">
              <c16:uniqueId val="{00000000-FE0F-42C2-9C16-FE21DD9EFC61}"/>
            </c:ext>
          </c:extLst>
        </c:ser>
        <c:ser>
          <c:idx val="11"/>
          <c:order val="11"/>
          <c:tx>
            <c:v>Max</c:v>
          </c:tx>
          <c:spPr>
            <a:solidFill>
              <a:srgbClr val="FF0000"/>
            </a:solidFill>
            <a:ln>
              <a:noFill/>
            </a:ln>
            <a:effectLst/>
          </c:spPr>
          <c:invertIfNegative val="0"/>
          <c:dLbls>
            <c:dLbl>
              <c:idx val="0"/>
              <c:layout>
                <c:manualLayout>
                  <c:x val="0"/>
                  <c:y val="-2.78605611819020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E0F-42C2-9C16-FE21DD9EFC61}"/>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s5'!$B$1:$H$1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s5'!$B$13:$H$13</c:f>
              <c:numCache>
                <c:formatCode>General</c:formatCode>
                <c:ptCount val="7"/>
                <c:pt idx="0">
                  <c:v>1295.097</c:v>
                </c:pt>
                <c:pt idx="1">
                  <c:v>3085.6129999999998</c:v>
                </c:pt>
                <c:pt idx="2">
                  <c:v>2580.1729999999998</c:v>
                </c:pt>
                <c:pt idx="3">
                  <c:v>2890.712</c:v>
                </c:pt>
                <c:pt idx="4">
                  <c:v>2466.027</c:v>
                </c:pt>
                <c:pt idx="5">
                  <c:v>2622.1970000000001</c:v>
                </c:pt>
                <c:pt idx="6">
                  <c:v>1305.184</c:v>
                </c:pt>
              </c:numCache>
            </c:numRef>
          </c:val>
          <c:extLst>
            <c:ext xmlns:c16="http://schemas.microsoft.com/office/drawing/2014/chart" uri="{C3380CC4-5D6E-409C-BE32-E72D297353CC}">
              <c16:uniqueId val="{00000001-FE0F-42C2-9C16-FE21DD9EFC61}"/>
            </c:ext>
          </c:extLst>
        </c:ser>
        <c:ser>
          <c:idx val="12"/>
          <c:order val="12"/>
          <c:tx>
            <c:v>Avg</c:v>
          </c:tx>
          <c:spPr>
            <a:solidFill>
              <a:srgbClr val="00B0F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s5'!$B$1:$H$1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s5'!$B$14:$H$14</c:f>
              <c:numCache>
                <c:formatCode>General</c:formatCode>
                <c:ptCount val="7"/>
                <c:pt idx="0">
                  <c:v>1295.097</c:v>
                </c:pt>
                <c:pt idx="1">
                  <c:v>2201.5951999999997</c:v>
                </c:pt>
                <c:pt idx="2">
                  <c:v>1974.3103999999996</c:v>
                </c:pt>
                <c:pt idx="3">
                  <c:v>2028.7675999999999</c:v>
                </c:pt>
                <c:pt idx="4">
                  <c:v>2009.9688000000001</c:v>
                </c:pt>
                <c:pt idx="5">
                  <c:v>1866.44</c:v>
                </c:pt>
                <c:pt idx="6">
                  <c:v>1281.4416999999999</c:v>
                </c:pt>
              </c:numCache>
            </c:numRef>
          </c:val>
          <c:extLst>
            <c:ext xmlns:c16="http://schemas.microsoft.com/office/drawing/2014/chart" uri="{C3380CC4-5D6E-409C-BE32-E72D297353CC}">
              <c16:uniqueId val="{00000002-FE0F-42C2-9C16-FE21DD9EFC61}"/>
            </c:ext>
          </c:extLst>
        </c:ser>
        <c:dLbls>
          <c:showLegendKey val="0"/>
          <c:showVal val="0"/>
          <c:showCatName val="0"/>
          <c:showSerName val="0"/>
          <c:showPercent val="0"/>
          <c:showBubbleSize val="0"/>
        </c:dLbls>
        <c:gapWidth val="219"/>
        <c:overlap val="-27"/>
        <c:axId val="787119120"/>
        <c:axId val="787118160"/>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c:ext uri="{02D57815-91ED-43cb-92C2-25804820EDAC}">
                        <c15:formulaRef>
                          <c15:sqref>'Length s5'!$B$2:$H$2</c15:sqref>
                        </c15:formulaRef>
                      </c:ext>
                    </c:extLst>
                    <c:numCache>
                      <c:formatCode>General</c:formatCode>
                      <c:ptCount val="7"/>
                      <c:pt idx="0">
                        <c:v>1295.097</c:v>
                      </c:pt>
                      <c:pt idx="1">
                        <c:v>1799.125</c:v>
                      </c:pt>
                      <c:pt idx="2">
                        <c:v>1509.4380000000001</c:v>
                      </c:pt>
                      <c:pt idx="3">
                        <c:v>1615.0129999999999</c:v>
                      </c:pt>
                      <c:pt idx="4">
                        <c:v>2380.5610000000001</c:v>
                      </c:pt>
                      <c:pt idx="5">
                        <c:v>1460.8689999999999</c:v>
                      </c:pt>
                      <c:pt idx="6">
                        <c:v>1291.7719999999999</c:v>
                      </c:pt>
                    </c:numCache>
                  </c:numRef>
                </c:val>
                <c:extLst>
                  <c:ext xmlns:c16="http://schemas.microsoft.com/office/drawing/2014/chart" uri="{C3380CC4-5D6E-409C-BE32-E72D297353CC}">
                    <c16:uniqueId val="{00000003-FE0F-42C2-9C16-FE21DD9EFC61}"/>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s5'!$B$3:$H$3</c15:sqref>
                        </c15:formulaRef>
                      </c:ext>
                    </c:extLst>
                    <c:numCache>
                      <c:formatCode>General</c:formatCode>
                      <c:ptCount val="7"/>
                      <c:pt idx="1">
                        <c:v>2470.8159999999998</c:v>
                      </c:pt>
                      <c:pt idx="2">
                        <c:v>1997.8989999999999</c:v>
                      </c:pt>
                      <c:pt idx="3">
                        <c:v>2890.712</c:v>
                      </c:pt>
                      <c:pt idx="4">
                        <c:v>2466.027</c:v>
                      </c:pt>
                      <c:pt idx="5">
                        <c:v>1868.1220000000001</c:v>
                      </c:pt>
                      <c:pt idx="6">
                        <c:v>1290.933</c:v>
                      </c:pt>
                    </c:numCache>
                  </c:numRef>
                </c:val>
                <c:extLst xmlns:c15="http://schemas.microsoft.com/office/drawing/2012/chart">
                  <c:ext xmlns:c16="http://schemas.microsoft.com/office/drawing/2014/chart" uri="{C3380CC4-5D6E-409C-BE32-E72D297353CC}">
                    <c16:uniqueId val="{00000004-FE0F-42C2-9C16-FE21DD9EFC61}"/>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s5'!$B$4:$H$4</c15:sqref>
                        </c15:formulaRef>
                      </c:ext>
                    </c:extLst>
                    <c:numCache>
                      <c:formatCode>General</c:formatCode>
                      <c:ptCount val="7"/>
                      <c:pt idx="1">
                        <c:v>3085.6129999999998</c:v>
                      </c:pt>
                      <c:pt idx="2">
                        <c:v>2580.1729999999998</c:v>
                      </c:pt>
                      <c:pt idx="3">
                        <c:v>1573.962</c:v>
                      </c:pt>
                      <c:pt idx="4">
                        <c:v>1462.6469999999999</c:v>
                      </c:pt>
                      <c:pt idx="5">
                        <c:v>2622.1970000000001</c:v>
                      </c:pt>
                      <c:pt idx="6">
                        <c:v>1282.6610000000001</c:v>
                      </c:pt>
                    </c:numCache>
                  </c:numRef>
                </c:val>
                <c:extLst xmlns:c15="http://schemas.microsoft.com/office/drawing/2012/chart">
                  <c:ext xmlns:c16="http://schemas.microsoft.com/office/drawing/2014/chart" uri="{C3380CC4-5D6E-409C-BE32-E72D297353CC}">
                    <c16:uniqueId val="{00000005-FE0F-42C2-9C16-FE21DD9EFC61}"/>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s5'!$B$5:$H$5</c15:sqref>
                        </c15:formulaRef>
                      </c:ext>
                    </c:extLst>
                    <c:numCache>
                      <c:formatCode>General</c:formatCode>
                      <c:ptCount val="7"/>
                      <c:pt idx="1">
                        <c:v>2201.5140000000001</c:v>
                      </c:pt>
                      <c:pt idx="2">
                        <c:v>1527.8040000000001</c:v>
                      </c:pt>
                      <c:pt idx="3">
                        <c:v>2301.0439999999999</c:v>
                      </c:pt>
                      <c:pt idx="4">
                        <c:v>2177.14</c:v>
                      </c:pt>
                      <c:pt idx="5">
                        <c:v>2337.0700000000002</c:v>
                      </c:pt>
                      <c:pt idx="6">
                        <c:v>1271.807</c:v>
                      </c:pt>
                    </c:numCache>
                  </c:numRef>
                </c:val>
                <c:extLst xmlns:c15="http://schemas.microsoft.com/office/drawing/2012/chart">
                  <c:ext xmlns:c16="http://schemas.microsoft.com/office/drawing/2014/chart" uri="{C3380CC4-5D6E-409C-BE32-E72D297353CC}">
                    <c16:uniqueId val="{00000006-FE0F-42C2-9C16-FE21DD9EFC61}"/>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s5'!$B$6:$H$6</c15:sqref>
                        </c15:formulaRef>
                      </c:ext>
                    </c:extLst>
                    <c:numCache>
                      <c:formatCode>General</c:formatCode>
                      <c:ptCount val="7"/>
                      <c:pt idx="1">
                        <c:v>1874.87</c:v>
                      </c:pt>
                      <c:pt idx="2">
                        <c:v>1700.6120000000001</c:v>
                      </c:pt>
                      <c:pt idx="3">
                        <c:v>1409.8309999999999</c:v>
                      </c:pt>
                      <c:pt idx="4">
                        <c:v>2348.67</c:v>
                      </c:pt>
                      <c:pt idx="5">
                        <c:v>1814.271</c:v>
                      </c:pt>
                      <c:pt idx="6">
                        <c:v>1278.443</c:v>
                      </c:pt>
                    </c:numCache>
                  </c:numRef>
                </c:val>
                <c:extLst xmlns:c15="http://schemas.microsoft.com/office/drawing/2012/chart">
                  <c:ext xmlns:c16="http://schemas.microsoft.com/office/drawing/2014/chart" uri="{C3380CC4-5D6E-409C-BE32-E72D297353CC}">
                    <c16:uniqueId val="{00000007-FE0F-42C2-9C16-FE21DD9EFC61}"/>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s5'!$B$7:$H$7</c15:sqref>
                        </c15:formulaRef>
                      </c:ext>
                    </c:extLst>
                    <c:numCache>
                      <c:formatCode>General</c:formatCode>
                      <c:ptCount val="7"/>
                      <c:pt idx="1">
                        <c:v>2101.6550000000002</c:v>
                      </c:pt>
                      <c:pt idx="2">
                        <c:v>1869.2909999999999</c:v>
                      </c:pt>
                      <c:pt idx="3">
                        <c:v>2689.5349999999999</c:v>
                      </c:pt>
                      <c:pt idx="4">
                        <c:v>1543.915</c:v>
                      </c:pt>
                      <c:pt idx="5">
                        <c:v>1472.7840000000001</c:v>
                      </c:pt>
                      <c:pt idx="6">
                        <c:v>1268.7239999999999</c:v>
                      </c:pt>
                    </c:numCache>
                  </c:numRef>
                </c:val>
                <c:extLst xmlns:c15="http://schemas.microsoft.com/office/drawing/2012/chart">
                  <c:ext xmlns:c16="http://schemas.microsoft.com/office/drawing/2014/chart" uri="{C3380CC4-5D6E-409C-BE32-E72D297353CC}">
                    <c16:uniqueId val="{00000008-FE0F-42C2-9C16-FE21DD9EFC61}"/>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s5'!$B$8:$H$8</c15:sqref>
                        </c15:formulaRef>
                      </c:ext>
                    </c:extLst>
                    <c:numCache>
                      <c:formatCode>General</c:formatCode>
                      <c:ptCount val="7"/>
                      <c:pt idx="1">
                        <c:v>2625.2979999999998</c:v>
                      </c:pt>
                      <c:pt idx="2">
                        <c:v>2148.23</c:v>
                      </c:pt>
                      <c:pt idx="3">
                        <c:v>1558.922</c:v>
                      </c:pt>
                      <c:pt idx="4">
                        <c:v>1991.904</c:v>
                      </c:pt>
                      <c:pt idx="5">
                        <c:v>1404.797</c:v>
                      </c:pt>
                      <c:pt idx="6">
                        <c:v>1305.184</c:v>
                      </c:pt>
                    </c:numCache>
                  </c:numRef>
                </c:val>
                <c:extLst xmlns:c15="http://schemas.microsoft.com/office/drawing/2012/chart">
                  <c:ext xmlns:c16="http://schemas.microsoft.com/office/drawing/2014/chart" uri="{C3380CC4-5D6E-409C-BE32-E72D297353CC}">
                    <c16:uniqueId val="{00000009-FE0F-42C2-9C16-FE21DD9EFC61}"/>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s5'!$B$9:$H$9</c15:sqref>
                        </c15:formulaRef>
                      </c:ext>
                    </c:extLst>
                    <c:numCache>
                      <c:formatCode>General</c:formatCode>
                      <c:ptCount val="7"/>
                      <c:pt idx="1">
                        <c:v>1827.873</c:v>
                      </c:pt>
                      <c:pt idx="2">
                        <c:v>1903.653</c:v>
                      </c:pt>
                      <c:pt idx="3">
                        <c:v>1744.895</c:v>
                      </c:pt>
                      <c:pt idx="4">
                        <c:v>2292.7820000000002</c:v>
                      </c:pt>
                      <c:pt idx="5">
                        <c:v>2220.2159999999999</c:v>
                      </c:pt>
                      <c:pt idx="6">
                        <c:v>1274.31</c:v>
                      </c:pt>
                    </c:numCache>
                  </c:numRef>
                </c:val>
                <c:extLst xmlns:c15="http://schemas.microsoft.com/office/drawing/2012/chart">
                  <c:ext xmlns:c16="http://schemas.microsoft.com/office/drawing/2014/chart" uri="{C3380CC4-5D6E-409C-BE32-E72D297353CC}">
                    <c16:uniqueId val="{0000000A-FE0F-42C2-9C16-FE21DD9EFC61}"/>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s5'!$B$10:$H$10</c15:sqref>
                        </c15:formulaRef>
                      </c:ext>
                    </c:extLst>
                    <c:numCache>
                      <c:formatCode>General</c:formatCode>
                      <c:ptCount val="7"/>
                      <c:pt idx="1">
                        <c:v>1781.212</c:v>
                      </c:pt>
                      <c:pt idx="2">
                        <c:v>2267.9569999999999</c:v>
                      </c:pt>
                      <c:pt idx="3">
                        <c:v>1651.693</c:v>
                      </c:pt>
                      <c:pt idx="4">
                        <c:v>1520.665</c:v>
                      </c:pt>
                      <c:pt idx="5">
                        <c:v>1816.4190000000001</c:v>
                      </c:pt>
                      <c:pt idx="6">
                        <c:v>1275.1990000000001</c:v>
                      </c:pt>
                    </c:numCache>
                  </c:numRef>
                </c:val>
                <c:extLst xmlns:c15="http://schemas.microsoft.com/office/drawing/2012/chart">
                  <c:ext xmlns:c16="http://schemas.microsoft.com/office/drawing/2014/chart" uri="{C3380CC4-5D6E-409C-BE32-E72D297353CC}">
                    <c16:uniqueId val="{0000000B-FE0F-42C2-9C16-FE21DD9EFC61}"/>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s5'!$B$1:$H$1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s5'!$B$11:$H$11</c15:sqref>
                        </c15:formulaRef>
                      </c:ext>
                    </c:extLst>
                    <c:numCache>
                      <c:formatCode>General</c:formatCode>
                      <c:ptCount val="7"/>
                      <c:pt idx="1">
                        <c:v>2247.9760000000001</c:v>
                      </c:pt>
                      <c:pt idx="2">
                        <c:v>2238.047</c:v>
                      </c:pt>
                      <c:pt idx="3">
                        <c:v>2852.069</c:v>
                      </c:pt>
                      <c:pt idx="4">
                        <c:v>1915.377</c:v>
                      </c:pt>
                      <c:pt idx="5">
                        <c:v>1647.655</c:v>
                      </c:pt>
                      <c:pt idx="6">
                        <c:v>1275.384</c:v>
                      </c:pt>
                    </c:numCache>
                  </c:numRef>
                </c:val>
                <c:extLst xmlns:c15="http://schemas.microsoft.com/office/drawing/2012/chart">
                  <c:ext xmlns:c16="http://schemas.microsoft.com/office/drawing/2014/chart" uri="{C3380CC4-5D6E-409C-BE32-E72D297353CC}">
                    <c16:uniqueId val="{0000000C-FE0F-42C2-9C16-FE21DD9EFC61}"/>
                  </c:ext>
                </c:extLst>
              </c15:ser>
            </c15:filteredBarSeries>
          </c:ext>
        </c:extLst>
      </c:barChart>
      <c:catAx>
        <c:axId val="78711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Segoe UI Semibold" panose="020B0702040204020203" pitchFamily="34" charset="0"/>
                <a:ea typeface="+mn-ea"/>
                <a:cs typeface="Segoe UI Semibold" panose="020B0702040204020203" pitchFamily="34" charset="0"/>
              </a:defRPr>
            </a:pPr>
            <a:endParaRPr lang="zh-CN"/>
          </a:p>
        </c:txPr>
        <c:crossAx val="787118160"/>
        <c:crosses val="autoZero"/>
        <c:auto val="1"/>
        <c:lblAlgn val="ctr"/>
        <c:lblOffset val="100"/>
        <c:noMultiLvlLbl val="0"/>
      </c:catAx>
      <c:valAx>
        <c:axId val="787118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7119120"/>
        <c:crosses val="autoZero"/>
        <c:crossBetween val="between"/>
      </c:valAx>
      <c:spPr>
        <a:noFill/>
        <a:ln>
          <a:noFill/>
        </a:ln>
        <a:effectLst/>
      </c:spPr>
    </c:plotArea>
    <c:legend>
      <c:legendPos val="b"/>
      <c:layout>
        <c:manualLayout>
          <c:xMode val="edge"/>
          <c:yMode val="edge"/>
          <c:x val="0.41141297396304993"/>
          <c:y val="1.4733910949303344E-2"/>
          <c:w val="0.17717392416591202"/>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59821401635142E-2"/>
          <c:y val="9.55794504181601E-2"/>
          <c:w val="0.93456738166349895"/>
          <c:h val="0.70628359627089632"/>
        </c:manualLayout>
      </c:layout>
      <c:barChart>
        <c:barDir val="col"/>
        <c:grouping val="clustered"/>
        <c:varyColors val="0"/>
        <c:ser>
          <c:idx val="10"/>
          <c:order val="10"/>
          <c:tx>
            <c:v>Min</c:v>
          </c:tx>
          <c:spPr>
            <a:solidFill>
              <a:srgbClr val="92D05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s6'!$C$1:$F$1,'Time s6'!$H$1)</c:f>
              <c:strCache>
                <c:ptCount val="5"/>
                <c:pt idx="0">
                  <c:v>RRT</c:v>
                </c:pt>
                <c:pt idx="1">
                  <c:v>Goal-biased RRT
 (goal bias = 0.2)</c:v>
                </c:pt>
                <c:pt idx="2">
                  <c:v>Goal-biased RRT 
(goal bias = 0.5)</c:v>
                </c:pt>
                <c:pt idx="3">
                  <c:v>Goal-biased RRT 
(goal bias = 0.9)</c:v>
                </c:pt>
                <c:pt idx="4">
                  <c:v>VSR-RRT</c:v>
                </c:pt>
              </c:strCache>
              <c:extLst/>
            </c:strRef>
          </c:cat>
          <c:val>
            <c:numRef>
              <c:f>('Time s6'!$C$12:$F$12,'Time s6'!$H$12)</c:f>
              <c:numCache>
                <c:formatCode>General</c:formatCode>
                <c:ptCount val="5"/>
                <c:pt idx="0">
                  <c:v>0.55126560000000002</c:v>
                </c:pt>
                <c:pt idx="1">
                  <c:v>0.16542309999999999</c:v>
                </c:pt>
                <c:pt idx="2">
                  <c:v>0.1139341</c:v>
                </c:pt>
                <c:pt idx="3">
                  <c:v>0.22766549999999999</c:v>
                </c:pt>
                <c:pt idx="4">
                  <c:v>0.10816290000000001</c:v>
                </c:pt>
              </c:numCache>
              <c:extLst/>
            </c:numRef>
          </c:val>
          <c:extLst>
            <c:ext xmlns:c16="http://schemas.microsoft.com/office/drawing/2014/chart" uri="{C3380CC4-5D6E-409C-BE32-E72D297353CC}">
              <c16:uniqueId val="{00000000-481D-42F5-B798-C70930D305B3}"/>
            </c:ext>
          </c:extLst>
        </c:ser>
        <c:ser>
          <c:idx val="11"/>
          <c:order val="11"/>
          <c:tx>
            <c:v>Max</c:v>
          </c:tx>
          <c:spPr>
            <a:solidFill>
              <a:srgbClr val="FF000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s6'!$C$1:$F$1,'Time s6'!$H$1)</c:f>
              <c:strCache>
                <c:ptCount val="5"/>
                <c:pt idx="0">
                  <c:v>RRT</c:v>
                </c:pt>
                <c:pt idx="1">
                  <c:v>Goal-biased RRT
 (goal bias = 0.2)</c:v>
                </c:pt>
                <c:pt idx="2">
                  <c:v>Goal-biased RRT 
(goal bias = 0.5)</c:v>
                </c:pt>
                <c:pt idx="3">
                  <c:v>Goal-biased RRT 
(goal bias = 0.9)</c:v>
                </c:pt>
                <c:pt idx="4">
                  <c:v>VSR-RRT</c:v>
                </c:pt>
              </c:strCache>
              <c:extLst/>
            </c:strRef>
          </c:cat>
          <c:val>
            <c:numRef>
              <c:f>('Time s6'!$C$13:$F$13,'Time s6'!$H$13)</c:f>
              <c:numCache>
                <c:formatCode>General</c:formatCode>
                <c:ptCount val="5"/>
                <c:pt idx="0">
                  <c:v>13.516249999999999</c:v>
                </c:pt>
                <c:pt idx="1">
                  <c:v>2.2929460000000002</c:v>
                </c:pt>
                <c:pt idx="2">
                  <c:v>2.8229660000000001</c:v>
                </c:pt>
                <c:pt idx="3">
                  <c:v>8.8937179999999998</c:v>
                </c:pt>
                <c:pt idx="4">
                  <c:v>0.18132819999999999</c:v>
                </c:pt>
              </c:numCache>
              <c:extLst/>
            </c:numRef>
          </c:val>
          <c:extLst>
            <c:ext xmlns:c16="http://schemas.microsoft.com/office/drawing/2014/chart" uri="{C3380CC4-5D6E-409C-BE32-E72D297353CC}">
              <c16:uniqueId val="{00000001-481D-42F5-B798-C70930D305B3}"/>
            </c:ext>
          </c:extLst>
        </c:ser>
        <c:ser>
          <c:idx val="12"/>
          <c:order val="12"/>
          <c:tx>
            <c:v>Avg</c:v>
          </c:tx>
          <c:spPr>
            <a:solidFill>
              <a:srgbClr val="00B0F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s6'!$C$1:$F$1,'Time s6'!$H$1)</c:f>
              <c:strCache>
                <c:ptCount val="5"/>
                <c:pt idx="0">
                  <c:v>RRT</c:v>
                </c:pt>
                <c:pt idx="1">
                  <c:v>Goal-biased RRT
 (goal bias = 0.2)</c:v>
                </c:pt>
                <c:pt idx="2">
                  <c:v>Goal-biased RRT 
(goal bias = 0.5)</c:v>
                </c:pt>
                <c:pt idx="3">
                  <c:v>Goal-biased RRT 
(goal bias = 0.9)</c:v>
                </c:pt>
                <c:pt idx="4">
                  <c:v>VSR-RRT</c:v>
                </c:pt>
              </c:strCache>
              <c:extLst/>
            </c:strRef>
          </c:cat>
          <c:val>
            <c:numRef>
              <c:f>('Time s6'!$C$14:$F$14,'Time s6'!$H$14)</c:f>
              <c:numCache>
                <c:formatCode>General</c:formatCode>
                <c:ptCount val="5"/>
                <c:pt idx="0">
                  <c:v>3.2658227099999997</c:v>
                </c:pt>
                <c:pt idx="1">
                  <c:v>0.61597002999999995</c:v>
                </c:pt>
                <c:pt idx="2">
                  <c:v>1.01759749</c:v>
                </c:pt>
                <c:pt idx="3">
                  <c:v>3.71658014</c:v>
                </c:pt>
                <c:pt idx="4">
                  <c:v>0.12746117000000001</c:v>
                </c:pt>
              </c:numCache>
              <c:extLst/>
            </c:numRef>
          </c:val>
          <c:extLst>
            <c:ext xmlns:c16="http://schemas.microsoft.com/office/drawing/2014/chart" uri="{C3380CC4-5D6E-409C-BE32-E72D297353CC}">
              <c16:uniqueId val="{00000002-481D-42F5-B798-C70930D305B3}"/>
            </c:ext>
          </c:extLst>
        </c:ser>
        <c:dLbls>
          <c:showLegendKey val="0"/>
          <c:showVal val="0"/>
          <c:showCatName val="0"/>
          <c:showSerName val="0"/>
          <c:showPercent val="0"/>
          <c:showBubbleSize val="0"/>
        </c:dLbls>
        <c:gapWidth val="219"/>
        <c:overlap val="-27"/>
        <c:axId val="786526928"/>
        <c:axId val="786527248"/>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c:ext uri="{02D57815-91ED-43cb-92C2-25804820EDAC}">
                        <c15:formulaRef>
                          <c15:sqref>('Time s6'!$C$2:$F$2,'Time s6'!$H$2)</c15:sqref>
                        </c15:formulaRef>
                      </c:ext>
                    </c:extLst>
                    <c:numCache>
                      <c:formatCode>General</c:formatCode>
                      <c:ptCount val="5"/>
                      <c:pt idx="0">
                        <c:v>3.6034329999999999</c:v>
                      </c:pt>
                      <c:pt idx="1">
                        <c:v>0.16542309999999999</c:v>
                      </c:pt>
                      <c:pt idx="2">
                        <c:v>0.7281244</c:v>
                      </c:pt>
                      <c:pt idx="3">
                        <c:v>8.1087349999999994</c:v>
                      </c:pt>
                      <c:pt idx="4">
                        <c:v>0.18132819999999999</c:v>
                      </c:pt>
                    </c:numCache>
                  </c:numRef>
                </c:val>
                <c:extLst>
                  <c:ext xmlns:c16="http://schemas.microsoft.com/office/drawing/2014/chart" uri="{C3380CC4-5D6E-409C-BE32-E72D297353CC}">
                    <c16:uniqueId val="{00000003-481D-42F5-B798-C70930D305B3}"/>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s6'!$C$3:$F$3,'Time s6'!$H$3)</c15:sqref>
                        </c15:formulaRef>
                      </c:ext>
                    </c:extLst>
                    <c:numCache>
                      <c:formatCode>General</c:formatCode>
                      <c:ptCount val="5"/>
                      <c:pt idx="0">
                        <c:v>4.2617099999999999</c:v>
                      </c:pt>
                      <c:pt idx="1">
                        <c:v>2.2929460000000002</c:v>
                      </c:pt>
                      <c:pt idx="2">
                        <c:v>1.0293429999999999</c:v>
                      </c:pt>
                      <c:pt idx="3">
                        <c:v>0.22766549999999999</c:v>
                      </c:pt>
                      <c:pt idx="4">
                        <c:v>0.1191802</c:v>
                      </c:pt>
                    </c:numCache>
                  </c:numRef>
                </c:val>
                <c:extLst xmlns:c15="http://schemas.microsoft.com/office/drawing/2012/chart">
                  <c:ext xmlns:c16="http://schemas.microsoft.com/office/drawing/2014/chart" uri="{C3380CC4-5D6E-409C-BE32-E72D297353CC}">
                    <c16:uniqueId val="{00000004-481D-42F5-B798-C70930D305B3}"/>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s6'!$C$4:$F$4,'Time s6'!$H$4)</c15:sqref>
                        </c15:formulaRef>
                      </c:ext>
                    </c:extLst>
                    <c:numCache>
                      <c:formatCode>General</c:formatCode>
                      <c:ptCount val="5"/>
                      <c:pt idx="0">
                        <c:v>1.2860419999999999</c:v>
                      </c:pt>
                      <c:pt idx="1">
                        <c:v>0.51215569999999999</c:v>
                      </c:pt>
                      <c:pt idx="2">
                        <c:v>2.8229660000000001</c:v>
                      </c:pt>
                      <c:pt idx="3">
                        <c:v>4.2359900000000001</c:v>
                      </c:pt>
                      <c:pt idx="4">
                        <c:v>0.1098063</c:v>
                      </c:pt>
                    </c:numCache>
                  </c:numRef>
                </c:val>
                <c:extLst xmlns:c15="http://schemas.microsoft.com/office/drawing/2012/chart">
                  <c:ext xmlns:c16="http://schemas.microsoft.com/office/drawing/2014/chart" uri="{C3380CC4-5D6E-409C-BE32-E72D297353CC}">
                    <c16:uniqueId val="{00000005-481D-42F5-B798-C70930D305B3}"/>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s6'!$C$5:$F$5,'Time s6'!$H$5)</c15:sqref>
                        </c15:formulaRef>
                      </c:ext>
                    </c:extLst>
                    <c:numCache>
                      <c:formatCode>General</c:formatCode>
                      <c:ptCount val="5"/>
                      <c:pt idx="0">
                        <c:v>3.5858620000000001</c:v>
                      </c:pt>
                      <c:pt idx="1">
                        <c:v>0.38780369999999997</c:v>
                      </c:pt>
                      <c:pt idx="2">
                        <c:v>0.80452089999999998</c:v>
                      </c:pt>
                      <c:pt idx="3">
                        <c:v>0.49523689999999998</c:v>
                      </c:pt>
                      <c:pt idx="4">
                        <c:v>0.13486049999999999</c:v>
                      </c:pt>
                    </c:numCache>
                  </c:numRef>
                </c:val>
                <c:extLst xmlns:c15="http://schemas.microsoft.com/office/drawing/2012/chart">
                  <c:ext xmlns:c16="http://schemas.microsoft.com/office/drawing/2014/chart" uri="{C3380CC4-5D6E-409C-BE32-E72D297353CC}">
                    <c16:uniqueId val="{00000006-481D-42F5-B798-C70930D305B3}"/>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s6'!$C$6:$F$6,'Time s6'!$H$6)</c15:sqref>
                        </c15:formulaRef>
                      </c:ext>
                    </c:extLst>
                    <c:numCache>
                      <c:formatCode>General</c:formatCode>
                      <c:ptCount val="5"/>
                      <c:pt idx="0">
                        <c:v>0.55126560000000002</c:v>
                      </c:pt>
                      <c:pt idx="1">
                        <c:v>0.206321</c:v>
                      </c:pt>
                      <c:pt idx="2">
                        <c:v>0.48581370000000001</c:v>
                      </c:pt>
                      <c:pt idx="3">
                        <c:v>1.3179909999999999</c:v>
                      </c:pt>
                      <c:pt idx="4">
                        <c:v>0.1219402</c:v>
                      </c:pt>
                    </c:numCache>
                  </c:numRef>
                </c:val>
                <c:extLst xmlns:c15="http://schemas.microsoft.com/office/drawing/2012/chart">
                  <c:ext xmlns:c16="http://schemas.microsoft.com/office/drawing/2014/chart" uri="{C3380CC4-5D6E-409C-BE32-E72D297353CC}">
                    <c16:uniqueId val="{00000007-481D-42F5-B798-C70930D305B3}"/>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s6'!$C$7:$F$7,'Time s6'!$H$7)</c15:sqref>
                        </c15:formulaRef>
                      </c:ext>
                    </c:extLst>
                    <c:numCache>
                      <c:formatCode>General</c:formatCode>
                      <c:ptCount val="5"/>
                      <c:pt idx="0">
                        <c:v>3.1712579999999999</c:v>
                      </c:pt>
                      <c:pt idx="1">
                        <c:v>0.37192979999999998</c:v>
                      </c:pt>
                      <c:pt idx="2">
                        <c:v>0.99873690000000004</c:v>
                      </c:pt>
                      <c:pt idx="3">
                        <c:v>4.2702369999999998</c:v>
                      </c:pt>
                      <c:pt idx="4">
                        <c:v>0.1253563</c:v>
                      </c:pt>
                    </c:numCache>
                  </c:numRef>
                </c:val>
                <c:extLst xmlns:c15="http://schemas.microsoft.com/office/drawing/2012/chart">
                  <c:ext xmlns:c16="http://schemas.microsoft.com/office/drawing/2014/chart" uri="{C3380CC4-5D6E-409C-BE32-E72D297353CC}">
                    <c16:uniqueId val="{00000008-481D-42F5-B798-C70930D305B3}"/>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s6'!$C$8:$F$8,'Time s6'!$H$8)</c15:sqref>
                        </c15:formulaRef>
                      </c:ext>
                    </c:extLst>
                    <c:numCache>
                      <c:formatCode>General</c:formatCode>
                      <c:ptCount val="5"/>
                      <c:pt idx="0">
                        <c:v>0.86841880000000005</c:v>
                      </c:pt>
                      <c:pt idx="1">
                        <c:v>0.88585559999999997</c:v>
                      </c:pt>
                      <c:pt idx="2">
                        <c:v>0.72970120000000005</c:v>
                      </c:pt>
                      <c:pt idx="3">
                        <c:v>1.4807520000000001</c:v>
                      </c:pt>
                      <c:pt idx="4">
                        <c:v>0.10816290000000001</c:v>
                      </c:pt>
                    </c:numCache>
                  </c:numRef>
                </c:val>
                <c:extLst xmlns:c15="http://schemas.microsoft.com/office/drawing/2012/chart">
                  <c:ext xmlns:c16="http://schemas.microsoft.com/office/drawing/2014/chart" uri="{C3380CC4-5D6E-409C-BE32-E72D297353CC}">
                    <c16:uniqueId val="{00000009-481D-42F5-B798-C70930D305B3}"/>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s6'!$C$9:$F$9,'Time s6'!$H$9)</c15:sqref>
                        </c15:formulaRef>
                      </c:ext>
                    </c:extLst>
                    <c:numCache>
                      <c:formatCode>General</c:formatCode>
                      <c:ptCount val="5"/>
                      <c:pt idx="0">
                        <c:v>0.76411969999999996</c:v>
                      </c:pt>
                      <c:pt idx="1">
                        <c:v>0.82081539999999997</c:v>
                      </c:pt>
                      <c:pt idx="2">
                        <c:v>0.1139341</c:v>
                      </c:pt>
                      <c:pt idx="3">
                        <c:v>7.0246459999999997</c:v>
                      </c:pt>
                      <c:pt idx="4">
                        <c:v>0.125726</c:v>
                      </c:pt>
                    </c:numCache>
                  </c:numRef>
                </c:val>
                <c:extLst xmlns:c15="http://schemas.microsoft.com/office/drawing/2012/chart">
                  <c:ext xmlns:c16="http://schemas.microsoft.com/office/drawing/2014/chart" uri="{C3380CC4-5D6E-409C-BE32-E72D297353CC}">
                    <c16:uniqueId val="{0000000A-481D-42F5-B798-C70930D305B3}"/>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s6'!$C$10:$F$10,'Time s6'!$H$10)</c15:sqref>
                        </c15:formulaRef>
                      </c:ext>
                    </c:extLst>
                    <c:numCache>
                      <c:formatCode>General</c:formatCode>
                      <c:ptCount val="5"/>
                      <c:pt idx="0">
                        <c:v>1.049868</c:v>
                      </c:pt>
                      <c:pt idx="1">
                        <c:v>0.2112812</c:v>
                      </c:pt>
                      <c:pt idx="2">
                        <c:v>1.645715</c:v>
                      </c:pt>
                      <c:pt idx="3">
                        <c:v>8.8937179999999998</c:v>
                      </c:pt>
                      <c:pt idx="4">
                        <c:v>0.125083</c:v>
                      </c:pt>
                    </c:numCache>
                  </c:numRef>
                </c:val>
                <c:extLst xmlns:c15="http://schemas.microsoft.com/office/drawing/2012/chart">
                  <c:ext xmlns:c16="http://schemas.microsoft.com/office/drawing/2014/chart" uri="{C3380CC4-5D6E-409C-BE32-E72D297353CC}">
                    <c16:uniqueId val="{0000000B-481D-42F5-B798-C70930D305B3}"/>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s6'!$C$1:$F$1,'Time s6'!$H$1)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s6'!$C$11:$F$11,'Time s6'!$H$11)</c15:sqref>
                        </c15:formulaRef>
                      </c:ext>
                    </c:extLst>
                    <c:numCache>
                      <c:formatCode>General</c:formatCode>
                      <c:ptCount val="5"/>
                      <c:pt idx="0">
                        <c:v>13.516249999999999</c:v>
                      </c:pt>
                      <c:pt idx="1">
                        <c:v>0.30516880000000002</c:v>
                      </c:pt>
                      <c:pt idx="2">
                        <c:v>0.8171197</c:v>
                      </c:pt>
                      <c:pt idx="3">
                        <c:v>1.11083</c:v>
                      </c:pt>
                      <c:pt idx="4">
                        <c:v>0.1231681</c:v>
                      </c:pt>
                    </c:numCache>
                  </c:numRef>
                </c:val>
                <c:extLst xmlns:c15="http://schemas.microsoft.com/office/drawing/2012/chart">
                  <c:ext xmlns:c16="http://schemas.microsoft.com/office/drawing/2014/chart" uri="{C3380CC4-5D6E-409C-BE32-E72D297353CC}">
                    <c16:uniqueId val="{0000000C-481D-42F5-B798-C70930D305B3}"/>
                  </c:ext>
                </c:extLst>
              </c15:ser>
            </c15:filteredBarSeries>
          </c:ext>
        </c:extLst>
      </c:barChart>
      <c:catAx>
        <c:axId val="78652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crossAx val="786527248"/>
        <c:crosses val="autoZero"/>
        <c:auto val="1"/>
        <c:lblAlgn val="ctr"/>
        <c:lblOffset val="100"/>
        <c:noMultiLvlLbl val="0"/>
      </c:catAx>
      <c:valAx>
        <c:axId val="786527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6526928"/>
        <c:crosses val="autoZero"/>
        <c:crossBetween val="between"/>
      </c:valAx>
      <c:spPr>
        <a:noFill/>
        <a:ln>
          <a:noFill/>
        </a:ln>
        <a:effectLst/>
      </c:spPr>
    </c:plotArea>
    <c:legend>
      <c:legendPos val="b"/>
      <c:layout>
        <c:manualLayout>
          <c:xMode val="edge"/>
          <c:yMode val="edge"/>
          <c:x val="0.39552840377711412"/>
          <c:y val="9.95493842839534E-3"/>
          <c:w val="0.2089430416025583"/>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34936276240325E-2"/>
          <c:y val="0.1003584229390681"/>
          <c:w val="0.92989631778483828"/>
          <c:h val="0.73097620861908386"/>
        </c:manualLayout>
      </c:layout>
      <c:barChart>
        <c:barDir val="col"/>
        <c:grouping val="clustered"/>
        <c:varyColors val="0"/>
        <c:ser>
          <c:idx val="10"/>
          <c:order val="10"/>
          <c:tx>
            <c:v>Min</c:v>
          </c:tx>
          <c:spPr>
            <a:solidFill>
              <a:srgbClr val="92D05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s6'!$B$1:$H$1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s6'!$B$12:$H$12</c:f>
              <c:numCache>
                <c:formatCode>General</c:formatCode>
                <c:ptCount val="7"/>
                <c:pt idx="0">
                  <c:v>1080.9780000000001</c:v>
                </c:pt>
                <c:pt idx="1">
                  <c:v>1444.4449999999999</c:v>
                </c:pt>
                <c:pt idx="2">
                  <c:v>1437.9929999999999</c:v>
                </c:pt>
                <c:pt idx="3">
                  <c:v>1231.1089999999999</c:v>
                </c:pt>
                <c:pt idx="4">
                  <c:v>1169.5550000000001</c:v>
                </c:pt>
                <c:pt idx="5">
                  <c:v>1210.81</c:v>
                </c:pt>
                <c:pt idx="6">
                  <c:v>1071.0250000000001</c:v>
                </c:pt>
              </c:numCache>
            </c:numRef>
          </c:val>
          <c:extLst>
            <c:ext xmlns:c16="http://schemas.microsoft.com/office/drawing/2014/chart" uri="{C3380CC4-5D6E-409C-BE32-E72D297353CC}">
              <c16:uniqueId val="{00000000-AFFB-4A6F-8316-8E775C9B300B}"/>
            </c:ext>
          </c:extLst>
        </c:ser>
        <c:ser>
          <c:idx val="11"/>
          <c:order val="11"/>
          <c:tx>
            <c:v>Max</c:v>
          </c:tx>
          <c:spPr>
            <a:solidFill>
              <a:srgbClr val="FF0000"/>
            </a:solidFill>
            <a:ln>
              <a:noFill/>
            </a:ln>
            <a:effectLst/>
          </c:spPr>
          <c:invertIfNegative val="0"/>
          <c:dLbls>
            <c:dLbl>
              <c:idx val="0"/>
              <c:layout>
                <c:manualLayout>
                  <c:x val="0"/>
                  <c:y val="-9.5579450418160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FFB-4A6F-8316-8E775C9B300B}"/>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s6'!$B$1:$H$1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s6'!$B$13:$H$13</c:f>
              <c:numCache>
                <c:formatCode>General</c:formatCode>
                <c:ptCount val="7"/>
                <c:pt idx="0">
                  <c:v>1080.9780000000001</c:v>
                </c:pt>
                <c:pt idx="1">
                  <c:v>2172.027</c:v>
                </c:pt>
                <c:pt idx="2">
                  <c:v>3215.7869999999998</c:v>
                </c:pt>
                <c:pt idx="3">
                  <c:v>2043.422</c:v>
                </c:pt>
                <c:pt idx="4">
                  <c:v>2745.0949999999998</c:v>
                </c:pt>
                <c:pt idx="5">
                  <c:v>2884.201</c:v>
                </c:pt>
                <c:pt idx="6">
                  <c:v>1102.6500000000001</c:v>
                </c:pt>
              </c:numCache>
            </c:numRef>
          </c:val>
          <c:extLst>
            <c:ext xmlns:c16="http://schemas.microsoft.com/office/drawing/2014/chart" uri="{C3380CC4-5D6E-409C-BE32-E72D297353CC}">
              <c16:uniqueId val="{00000001-AFFB-4A6F-8316-8E775C9B300B}"/>
            </c:ext>
          </c:extLst>
        </c:ser>
        <c:ser>
          <c:idx val="12"/>
          <c:order val="12"/>
          <c:tx>
            <c:v>Avg</c:v>
          </c:tx>
          <c:spPr>
            <a:solidFill>
              <a:srgbClr val="00B0F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s6'!$B$1:$H$1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s6'!$B$14:$H$14</c:f>
              <c:numCache>
                <c:formatCode>General</c:formatCode>
                <c:ptCount val="7"/>
                <c:pt idx="0">
                  <c:v>1080.9780000000001</c:v>
                </c:pt>
                <c:pt idx="1">
                  <c:v>1818.3015</c:v>
                </c:pt>
                <c:pt idx="2">
                  <c:v>1768.2871</c:v>
                </c:pt>
                <c:pt idx="3">
                  <c:v>1704.8491000000001</c:v>
                </c:pt>
                <c:pt idx="4">
                  <c:v>1736.6358999999998</c:v>
                </c:pt>
                <c:pt idx="5">
                  <c:v>1680.2617999999998</c:v>
                </c:pt>
                <c:pt idx="6">
                  <c:v>1087.8408999999999</c:v>
                </c:pt>
              </c:numCache>
            </c:numRef>
          </c:val>
          <c:extLst>
            <c:ext xmlns:c16="http://schemas.microsoft.com/office/drawing/2014/chart" uri="{C3380CC4-5D6E-409C-BE32-E72D297353CC}">
              <c16:uniqueId val="{00000002-AFFB-4A6F-8316-8E775C9B300B}"/>
            </c:ext>
          </c:extLst>
        </c:ser>
        <c:dLbls>
          <c:showLegendKey val="0"/>
          <c:showVal val="0"/>
          <c:showCatName val="0"/>
          <c:showSerName val="0"/>
          <c:showPercent val="0"/>
          <c:showBubbleSize val="0"/>
        </c:dLbls>
        <c:gapWidth val="219"/>
        <c:overlap val="-27"/>
        <c:axId val="787119120"/>
        <c:axId val="787118160"/>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c:ext uri="{02D57815-91ED-43cb-92C2-25804820EDAC}">
                        <c15:formulaRef>
                          <c15:sqref>'Length s6'!$B$2:$H$2</c15:sqref>
                        </c15:formulaRef>
                      </c:ext>
                    </c:extLst>
                    <c:numCache>
                      <c:formatCode>General</c:formatCode>
                      <c:ptCount val="7"/>
                      <c:pt idx="0">
                        <c:v>1080.9780000000001</c:v>
                      </c:pt>
                      <c:pt idx="1">
                        <c:v>2172.027</c:v>
                      </c:pt>
                      <c:pt idx="2">
                        <c:v>1507.9580000000001</c:v>
                      </c:pt>
                      <c:pt idx="3">
                        <c:v>1590.91</c:v>
                      </c:pt>
                      <c:pt idx="4">
                        <c:v>1826.3820000000001</c:v>
                      </c:pt>
                      <c:pt idx="5">
                        <c:v>1210.81</c:v>
                      </c:pt>
                      <c:pt idx="6">
                        <c:v>1083.058</c:v>
                      </c:pt>
                    </c:numCache>
                  </c:numRef>
                </c:val>
                <c:extLst>
                  <c:ext xmlns:c16="http://schemas.microsoft.com/office/drawing/2014/chart" uri="{C3380CC4-5D6E-409C-BE32-E72D297353CC}">
                    <c16:uniqueId val="{00000003-AFFB-4A6F-8316-8E775C9B300B}"/>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s6'!$B$3:$H$3</c15:sqref>
                        </c15:formulaRef>
                      </c:ext>
                    </c:extLst>
                    <c:numCache>
                      <c:formatCode>General</c:formatCode>
                      <c:ptCount val="7"/>
                      <c:pt idx="1">
                        <c:v>1740.2550000000001</c:v>
                      </c:pt>
                      <c:pt idx="2">
                        <c:v>3215.7869999999998</c:v>
                      </c:pt>
                      <c:pt idx="3">
                        <c:v>1357.0170000000001</c:v>
                      </c:pt>
                      <c:pt idx="4">
                        <c:v>1169.5550000000001</c:v>
                      </c:pt>
                      <c:pt idx="5">
                        <c:v>1463.1089999999999</c:v>
                      </c:pt>
                      <c:pt idx="6">
                        <c:v>1083.4590000000001</c:v>
                      </c:pt>
                    </c:numCache>
                  </c:numRef>
                </c:val>
                <c:extLst xmlns:c15="http://schemas.microsoft.com/office/drawing/2012/chart">
                  <c:ext xmlns:c16="http://schemas.microsoft.com/office/drawing/2014/chart" uri="{C3380CC4-5D6E-409C-BE32-E72D297353CC}">
                    <c16:uniqueId val="{00000004-AFFB-4A6F-8316-8E775C9B300B}"/>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s6'!$B$4:$H$4</c15:sqref>
                        </c15:formulaRef>
                      </c:ext>
                    </c:extLst>
                    <c:numCache>
                      <c:formatCode>General</c:formatCode>
                      <c:ptCount val="7"/>
                      <c:pt idx="1">
                        <c:v>1737.8589999999999</c:v>
                      </c:pt>
                      <c:pt idx="2">
                        <c:v>1553.463</c:v>
                      </c:pt>
                      <c:pt idx="3">
                        <c:v>2043.422</c:v>
                      </c:pt>
                      <c:pt idx="4">
                        <c:v>2745.0949999999998</c:v>
                      </c:pt>
                      <c:pt idx="5">
                        <c:v>2884.201</c:v>
                      </c:pt>
                      <c:pt idx="6">
                        <c:v>1100.0640000000001</c:v>
                      </c:pt>
                    </c:numCache>
                  </c:numRef>
                </c:val>
                <c:extLst xmlns:c15="http://schemas.microsoft.com/office/drawing/2012/chart">
                  <c:ext xmlns:c16="http://schemas.microsoft.com/office/drawing/2014/chart" uri="{C3380CC4-5D6E-409C-BE32-E72D297353CC}">
                    <c16:uniqueId val="{00000005-AFFB-4A6F-8316-8E775C9B300B}"/>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s6'!$B$5:$H$5</c15:sqref>
                        </c15:formulaRef>
                      </c:ext>
                    </c:extLst>
                    <c:numCache>
                      <c:formatCode>General</c:formatCode>
                      <c:ptCount val="7"/>
                      <c:pt idx="1">
                        <c:v>2071.165</c:v>
                      </c:pt>
                      <c:pt idx="2">
                        <c:v>1437.9929999999999</c:v>
                      </c:pt>
                      <c:pt idx="3">
                        <c:v>1627.2950000000001</c:v>
                      </c:pt>
                      <c:pt idx="4">
                        <c:v>1202.2539999999999</c:v>
                      </c:pt>
                      <c:pt idx="5">
                        <c:v>1222.08</c:v>
                      </c:pt>
                      <c:pt idx="6">
                        <c:v>1091.328</c:v>
                      </c:pt>
                    </c:numCache>
                  </c:numRef>
                </c:val>
                <c:extLst xmlns:c15="http://schemas.microsoft.com/office/drawing/2012/chart">
                  <c:ext xmlns:c16="http://schemas.microsoft.com/office/drawing/2014/chart" uri="{C3380CC4-5D6E-409C-BE32-E72D297353CC}">
                    <c16:uniqueId val="{00000006-AFFB-4A6F-8316-8E775C9B300B}"/>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s6'!$B$6:$H$6</c15:sqref>
                        </c15:formulaRef>
                      </c:ext>
                    </c:extLst>
                    <c:numCache>
                      <c:formatCode>General</c:formatCode>
                      <c:ptCount val="7"/>
                      <c:pt idx="1">
                        <c:v>1444.4449999999999</c:v>
                      </c:pt>
                      <c:pt idx="2">
                        <c:v>2185.181</c:v>
                      </c:pt>
                      <c:pt idx="3">
                        <c:v>1902.971</c:v>
                      </c:pt>
                      <c:pt idx="4">
                        <c:v>1270.797</c:v>
                      </c:pt>
                      <c:pt idx="5">
                        <c:v>1756.384</c:v>
                      </c:pt>
                      <c:pt idx="6">
                        <c:v>1083.8399999999999</c:v>
                      </c:pt>
                    </c:numCache>
                  </c:numRef>
                </c:val>
                <c:extLst xmlns:c15="http://schemas.microsoft.com/office/drawing/2012/chart">
                  <c:ext xmlns:c16="http://schemas.microsoft.com/office/drawing/2014/chart" uri="{C3380CC4-5D6E-409C-BE32-E72D297353CC}">
                    <c16:uniqueId val="{00000007-AFFB-4A6F-8316-8E775C9B300B}"/>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s6'!$B$7:$H$7</c15:sqref>
                        </c15:formulaRef>
                      </c:ext>
                    </c:extLst>
                    <c:numCache>
                      <c:formatCode>General</c:formatCode>
                      <c:ptCount val="7"/>
                      <c:pt idx="1">
                        <c:v>1908.06</c:v>
                      </c:pt>
                      <c:pt idx="2">
                        <c:v>1570.2539999999999</c:v>
                      </c:pt>
                      <c:pt idx="3">
                        <c:v>1956.0139999999999</c:v>
                      </c:pt>
                      <c:pt idx="4">
                        <c:v>2245.2530000000002</c:v>
                      </c:pt>
                      <c:pt idx="5">
                        <c:v>1612.6010000000001</c:v>
                      </c:pt>
                      <c:pt idx="6">
                        <c:v>1082.915</c:v>
                      </c:pt>
                    </c:numCache>
                  </c:numRef>
                </c:val>
                <c:extLst xmlns:c15="http://schemas.microsoft.com/office/drawing/2012/chart">
                  <c:ext xmlns:c16="http://schemas.microsoft.com/office/drawing/2014/chart" uri="{C3380CC4-5D6E-409C-BE32-E72D297353CC}">
                    <c16:uniqueId val="{00000008-AFFB-4A6F-8316-8E775C9B300B}"/>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s6'!$B$8:$H$8</c15:sqref>
                        </c15:formulaRef>
                      </c:ext>
                    </c:extLst>
                    <c:numCache>
                      <c:formatCode>General</c:formatCode>
                      <c:ptCount val="7"/>
                      <c:pt idx="1">
                        <c:v>1643.5909999999999</c:v>
                      </c:pt>
                      <c:pt idx="2">
                        <c:v>1616.491</c:v>
                      </c:pt>
                      <c:pt idx="3">
                        <c:v>1802.28</c:v>
                      </c:pt>
                      <c:pt idx="4">
                        <c:v>1569.0070000000001</c:v>
                      </c:pt>
                      <c:pt idx="5">
                        <c:v>1292.6500000000001</c:v>
                      </c:pt>
                      <c:pt idx="6">
                        <c:v>1071.0250000000001</c:v>
                      </c:pt>
                    </c:numCache>
                  </c:numRef>
                </c:val>
                <c:extLst xmlns:c15="http://schemas.microsoft.com/office/drawing/2012/chart">
                  <c:ext xmlns:c16="http://schemas.microsoft.com/office/drawing/2014/chart" uri="{C3380CC4-5D6E-409C-BE32-E72D297353CC}">
                    <c16:uniqueId val="{00000009-AFFB-4A6F-8316-8E775C9B300B}"/>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s6'!$B$9:$H$9</c15:sqref>
                        </c15:formulaRef>
                      </c:ext>
                    </c:extLst>
                    <c:numCache>
                      <c:formatCode>General</c:formatCode>
                      <c:ptCount val="7"/>
                      <c:pt idx="1">
                        <c:v>1784.2049999999999</c:v>
                      </c:pt>
                      <c:pt idx="2">
                        <c:v>1454.614</c:v>
                      </c:pt>
                      <c:pt idx="3">
                        <c:v>1231.1089999999999</c:v>
                      </c:pt>
                      <c:pt idx="4">
                        <c:v>1740.1759999999999</c:v>
                      </c:pt>
                      <c:pt idx="5">
                        <c:v>1499.778</c:v>
                      </c:pt>
                      <c:pt idx="6">
                        <c:v>1088.769</c:v>
                      </c:pt>
                    </c:numCache>
                  </c:numRef>
                </c:val>
                <c:extLst xmlns:c15="http://schemas.microsoft.com/office/drawing/2012/chart">
                  <c:ext xmlns:c16="http://schemas.microsoft.com/office/drawing/2014/chart" uri="{C3380CC4-5D6E-409C-BE32-E72D297353CC}">
                    <c16:uniqueId val="{0000000A-AFFB-4A6F-8316-8E775C9B300B}"/>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s6'!$B$10:$H$10</c15:sqref>
                        </c15:formulaRef>
                      </c:ext>
                    </c:extLst>
                    <c:numCache>
                      <c:formatCode>General</c:formatCode>
                      <c:ptCount val="7"/>
                      <c:pt idx="1">
                        <c:v>1888.9639999999999</c:v>
                      </c:pt>
                      <c:pt idx="2">
                        <c:v>1587.261</c:v>
                      </c:pt>
                      <c:pt idx="3">
                        <c:v>1914.0809999999999</c:v>
                      </c:pt>
                      <c:pt idx="4">
                        <c:v>2025.1769999999999</c:v>
                      </c:pt>
                      <c:pt idx="5">
                        <c:v>1247.059</c:v>
                      </c:pt>
                      <c:pt idx="6">
                        <c:v>1102.6500000000001</c:v>
                      </c:pt>
                    </c:numCache>
                  </c:numRef>
                </c:val>
                <c:extLst xmlns:c15="http://schemas.microsoft.com/office/drawing/2012/chart">
                  <c:ext xmlns:c16="http://schemas.microsoft.com/office/drawing/2014/chart" uri="{C3380CC4-5D6E-409C-BE32-E72D297353CC}">
                    <c16:uniqueId val="{0000000B-AFFB-4A6F-8316-8E775C9B300B}"/>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s6'!$B$1:$H$1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s6'!$B$11:$H$11</c15:sqref>
                        </c15:formulaRef>
                      </c:ext>
                    </c:extLst>
                    <c:numCache>
                      <c:formatCode>General</c:formatCode>
                      <c:ptCount val="7"/>
                      <c:pt idx="1">
                        <c:v>1792.444</c:v>
                      </c:pt>
                      <c:pt idx="2">
                        <c:v>1553.8689999999999</c:v>
                      </c:pt>
                      <c:pt idx="3">
                        <c:v>1623.3920000000001</c:v>
                      </c:pt>
                      <c:pt idx="4">
                        <c:v>1572.663</c:v>
                      </c:pt>
                      <c:pt idx="5">
                        <c:v>2613.9459999999999</c:v>
                      </c:pt>
                      <c:pt idx="6">
                        <c:v>1091.3009999999999</c:v>
                      </c:pt>
                    </c:numCache>
                  </c:numRef>
                </c:val>
                <c:extLst xmlns:c15="http://schemas.microsoft.com/office/drawing/2012/chart">
                  <c:ext xmlns:c16="http://schemas.microsoft.com/office/drawing/2014/chart" uri="{C3380CC4-5D6E-409C-BE32-E72D297353CC}">
                    <c16:uniqueId val="{0000000C-AFFB-4A6F-8316-8E775C9B300B}"/>
                  </c:ext>
                </c:extLst>
              </c15:ser>
            </c15:filteredBarSeries>
          </c:ext>
        </c:extLst>
      </c:barChart>
      <c:catAx>
        <c:axId val="78711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Segoe UI Semibold" panose="020B0702040204020203" pitchFamily="34" charset="0"/>
                <a:ea typeface="+mn-ea"/>
                <a:cs typeface="Segoe UI Semibold" panose="020B0702040204020203" pitchFamily="34" charset="0"/>
              </a:defRPr>
            </a:pPr>
            <a:endParaRPr lang="zh-CN"/>
          </a:p>
        </c:txPr>
        <c:crossAx val="787118160"/>
        <c:crosses val="autoZero"/>
        <c:auto val="1"/>
        <c:lblAlgn val="ctr"/>
        <c:lblOffset val="100"/>
        <c:noMultiLvlLbl val="0"/>
      </c:catAx>
      <c:valAx>
        <c:axId val="787118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7119120"/>
        <c:crosses val="autoZero"/>
        <c:crossBetween val="between"/>
      </c:valAx>
      <c:spPr>
        <a:noFill/>
        <a:ln>
          <a:noFill/>
        </a:ln>
        <a:effectLst/>
      </c:spPr>
    </c:plotArea>
    <c:legend>
      <c:legendPos val="b"/>
      <c:layout>
        <c:manualLayout>
          <c:xMode val="edge"/>
          <c:yMode val="edge"/>
          <c:x val="0.41141297396304993"/>
          <c:y val="9.95493842839534E-3"/>
          <c:w val="0.17717392416591202"/>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s1'!$B$2:$H$2</c:f>
              <c:numCache>
                <c:formatCode>0.00</c:formatCode>
                <c:ptCount val="7"/>
                <c:pt idx="0">
                  <c:v>241.2278</c:v>
                </c:pt>
                <c:pt idx="1">
                  <c:v>2.006777</c:v>
                </c:pt>
                <c:pt idx="2">
                  <c:v>0.63775420000000005</c:v>
                </c:pt>
                <c:pt idx="3">
                  <c:v>0.8083574</c:v>
                </c:pt>
                <c:pt idx="4">
                  <c:v>1.7544420000000001</c:v>
                </c:pt>
                <c:pt idx="5">
                  <c:v>15.36786</c:v>
                </c:pt>
                <c:pt idx="6">
                  <c:v>0.14694019999999999</c:v>
                </c:pt>
              </c:numCache>
            </c:numRef>
          </c:val>
          <c:extLst>
            <c:ext xmlns:c16="http://schemas.microsoft.com/office/drawing/2014/chart" uri="{C3380CC4-5D6E-409C-BE32-E72D297353CC}">
              <c16:uniqueId val="{00000000-0FFD-44B9-A142-FB711C3769C8}"/>
            </c:ext>
          </c:extLst>
        </c:ser>
        <c:ser>
          <c:idx val="1"/>
          <c:order val="1"/>
          <c:spPr>
            <a:solidFill>
              <a:schemeClr val="accent2"/>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s1'!$B$3:$H$3</c:f>
              <c:numCache>
                <c:formatCode>0.00</c:formatCode>
                <c:ptCount val="7"/>
                <c:pt idx="0">
                  <c:v>246.62530000000001</c:v>
                </c:pt>
                <c:pt idx="1">
                  <c:v>0.97854960000000002</c:v>
                </c:pt>
                <c:pt idx="2">
                  <c:v>1.2666679999999999</c:v>
                </c:pt>
                <c:pt idx="3">
                  <c:v>1.0540449999999999</c:v>
                </c:pt>
                <c:pt idx="4">
                  <c:v>6.970523</c:v>
                </c:pt>
                <c:pt idx="5">
                  <c:v>37.962499999999999</c:v>
                </c:pt>
                <c:pt idx="6">
                  <c:v>0.17606939999999999</c:v>
                </c:pt>
              </c:numCache>
            </c:numRef>
          </c:val>
          <c:extLst>
            <c:ext xmlns:c16="http://schemas.microsoft.com/office/drawing/2014/chart" uri="{C3380CC4-5D6E-409C-BE32-E72D297353CC}">
              <c16:uniqueId val="{00000001-0FFD-44B9-A142-FB711C3769C8}"/>
            </c:ext>
          </c:extLst>
        </c:ser>
        <c:ser>
          <c:idx val="2"/>
          <c:order val="2"/>
          <c:spPr>
            <a:solidFill>
              <a:schemeClr val="accent3"/>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s1'!$B$4:$H$4</c:f>
              <c:numCache>
                <c:formatCode>0.00</c:formatCode>
                <c:ptCount val="7"/>
                <c:pt idx="0">
                  <c:v>240.22919999999999</c:v>
                </c:pt>
                <c:pt idx="1">
                  <c:v>4.9391030000000002</c:v>
                </c:pt>
                <c:pt idx="2">
                  <c:v>0.7869661</c:v>
                </c:pt>
                <c:pt idx="3">
                  <c:v>0.5242964</c:v>
                </c:pt>
                <c:pt idx="4">
                  <c:v>3.3986510000000001</c:v>
                </c:pt>
                <c:pt idx="5">
                  <c:v>68.67756</c:v>
                </c:pt>
                <c:pt idx="6">
                  <c:v>0.2104318</c:v>
                </c:pt>
              </c:numCache>
            </c:numRef>
          </c:val>
          <c:extLst>
            <c:ext xmlns:c16="http://schemas.microsoft.com/office/drawing/2014/chart" uri="{C3380CC4-5D6E-409C-BE32-E72D297353CC}">
              <c16:uniqueId val="{00000002-0FFD-44B9-A142-FB711C3769C8}"/>
            </c:ext>
          </c:extLst>
        </c:ser>
        <c:ser>
          <c:idx val="3"/>
          <c:order val="3"/>
          <c:spPr>
            <a:solidFill>
              <a:schemeClr val="accent4"/>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s1'!$B$5:$H$5</c:f>
              <c:numCache>
                <c:formatCode>0.00</c:formatCode>
                <c:ptCount val="7"/>
                <c:pt idx="0">
                  <c:v>245.66829999999999</c:v>
                </c:pt>
                <c:pt idx="1">
                  <c:v>0.2244816</c:v>
                </c:pt>
                <c:pt idx="2">
                  <c:v>0.26696439999999999</c:v>
                </c:pt>
                <c:pt idx="3">
                  <c:v>2.0939199999999998</c:v>
                </c:pt>
                <c:pt idx="4">
                  <c:v>13.111520000000001</c:v>
                </c:pt>
                <c:pt idx="5">
                  <c:v>42.464469999999999</c:v>
                </c:pt>
                <c:pt idx="6">
                  <c:v>0.16002659999999999</c:v>
                </c:pt>
              </c:numCache>
            </c:numRef>
          </c:val>
          <c:extLst>
            <c:ext xmlns:c16="http://schemas.microsoft.com/office/drawing/2014/chart" uri="{C3380CC4-5D6E-409C-BE32-E72D297353CC}">
              <c16:uniqueId val="{00000003-0FFD-44B9-A142-FB711C3769C8}"/>
            </c:ext>
          </c:extLst>
        </c:ser>
        <c:ser>
          <c:idx val="4"/>
          <c:order val="4"/>
          <c:spPr>
            <a:solidFill>
              <a:schemeClr val="accent5"/>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s1'!$B$6:$H$6</c:f>
              <c:numCache>
                <c:formatCode>0.00</c:formatCode>
                <c:ptCount val="7"/>
                <c:pt idx="0">
                  <c:v>237.20529999999999</c:v>
                </c:pt>
                <c:pt idx="1">
                  <c:v>0.48683419999999999</c:v>
                </c:pt>
                <c:pt idx="2">
                  <c:v>0.40570499999999998</c:v>
                </c:pt>
                <c:pt idx="3">
                  <c:v>0.74058139999999995</c:v>
                </c:pt>
                <c:pt idx="4">
                  <c:v>2.803369</c:v>
                </c:pt>
                <c:pt idx="5">
                  <c:v>71.218369999999993</c:v>
                </c:pt>
                <c:pt idx="6">
                  <c:v>0.17485410000000001</c:v>
                </c:pt>
              </c:numCache>
            </c:numRef>
          </c:val>
          <c:extLst>
            <c:ext xmlns:c16="http://schemas.microsoft.com/office/drawing/2014/chart" uri="{C3380CC4-5D6E-409C-BE32-E72D297353CC}">
              <c16:uniqueId val="{00000004-0FFD-44B9-A142-FB711C3769C8}"/>
            </c:ext>
          </c:extLst>
        </c:ser>
        <c:ser>
          <c:idx val="5"/>
          <c:order val="5"/>
          <c:spPr>
            <a:solidFill>
              <a:schemeClr val="accent6"/>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s1'!$B$7:$H$7</c:f>
              <c:numCache>
                <c:formatCode>0.00</c:formatCode>
                <c:ptCount val="7"/>
                <c:pt idx="0">
                  <c:v>241.9907</c:v>
                </c:pt>
                <c:pt idx="1">
                  <c:v>0.24686159999999999</c:v>
                </c:pt>
                <c:pt idx="2">
                  <c:v>0.75259039999999999</c:v>
                </c:pt>
                <c:pt idx="3">
                  <c:v>0.65157500000000002</c:v>
                </c:pt>
                <c:pt idx="4">
                  <c:v>6.7567719999999998</c:v>
                </c:pt>
                <c:pt idx="5">
                  <c:v>86.03219</c:v>
                </c:pt>
                <c:pt idx="6">
                  <c:v>0.22977629999999999</c:v>
                </c:pt>
              </c:numCache>
            </c:numRef>
          </c:val>
          <c:extLst>
            <c:ext xmlns:c16="http://schemas.microsoft.com/office/drawing/2014/chart" uri="{C3380CC4-5D6E-409C-BE32-E72D297353CC}">
              <c16:uniqueId val="{00000005-0FFD-44B9-A142-FB711C3769C8}"/>
            </c:ext>
          </c:extLst>
        </c:ser>
        <c:ser>
          <c:idx val="6"/>
          <c:order val="6"/>
          <c:spPr>
            <a:solidFill>
              <a:schemeClr val="accent1">
                <a:lumMod val="60000"/>
              </a:schemeClr>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s1'!$B$8:$H$8</c:f>
              <c:numCache>
                <c:formatCode>0.00</c:formatCode>
                <c:ptCount val="7"/>
                <c:pt idx="0">
                  <c:v>238.93530000000001</c:v>
                </c:pt>
                <c:pt idx="1">
                  <c:v>3.540467</c:v>
                </c:pt>
                <c:pt idx="2">
                  <c:v>0.1563986</c:v>
                </c:pt>
                <c:pt idx="3">
                  <c:v>0.2543841</c:v>
                </c:pt>
                <c:pt idx="4">
                  <c:v>0.43856810000000002</c:v>
                </c:pt>
                <c:pt idx="5">
                  <c:v>62.685920000000003</c:v>
                </c:pt>
                <c:pt idx="6">
                  <c:v>0.1722977</c:v>
                </c:pt>
              </c:numCache>
            </c:numRef>
          </c:val>
          <c:extLst>
            <c:ext xmlns:c16="http://schemas.microsoft.com/office/drawing/2014/chart" uri="{C3380CC4-5D6E-409C-BE32-E72D297353CC}">
              <c16:uniqueId val="{00000006-0FFD-44B9-A142-FB711C3769C8}"/>
            </c:ext>
          </c:extLst>
        </c:ser>
        <c:ser>
          <c:idx val="7"/>
          <c:order val="7"/>
          <c:spPr>
            <a:solidFill>
              <a:schemeClr val="accent2">
                <a:lumMod val="60000"/>
              </a:schemeClr>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s1'!$B$9:$H$9</c:f>
              <c:numCache>
                <c:formatCode>0.00</c:formatCode>
                <c:ptCount val="7"/>
                <c:pt idx="0">
                  <c:v>242.81450000000001</c:v>
                </c:pt>
                <c:pt idx="1">
                  <c:v>1.535096</c:v>
                </c:pt>
                <c:pt idx="2">
                  <c:v>0.52779390000000004</c:v>
                </c:pt>
                <c:pt idx="3">
                  <c:v>0.63675599999999999</c:v>
                </c:pt>
                <c:pt idx="4">
                  <c:v>1.762704</c:v>
                </c:pt>
                <c:pt idx="5">
                  <c:v>43.845959999999998</c:v>
                </c:pt>
                <c:pt idx="6">
                  <c:v>0.1366832</c:v>
                </c:pt>
              </c:numCache>
            </c:numRef>
          </c:val>
          <c:extLst>
            <c:ext xmlns:c16="http://schemas.microsoft.com/office/drawing/2014/chart" uri="{C3380CC4-5D6E-409C-BE32-E72D297353CC}">
              <c16:uniqueId val="{00000007-0FFD-44B9-A142-FB711C3769C8}"/>
            </c:ext>
          </c:extLst>
        </c:ser>
        <c:ser>
          <c:idx val="8"/>
          <c:order val="8"/>
          <c:spPr>
            <a:solidFill>
              <a:schemeClr val="accent3">
                <a:lumMod val="60000"/>
              </a:schemeClr>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s1'!$B$10:$H$10</c:f>
              <c:numCache>
                <c:formatCode>0.00</c:formatCode>
                <c:ptCount val="7"/>
                <c:pt idx="0">
                  <c:v>243.56319999999999</c:v>
                </c:pt>
                <c:pt idx="1">
                  <c:v>1.0559179999999999</c:v>
                </c:pt>
                <c:pt idx="2">
                  <c:v>0.61317069999999996</c:v>
                </c:pt>
                <c:pt idx="3">
                  <c:v>0.64045149999999995</c:v>
                </c:pt>
                <c:pt idx="4">
                  <c:v>3.796154</c:v>
                </c:pt>
                <c:pt idx="5">
                  <c:v>26.637910000000002</c:v>
                </c:pt>
                <c:pt idx="6">
                  <c:v>0.23578979999999999</c:v>
                </c:pt>
              </c:numCache>
            </c:numRef>
          </c:val>
          <c:extLst>
            <c:ext xmlns:c16="http://schemas.microsoft.com/office/drawing/2014/chart" uri="{C3380CC4-5D6E-409C-BE32-E72D297353CC}">
              <c16:uniqueId val="{00000008-0FFD-44B9-A142-FB711C3769C8}"/>
            </c:ext>
          </c:extLst>
        </c:ser>
        <c:ser>
          <c:idx val="9"/>
          <c:order val="9"/>
          <c:spPr>
            <a:solidFill>
              <a:schemeClr val="accent4">
                <a:lumMod val="60000"/>
              </a:schemeClr>
            </a:solidFill>
            <a:ln>
              <a:noFill/>
            </a:ln>
            <a:effectLst/>
          </c:spPr>
          <c:invertIfNegative val="0"/>
          <c:cat>
            <c:strRef>
              <c:f>'Time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'Time s1'!$B$11:$H$11</c:f>
              <c:numCache>
                <c:formatCode>0.00</c:formatCode>
                <c:ptCount val="7"/>
                <c:pt idx="0">
                  <c:v>248.9023</c:v>
                </c:pt>
                <c:pt idx="1">
                  <c:v>0.45439030000000002</c:v>
                </c:pt>
                <c:pt idx="2">
                  <c:v>0.31844909999999998</c:v>
                </c:pt>
                <c:pt idx="3">
                  <c:v>0.47294930000000002</c:v>
                </c:pt>
                <c:pt idx="4">
                  <c:v>5.5900670000000003</c:v>
                </c:pt>
                <c:pt idx="5">
                  <c:v>77.645009999999999</c:v>
                </c:pt>
                <c:pt idx="6">
                  <c:v>0.19790540000000001</c:v>
                </c:pt>
              </c:numCache>
            </c:numRef>
          </c:val>
          <c:extLst>
            <c:ext xmlns:c16="http://schemas.microsoft.com/office/drawing/2014/chart" uri="{C3380CC4-5D6E-409C-BE32-E72D297353CC}">
              <c16:uniqueId val="{00000009-0FFD-44B9-A142-FB711C3769C8}"/>
            </c:ext>
          </c:extLst>
        </c:ser>
        <c:dLbls>
          <c:showLegendKey val="0"/>
          <c:showVal val="0"/>
          <c:showCatName val="0"/>
          <c:showSerName val="0"/>
          <c:showPercent val="0"/>
          <c:showBubbleSize val="0"/>
        </c:dLbls>
        <c:gapWidth val="219"/>
        <c:overlap val="-27"/>
        <c:axId val="628078192"/>
        <c:axId val="628076912"/>
      </c:barChart>
      <c:catAx>
        <c:axId val="628078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ln>
                  <a:noFill/>
                </a:ln>
                <a:solidFill>
                  <a:schemeClr val="tx1"/>
                </a:solidFill>
                <a:latin typeface="Segoe UI Semibold" panose="020B0702040204020203" pitchFamily="34" charset="0"/>
                <a:ea typeface="Verdana" panose="020B0604030504040204" pitchFamily="34" charset="0"/>
                <a:cs typeface="Segoe UI Semibold" panose="020B0702040204020203" pitchFamily="34" charset="0"/>
              </a:defRPr>
            </a:pPr>
            <a:endParaRPr lang="zh-CN"/>
          </a:p>
        </c:txPr>
        <c:crossAx val="628076912"/>
        <c:crosses val="autoZero"/>
        <c:auto val="1"/>
        <c:lblAlgn val="ctr"/>
        <c:lblOffset val="100"/>
        <c:noMultiLvlLbl val="0"/>
      </c:catAx>
      <c:valAx>
        <c:axId val="628076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tx1"/>
                </a:solidFill>
                <a:latin typeface="+mn-lt"/>
                <a:ea typeface="+mn-ea"/>
                <a:cs typeface="+mn-cs"/>
              </a:defRPr>
            </a:pPr>
            <a:endParaRPr lang="zh-CN"/>
          </a:p>
        </c:txPr>
        <c:crossAx val="6280781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n>
            <a:noFill/>
          </a:ln>
          <a:solidFill>
            <a:schemeClr val="tx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482931651570251E-2"/>
          <c:y val="0.13299846842314905"/>
          <c:w val="0.93224765549486877"/>
          <c:h val="0.68431788728417198"/>
        </c:manualLayout>
      </c:layout>
      <c:barChart>
        <c:barDir val="col"/>
        <c:grouping val="clustered"/>
        <c:varyColors val="0"/>
        <c:ser>
          <c:idx val="10"/>
          <c:order val="10"/>
          <c:tx>
            <c:v>Min</c:v>
          </c:tx>
          <c:spPr>
            <a:solidFill>
              <a:srgbClr val="92D05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s1'!$B$12:$H$12</c:f>
              <c:numCache>
                <c:formatCode>General</c:formatCode>
                <c:ptCount val="7"/>
                <c:pt idx="0">
                  <c:v>1282</c:v>
                </c:pt>
                <c:pt idx="1">
                  <c:v>1565.875</c:v>
                </c:pt>
                <c:pt idx="2">
                  <c:v>1581.5840000000001</c:v>
                </c:pt>
                <c:pt idx="3">
                  <c:v>1484.94</c:v>
                </c:pt>
                <c:pt idx="4">
                  <c:v>1369.62</c:v>
                </c:pt>
                <c:pt idx="5">
                  <c:v>1468.8979999999999</c:v>
                </c:pt>
                <c:pt idx="6">
                  <c:v>1229.961</c:v>
                </c:pt>
              </c:numCache>
            </c:numRef>
          </c:val>
          <c:extLst>
            <c:ext xmlns:c16="http://schemas.microsoft.com/office/drawing/2014/chart" uri="{C3380CC4-5D6E-409C-BE32-E72D297353CC}">
              <c16:uniqueId val="{00000000-B11D-4E27-AE22-488BF06824C7}"/>
            </c:ext>
          </c:extLst>
        </c:ser>
        <c:ser>
          <c:idx val="11"/>
          <c:order val="11"/>
          <c:tx>
            <c:v>Max</c:v>
          </c:tx>
          <c:spPr>
            <a:solidFill>
              <a:srgbClr val="FF000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s1'!$B$13:$H$13</c:f>
              <c:numCache>
                <c:formatCode>General</c:formatCode>
                <c:ptCount val="7"/>
                <c:pt idx="0">
                  <c:v>1282</c:v>
                </c:pt>
                <c:pt idx="1">
                  <c:v>2290.143</c:v>
                </c:pt>
                <c:pt idx="2">
                  <c:v>2577.0549999999998</c:v>
                </c:pt>
                <c:pt idx="3">
                  <c:v>2492.4960000000001</c:v>
                </c:pt>
                <c:pt idx="4">
                  <c:v>1988.6120000000001</c:v>
                </c:pt>
                <c:pt idx="5">
                  <c:v>2333.7260000000001</c:v>
                </c:pt>
                <c:pt idx="6">
                  <c:v>1270.586</c:v>
                </c:pt>
              </c:numCache>
            </c:numRef>
          </c:val>
          <c:extLst>
            <c:ext xmlns:c16="http://schemas.microsoft.com/office/drawing/2014/chart" uri="{C3380CC4-5D6E-409C-BE32-E72D297353CC}">
              <c16:uniqueId val="{00000001-B11D-4E27-AE22-488BF06824C7}"/>
            </c:ext>
          </c:extLst>
        </c:ser>
        <c:ser>
          <c:idx val="12"/>
          <c:order val="12"/>
          <c:tx>
            <c:v>Avg</c:v>
          </c:tx>
          <c:spPr>
            <a:solidFill>
              <a:srgbClr val="00B0F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s1'!$B$14:$H$14</c:f>
              <c:numCache>
                <c:formatCode>General</c:formatCode>
                <c:ptCount val="7"/>
                <c:pt idx="0">
                  <c:v>1282</c:v>
                </c:pt>
                <c:pt idx="1">
                  <c:v>1857.6515999999999</c:v>
                </c:pt>
                <c:pt idx="2">
                  <c:v>1877.3789999999997</c:v>
                </c:pt>
                <c:pt idx="3">
                  <c:v>1845.3417999999997</c:v>
                </c:pt>
                <c:pt idx="4">
                  <c:v>1658.6508999999999</c:v>
                </c:pt>
                <c:pt idx="5">
                  <c:v>1866.1716000000001</c:v>
                </c:pt>
                <c:pt idx="6">
                  <c:v>1248.4683</c:v>
                </c:pt>
              </c:numCache>
            </c:numRef>
          </c:val>
          <c:extLst>
            <c:ext xmlns:c16="http://schemas.microsoft.com/office/drawing/2014/chart" uri="{C3380CC4-5D6E-409C-BE32-E72D297353CC}">
              <c16:uniqueId val="{00000002-B11D-4E27-AE22-488BF06824C7}"/>
            </c:ext>
          </c:extLst>
        </c:ser>
        <c:dLbls>
          <c:showLegendKey val="0"/>
          <c:showVal val="0"/>
          <c:showCatName val="0"/>
          <c:showSerName val="0"/>
          <c:showPercent val="0"/>
          <c:showBubbleSize val="0"/>
        </c:dLbls>
        <c:gapWidth val="219"/>
        <c:overlap val="-27"/>
        <c:axId val="787119120"/>
        <c:axId val="787118160"/>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c:ext uri="{02D57815-91ED-43cb-92C2-25804820EDAC}">
                        <c15:formulaRef>
                          <c15:sqref>'Length s1'!$B$2:$H$2</c15:sqref>
                        </c15:formulaRef>
                      </c:ext>
                    </c:extLst>
                    <c:numCache>
                      <c:formatCode>General</c:formatCode>
                      <c:ptCount val="7"/>
                      <c:pt idx="0">
                        <c:v>1282</c:v>
                      </c:pt>
                      <c:pt idx="1">
                        <c:v>1983.424</c:v>
                      </c:pt>
                      <c:pt idx="2">
                        <c:v>1935.999</c:v>
                      </c:pt>
                      <c:pt idx="3">
                        <c:v>1862.431</c:v>
                      </c:pt>
                      <c:pt idx="4">
                        <c:v>1475.0809999999999</c:v>
                      </c:pt>
                      <c:pt idx="5">
                        <c:v>1470.154</c:v>
                      </c:pt>
                      <c:pt idx="6">
                        <c:v>1235.1489999999999</c:v>
                      </c:pt>
                    </c:numCache>
                  </c:numRef>
                </c:val>
                <c:extLst>
                  <c:ext xmlns:c16="http://schemas.microsoft.com/office/drawing/2014/chart" uri="{C3380CC4-5D6E-409C-BE32-E72D297353CC}">
                    <c16:uniqueId val="{00000003-B11D-4E27-AE22-488BF06824C7}"/>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s1'!$B$3:$H$3</c15:sqref>
                        </c15:formulaRef>
                      </c:ext>
                    </c:extLst>
                    <c:numCache>
                      <c:formatCode>General</c:formatCode>
                      <c:ptCount val="7"/>
                      <c:pt idx="1">
                        <c:v>1927.6389999999999</c:v>
                      </c:pt>
                      <c:pt idx="2">
                        <c:v>1735.63</c:v>
                      </c:pt>
                      <c:pt idx="3">
                        <c:v>1983.54</c:v>
                      </c:pt>
                      <c:pt idx="4">
                        <c:v>1829.02</c:v>
                      </c:pt>
                      <c:pt idx="5">
                        <c:v>1775.72</c:v>
                      </c:pt>
                      <c:pt idx="6">
                        <c:v>1253.655</c:v>
                      </c:pt>
                    </c:numCache>
                  </c:numRef>
                </c:val>
                <c:extLst xmlns:c15="http://schemas.microsoft.com/office/drawing/2012/chart">
                  <c:ext xmlns:c16="http://schemas.microsoft.com/office/drawing/2014/chart" uri="{C3380CC4-5D6E-409C-BE32-E72D297353CC}">
                    <c16:uniqueId val="{00000004-B11D-4E27-AE22-488BF06824C7}"/>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s1'!$B$4:$H$4</c15:sqref>
                        </c15:formulaRef>
                      </c:ext>
                    </c:extLst>
                    <c:numCache>
                      <c:formatCode>General</c:formatCode>
                      <c:ptCount val="7"/>
                      <c:pt idx="1">
                        <c:v>1643.87</c:v>
                      </c:pt>
                      <c:pt idx="2">
                        <c:v>1634.066</c:v>
                      </c:pt>
                      <c:pt idx="3">
                        <c:v>1484.94</c:v>
                      </c:pt>
                      <c:pt idx="4">
                        <c:v>1609.1420000000001</c:v>
                      </c:pt>
                      <c:pt idx="5">
                        <c:v>2260.1889999999999</c:v>
                      </c:pt>
                      <c:pt idx="6">
                        <c:v>1250.271</c:v>
                      </c:pt>
                    </c:numCache>
                  </c:numRef>
                </c:val>
                <c:extLst xmlns:c15="http://schemas.microsoft.com/office/drawing/2012/chart">
                  <c:ext xmlns:c16="http://schemas.microsoft.com/office/drawing/2014/chart" uri="{C3380CC4-5D6E-409C-BE32-E72D297353CC}">
                    <c16:uniqueId val="{00000005-B11D-4E27-AE22-488BF06824C7}"/>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s1'!$B$5:$H$5</c15:sqref>
                        </c15:formulaRef>
                      </c:ext>
                    </c:extLst>
                    <c:numCache>
                      <c:formatCode>General</c:formatCode>
                      <c:ptCount val="7"/>
                      <c:pt idx="1">
                        <c:v>1689.5550000000001</c:v>
                      </c:pt>
                      <c:pt idx="2">
                        <c:v>1747.7660000000001</c:v>
                      </c:pt>
                      <c:pt idx="3">
                        <c:v>2492.4960000000001</c:v>
                      </c:pt>
                      <c:pt idx="4">
                        <c:v>1928.8789999999999</c:v>
                      </c:pt>
                      <c:pt idx="5">
                        <c:v>1796.9259999999999</c:v>
                      </c:pt>
                      <c:pt idx="6">
                        <c:v>1230.171</c:v>
                      </c:pt>
                    </c:numCache>
                  </c:numRef>
                </c:val>
                <c:extLst xmlns:c15="http://schemas.microsoft.com/office/drawing/2012/chart">
                  <c:ext xmlns:c16="http://schemas.microsoft.com/office/drawing/2014/chart" uri="{C3380CC4-5D6E-409C-BE32-E72D297353CC}">
                    <c16:uniqueId val="{00000006-B11D-4E27-AE22-488BF06824C7}"/>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s1'!$B$6:$H$6</c15:sqref>
                        </c15:formulaRef>
                      </c:ext>
                    </c:extLst>
                    <c:numCache>
                      <c:formatCode>General</c:formatCode>
                      <c:ptCount val="7"/>
                      <c:pt idx="1">
                        <c:v>1775.0340000000001</c:v>
                      </c:pt>
                      <c:pt idx="2">
                        <c:v>1709.509</c:v>
                      </c:pt>
                      <c:pt idx="3">
                        <c:v>1619.8230000000001</c:v>
                      </c:pt>
                      <c:pt idx="4">
                        <c:v>1988.6120000000001</c:v>
                      </c:pt>
                      <c:pt idx="5">
                        <c:v>1693.0450000000001</c:v>
                      </c:pt>
                      <c:pt idx="6">
                        <c:v>1251.999</c:v>
                      </c:pt>
                    </c:numCache>
                  </c:numRef>
                </c:val>
                <c:extLst xmlns:c15="http://schemas.microsoft.com/office/drawing/2012/chart">
                  <c:ext xmlns:c16="http://schemas.microsoft.com/office/drawing/2014/chart" uri="{C3380CC4-5D6E-409C-BE32-E72D297353CC}">
                    <c16:uniqueId val="{00000007-B11D-4E27-AE22-488BF06824C7}"/>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s1'!$B$7:$H$7</c15:sqref>
                        </c15:formulaRef>
                      </c:ext>
                    </c:extLst>
                    <c:numCache>
                      <c:formatCode>General</c:formatCode>
                      <c:ptCount val="7"/>
                      <c:pt idx="1">
                        <c:v>1633.979</c:v>
                      </c:pt>
                      <c:pt idx="2">
                        <c:v>1758.5250000000001</c:v>
                      </c:pt>
                      <c:pt idx="3">
                        <c:v>1986.4059999999999</c:v>
                      </c:pt>
                      <c:pt idx="4">
                        <c:v>1369.62</c:v>
                      </c:pt>
                      <c:pt idx="5">
                        <c:v>2333.7260000000001</c:v>
                      </c:pt>
                      <c:pt idx="6">
                        <c:v>1270.586</c:v>
                      </c:pt>
                    </c:numCache>
                  </c:numRef>
                </c:val>
                <c:extLst xmlns:c15="http://schemas.microsoft.com/office/drawing/2012/chart">
                  <c:ext xmlns:c16="http://schemas.microsoft.com/office/drawing/2014/chart" uri="{C3380CC4-5D6E-409C-BE32-E72D297353CC}">
                    <c16:uniqueId val="{00000008-B11D-4E27-AE22-488BF06824C7}"/>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s1'!$B$8:$H$8</c15:sqref>
                        </c15:formulaRef>
                      </c:ext>
                    </c:extLst>
                    <c:numCache>
                      <c:formatCode>General</c:formatCode>
                      <c:ptCount val="7"/>
                      <c:pt idx="1">
                        <c:v>1981.7049999999999</c:v>
                      </c:pt>
                      <c:pt idx="2">
                        <c:v>1890.377</c:v>
                      </c:pt>
                      <c:pt idx="3">
                        <c:v>1660.434</c:v>
                      </c:pt>
                      <c:pt idx="4">
                        <c:v>1499.5440000000001</c:v>
                      </c:pt>
                      <c:pt idx="5">
                        <c:v>1895.7660000000001</c:v>
                      </c:pt>
                      <c:pt idx="6">
                        <c:v>1266.96</c:v>
                      </c:pt>
                    </c:numCache>
                  </c:numRef>
                </c:val>
                <c:extLst xmlns:c15="http://schemas.microsoft.com/office/drawing/2012/chart">
                  <c:ext xmlns:c16="http://schemas.microsoft.com/office/drawing/2014/chart" uri="{C3380CC4-5D6E-409C-BE32-E72D297353CC}">
                    <c16:uniqueId val="{00000009-B11D-4E27-AE22-488BF06824C7}"/>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s1'!$B$9:$H$9</c15:sqref>
                        </c15:formulaRef>
                      </c:ext>
                    </c:extLst>
                    <c:numCache>
                      <c:formatCode>General</c:formatCode>
                      <c:ptCount val="7"/>
                      <c:pt idx="1">
                        <c:v>2085.2919999999999</c:v>
                      </c:pt>
                      <c:pt idx="2">
                        <c:v>2577.0549999999998</c:v>
                      </c:pt>
                      <c:pt idx="3">
                        <c:v>1513.64</c:v>
                      </c:pt>
                      <c:pt idx="4">
                        <c:v>1647.125</c:v>
                      </c:pt>
                      <c:pt idx="5">
                        <c:v>1985.79</c:v>
                      </c:pt>
                      <c:pt idx="6">
                        <c:v>1250.6949999999999</c:v>
                      </c:pt>
                    </c:numCache>
                  </c:numRef>
                </c:val>
                <c:extLst xmlns:c15="http://schemas.microsoft.com/office/drawing/2012/chart">
                  <c:ext xmlns:c16="http://schemas.microsoft.com/office/drawing/2014/chart" uri="{C3380CC4-5D6E-409C-BE32-E72D297353CC}">
                    <c16:uniqueId val="{0000000A-B11D-4E27-AE22-488BF06824C7}"/>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s1'!$B$10:$H$10</c15:sqref>
                        </c15:formulaRef>
                      </c:ext>
                    </c:extLst>
                    <c:numCache>
                      <c:formatCode>General</c:formatCode>
                      <c:ptCount val="7"/>
                      <c:pt idx="1">
                        <c:v>2290.143</c:v>
                      </c:pt>
                      <c:pt idx="2">
                        <c:v>2203.279</c:v>
                      </c:pt>
                      <c:pt idx="3">
                        <c:v>1930.828</c:v>
                      </c:pt>
                      <c:pt idx="4">
                        <c:v>1555.4659999999999</c:v>
                      </c:pt>
                      <c:pt idx="5">
                        <c:v>1468.8979999999999</c:v>
                      </c:pt>
                      <c:pt idx="6">
                        <c:v>1245.2360000000001</c:v>
                      </c:pt>
                    </c:numCache>
                  </c:numRef>
                </c:val>
                <c:extLst xmlns:c15="http://schemas.microsoft.com/office/drawing/2012/chart">
                  <c:ext xmlns:c16="http://schemas.microsoft.com/office/drawing/2014/chart" uri="{C3380CC4-5D6E-409C-BE32-E72D297353CC}">
                    <c16:uniqueId val="{0000000B-B11D-4E27-AE22-488BF06824C7}"/>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s1'!$B$1:$H$1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s1'!$B$11:$H$11</c15:sqref>
                        </c15:formulaRef>
                      </c:ext>
                    </c:extLst>
                    <c:numCache>
                      <c:formatCode>General</c:formatCode>
                      <c:ptCount val="7"/>
                      <c:pt idx="1">
                        <c:v>1565.875</c:v>
                      </c:pt>
                      <c:pt idx="2">
                        <c:v>1581.5840000000001</c:v>
                      </c:pt>
                      <c:pt idx="3">
                        <c:v>1918.88</c:v>
                      </c:pt>
                      <c:pt idx="4">
                        <c:v>1684.02</c:v>
                      </c:pt>
                      <c:pt idx="5">
                        <c:v>1981.502</c:v>
                      </c:pt>
                      <c:pt idx="6">
                        <c:v>1229.961</c:v>
                      </c:pt>
                    </c:numCache>
                  </c:numRef>
                </c:val>
                <c:extLst xmlns:c15="http://schemas.microsoft.com/office/drawing/2012/chart">
                  <c:ext xmlns:c16="http://schemas.microsoft.com/office/drawing/2014/chart" uri="{C3380CC4-5D6E-409C-BE32-E72D297353CC}">
                    <c16:uniqueId val="{0000000C-B11D-4E27-AE22-488BF06824C7}"/>
                  </c:ext>
                </c:extLst>
              </c15:ser>
            </c15:filteredBarSeries>
          </c:ext>
        </c:extLst>
      </c:barChart>
      <c:catAx>
        <c:axId val="78711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Segoe UI Semibold" panose="020B0702040204020203" pitchFamily="34" charset="0"/>
                <a:ea typeface="+mn-ea"/>
                <a:cs typeface="Segoe UI Semibold" panose="020B0702040204020203" pitchFamily="34" charset="0"/>
              </a:defRPr>
            </a:pPr>
            <a:endParaRPr lang="zh-CN"/>
          </a:p>
        </c:txPr>
        <c:crossAx val="787118160"/>
        <c:crosses val="autoZero"/>
        <c:auto val="1"/>
        <c:lblAlgn val="ctr"/>
        <c:lblOffset val="100"/>
        <c:noMultiLvlLbl val="0"/>
      </c:catAx>
      <c:valAx>
        <c:axId val="787118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7119120"/>
        <c:crosses val="autoZero"/>
        <c:crossBetween val="between"/>
      </c:valAx>
      <c:spPr>
        <a:noFill/>
        <a:ln>
          <a:noFill/>
        </a:ln>
        <a:effectLst/>
      </c:spPr>
    </c:plotArea>
    <c:legend>
      <c:legendPos val="b"/>
      <c:layout>
        <c:manualLayout>
          <c:xMode val="edge"/>
          <c:yMode val="edge"/>
          <c:x val="0.41438432070820169"/>
          <c:y val="4.3488928326317504E-2"/>
          <c:w val="0.17123135858359662"/>
          <c:h val="8.65581045545948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s1'!$B$2:$H$2</c:f>
              <c:numCache>
                <c:formatCode>General</c:formatCode>
                <c:ptCount val="7"/>
                <c:pt idx="0">
                  <c:v>1282</c:v>
                </c:pt>
                <c:pt idx="1">
                  <c:v>1983.424</c:v>
                </c:pt>
                <c:pt idx="2">
                  <c:v>1935.999</c:v>
                </c:pt>
                <c:pt idx="3">
                  <c:v>1862.431</c:v>
                </c:pt>
                <c:pt idx="4">
                  <c:v>1475.0809999999999</c:v>
                </c:pt>
                <c:pt idx="5">
                  <c:v>1470.154</c:v>
                </c:pt>
                <c:pt idx="6">
                  <c:v>1235.1489999999999</c:v>
                </c:pt>
              </c:numCache>
            </c:numRef>
          </c:val>
          <c:extLst>
            <c:ext xmlns:c16="http://schemas.microsoft.com/office/drawing/2014/chart" uri="{C3380CC4-5D6E-409C-BE32-E72D297353CC}">
              <c16:uniqueId val="{00000000-C8A1-4C93-AC38-647A71747FB8}"/>
            </c:ext>
          </c:extLst>
        </c:ser>
        <c:ser>
          <c:idx val="1"/>
          <c:order val="1"/>
          <c:spPr>
            <a:solidFill>
              <a:schemeClr val="accent2"/>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s1'!$B$3:$H$3</c:f>
              <c:numCache>
                <c:formatCode>General</c:formatCode>
                <c:ptCount val="7"/>
                <c:pt idx="1">
                  <c:v>1927.6389999999999</c:v>
                </c:pt>
                <c:pt idx="2">
                  <c:v>1735.63</c:v>
                </c:pt>
                <c:pt idx="3">
                  <c:v>1983.54</c:v>
                </c:pt>
                <c:pt idx="4">
                  <c:v>1829.02</c:v>
                </c:pt>
                <c:pt idx="5">
                  <c:v>1775.72</c:v>
                </c:pt>
                <c:pt idx="6">
                  <c:v>1253.655</c:v>
                </c:pt>
              </c:numCache>
            </c:numRef>
          </c:val>
          <c:extLst>
            <c:ext xmlns:c16="http://schemas.microsoft.com/office/drawing/2014/chart" uri="{C3380CC4-5D6E-409C-BE32-E72D297353CC}">
              <c16:uniqueId val="{00000001-C8A1-4C93-AC38-647A71747FB8}"/>
            </c:ext>
          </c:extLst>
        </c:ser>
        <c:ser>
          <c:idx val="2"/>
          <c:order val="2"/>
          <c:spPr>
            <a:solidFill>
              <a:schemeClr val="accent3"/>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s1'!$B$4:$H$4</c:f>
              <c:numCache>
                <c:formatCode>General</c:formatCode>
                <c:ptCount val="7"/>
                <c:pt idx="1">
                  <c:v>1643.87</c:v>
                </c:pt>
                <c:pt idx="2">
                  <c:v>1634.066</c:v>
                </c:pt>
                <c:pt idx="3">
                  <c:v>1484.94</c:v>
                </c:pt>
                <c:pt idx="4">
                  <c:v>1609.1420000000001</c:v>
                </c:pt>
                <c:pt idx="5">
                  <c:v>2260.1889999999999</c:v>
                </c:pt>
                <c:pt idx="6">
                  <c:v>1250.271</c:v>
                </c:pt>
              </c:numCache>
            </c:numRef>
          </c:val>
          <c:extLst>
            <c:ext xmlns:c16="http://schemas.microsoft.com/office/drawing/2014/chart" uri="{C3380CC4-5D6E-409C-BE32-E72D297353CC}">
              <c16:uniqueId val="{00000002-C8A1-4C93-AC38-647A71747FB8}"/>
            </c:ext>
          </c:extLst>
        </c:ser>
        <c:ser>
          <c:idx val="3"/>
          <c:order val="3"/>
          <c:spPr>
            <a:solidFill>
              <a:schemeClr val="accent4"/>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s1'!$B$5:$H$5</c:f>
              <c:numCache>
                <c:formatCode>General</c:formatCode>
                <c:ptCount val="7"/>
                <c:pt idx="1">
                  <c:v>1689.5550000000001</c:v>
                </c:pt>
                <c:pt idx="2">
                  <c:v>1747.7660000000001</c:v>
                </c:pt>
                <c:pt idx="3">
                  <c:v>2492.4960000000001</c:v>
                </c:pt>
                <c:pt idx="4">
                  <c:v>1928.8789999999999</c:v>
                </c:pt>
                <c:pt idx="5">
                  <c:v>1796.9259999999999</c:v>
                </c:pt>
                <c:pt idx="6">
                  <c:v>1230.171</c:v>
                </c:pt>
              </c:numCache>
            </c:numRef>
          </c:val>
          <c:extLst>
            <c:ext xmlns:c16="http://schemas.microsoft.com/office/drawing/2014/chart" uri="{C3380CC4-5D6E-409C-BE32-E72D297353CC}">
              <c16:uniqueId val="{00000003-C8A1-4C93-AC38-647A71747FB8}"/>
            </c:ext>
          </c:extLst>
        </c:ser>
        <c:ser>
          <c:idx val="4"/>
          <c:order val="4"/>
          <c:spPr>
            <a:solidFill>
              <a:schemeClr val="accent5"/>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s1'!$B$6:$H$6</c:f>
              <c:numCache>
                <c:formatCode>General</c:formatCode>
                <c:ptCount val="7"/>
                <c:pt idx="1">
                  <c:v>1775.0340000000001</c:v>
                </c:pt>
                <c:pt idx="2">
                  <c:v>1709.509</c:v>
                </c:pt>
                <c:pt idx="3">
                  <c:v>1619.8230000000001</c:v>
                </c:pt>
                <c:pt idx="4">
                  <c:v>1988.6120000000001</c:v>
                </c:pt>
                <c:pt idx="5">
                  <c:v>1693.0450000000001</c:v>
                </c:pt>
                <c:pt idx="6">
                  <c:v>1251.999</c:v>
                </c:pt>
              </c:numCache>
            </c:numRef>
          </c:val>
          <c:extLst>
            <c:ext xmlns:c16="http://schemas.microsoft.com/office/drawing/2014/chart" uri="{C3380CC4-5D6E-409C-BE32-E72D297353CC}">
              <c16:uniqueId val="{00000004-C8A1-4C93-AC38-647A71747FB8}"/>
            </c:ext>
          </c:extLst>
        </c:ser>
        <c:ser>
          <c:idx val="5"/>
          <c:order val="5"/>
          <c:spPr>
            <a:solidFill>
              <a:schemeClr val="accent6"/>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s1'!$B$7:$H$7</c:f>
              <c:numCache>
                <c:formatCode>General</c:formatCode>
                <c:ptCount val="7"/>
                <c:pt idx="1">
                  <c:v>1633.979</c:v>
                </c:pt>
                <c:pt idx="2">
                  <c:v>1758.5250000000001</c:v>
                </c:pt>
                <c:pt idx="3">
                  <c:v>1986.4059999999999</c:v>
                </c:pt>
                <c:pt idx="4">
                  <c:v>1369.62</c:v>
                </c:pt>
                <c:pt idx="5">
                  <c:v>2333.7260000000001</c:v>
                </c:pt>
                <c:pt idx="6">
                  <c:v>1270.586</c:v>
                </c:pt>
              </c:numCache>
            </c:numRef>
          </c:val>
          <c:extLst>
            <c:ext xmlns:c16="http://schemas.microsoft.com/office/drawing/2014/chart" uri="{C3380CC4-5D6E-409C-BE32-E72D297353CC}">
              <c16:uniqueId val="{00000005-C8A1-4C93-AC38-647A71747FB8}"/>
            </c:ext>
          </c:extLst>
        </c:ser>
        <c:ser>
          <c:idx val="6"/>
          <c:order val="6"/>
          <c:spPr>
            <a:solidFill>
              <a:schemeClr val="accent1">
                <a:lumMod val="60000"/>
              </a:schemeClr>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s1'!$B$8:$H$8</c:f>
              <c:numCache>
                <c:formatCode>General</c:formatCode>
                <c:ptCount val="7"/>
                <c:pt idx="1">
                  <c:v>1981.7049999999999</c:v>
                </c:pt>
                <c:pt idx="2">
                  <c:v>1890.377</c:v>
                </c:pt>
                <c:pt idx="3">
                  <c:v>1660.434</c:v>
                </c:pt>
                <c:pt idx="4">
                  <c:v>1499.5440000000001</c:v>
                </c:pt>
                <c:pt idx="5">
                  <c:v>1895.7660000000001</c:v>
                </c:pt>
                <c:pt idx="6">
                  <c:v>1266.96</c:v>
                </c:pt>
              </c:numCache>
            </c:numRef>
          </c:val>
          <c:extLst>
            <c:ext xmlns:c16="http://schemas.microsoft.com/office/drawing/2014/chart" uri="{C3380CC4-5D6E-409C-BE32-E72D297353CC}">
              <c16:uniqueId val="{00000006-C8A1-4C93-AC38-647A71747FB8}"/>
            </c:ext>
          </c:extLst>
        </c:ser>
        <c:ser>
          <c:idx val="7"/>
          <c:order val="7"/>
          <c:spPr>
            <a:solidFill>
              <a:schemeClr val="accent2">
                <a:lumMod val="60000"/>
              </a:schemeClr>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s1'!$B$9:$H$9</c:f>
              <c:numCache>
                <c:formatCode>General</c:formatCode>
                <c:ptCount val="7"/>
                <c:pt idx="1">
                  <c:v>2085.2919999999999</c:v>
                </c:pt>
                <c:pt idx="2">
                  <c:v>2577.0549999999998</c:v>
                </c:pt>
                <c:pt idx="3">
                  <c:v>1513.64</c:v>
                </c:pt>
                <c:pt idx="4">
                  <c:v>1647.125</c:v>
                </c:pt>
                <c:pt idx="5">
                  <c:v>1985.79</c:v>
                </c:pt>
                <c:pt idx="6">
                  <c:v>1250.6949999999999</c:v>
                </c:pt>
              </c:numCache>
            </c:numRef>
          </c:val>
          <c:extLst>
            <c:ext xmlns:c16="http://schemas.microsoft.com/office/drawing/2014/chart" uri="{C3380CC4-5D6E-409C-BE32-E72D297353CC}">
              <c16:uniqueId val="{00000007-C8A1-4C93-AC38-647A71747FB8}"/>
            </c:ext>
          </c:extLst>
        </c:ser>
        <c:ser>
          <c:idx val="8"/>
          <c:order val="8"/>
          <c:spPr>
            <a:solidFill>
              <a:schemeClr val="accent3">
                <a:lumMod val="60000"/>
              </a:schemeClr>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s1'!$B$10:$H$10</c:f>
              <c:numCache>
                <c:formatCode>General</c:formatCode>
                <c:ptCount val="7"/>
                <c:pt idx="1">
                  <c:v>2290.143</c:v>
                </c:pt>
                <c:pt idx="2">
                  <c:v>2203.279</c:v>
                </c:pt>
                <c:pt idx="3">
                  <c:v>1930.828</c:v>
                </c:pt>
                <c:pt idx="4">
                  <c:v>1555.4659999999999</c:v>
                </c:pt>
                <c:pt idx="5">
                  <c:v>1468.8979999999999</c:v>
                </c:pt>
                <c:pt idx="6">
                  <c:v>1245.2360000000001</c:v>
                </c:pt>
              </c:numCache>
            </c:numRef>
          </c:val>
          <c:extLst>
            <c:ext xmlns:c16="http://schemas.microsoft.com/office/drawing/2014/chart" uri="{C3380CC4-5D6E-409C-BE32-E72D297353CC}">
              <c16:uniqueId val="{00000008-C8A1-4C93-AC38-647A71747FB8}"/>
            </c:ext>
          </c:extLst>
        </c:ser>
        <c:ser>
          <c:idx val="9"/>
          <c:order val="9"/>
          <c:spPr>
            <a:solidFill>
              <a:schemeClr val="accent4">
                <a:lumMod val="60000"/>
              </a:schemeClr>
            </a:solidFill>
            <a:ln>
              <a:noFill/>
            </a:ln>
            <a:effectLst/>
          </c:spPr>
          <c:invertIfNegative val="0"/>
          <c:cat>
            <c:strRef>
              <c:f>'Length s1'!$B$1:$H$1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s1'!$B$11:$H$11</c:f>
              <c:numCache>
                <c:formatCode>General</c:formatCode>
                <c:ptCount val="7"/>
                <c:pt idx="1">
                  <c:v>1565.875</c:v>
                </c:pt>
                <c:pt idx="2">
                  <c:v>1581.5840000000001</c:v>
                </c:pt>
                <c:pt idx="3">
                  <c:v>1918.88</c:v>
                </c:pt>
                <c:pt idx="4">
                  <c:v>1684.02</c:v>
                </c:pt>
                <c:pt idx="5">
                  <c:v>1981.502</c:v>
                </c:pt>
                <c:pt idx="6">
                  <c:v>1229.961</c:v>
                </c:pt>
              </c:numCache>
            </c:numRef>
          </c:val>
          <c:extLst>
            <c:ext xmlns:c16="http://schemas.microsoft.com/office/drawing/2014/chart" uri="{C3380CC4-5D6E-409C-BE32-E72D297353CC}">
              <c16:uniqueId val="{00000009-C8A1-4C93-AC38-647A71747FB8}"/>
            </c:ext>
          </c:extLst>
        </c:ser>
        <c:dLbls>
          <c:showLegendKey val="0"/>
          <c:showVal val="0"/>
          <c:showCatName val="0"/>
          <c:showSerName val="0"/>
          <c:showPercent val="0"/>
          <c:showBubbleSize val="0"/>
        </c:dLbls>
        <c:gapWidth val="219"/>
        <c:overlap val="-27"/>
        <c:axId val="559598584"/>
        <c:axId val="559598264"/>
      </c:barChart>
      <c:catAx>
        <c:axId val="559598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crossAx val="559598264"/>
        <c:crosses val="autoZero"/>
        <c:auto val="1"/>
        <c:lblAlgn val="ctr"/>
        <c:lblOffset val="100"/>
        <c:noMultiLvlLbl val="0"/>
      </c:catAx>
      <c:valAx>
        <c:axId val="55959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9598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59821401635142E-2"/>
          <c:y val="0.12425328554360812"/>
          <c:w val="0.93456738166349895"/>
          <c:h val="0.67388213847179301"/>
        </c:manualLayout>
      </c:layout>
      <c:barChart>
        <c:barDir val="col"/>
        <c:grouping val="clustered"/>
        <c:varyColors val="0"/>
        <c:ser>
          <c:idx val="10"/>
          <c:order val="10"/>
          <c:tx>
            <c:v>Min</c:v>
          </c:tx>
          <c:spPr>
            <a:solidFill>
              <a:srgbClr val="92D05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s2'!$C$1:$F$1,'Time s2'!$H$1)</c:f>
              <c:strCache>
                <c:ptCount val="5"/>
                <c:pt idx="0">
                  <c:v>RRT</c:v>
                </c:pt>
                <c:pt idx="1">
                  <c:v>Goal-biased RRT
 (goal bias = 0.2)</c:v>
                </c:pt>
                <c:pt idx="2">
                  <c:v>Goal-biased RRT 
(goal bias = 0.5)</c:v>
                </c:pt>
                <c:pt idx="3">
                  <c:v>Goal-biased RRT 
(goal bias = 0.9)</c:v>
                </c:pt>
                <c:pt idx="4">
                  <c:v>VSR-RRT</c:v>
                </c:pt>
              </c:strCache>
              <c:extLst/>
            </c:strRef>
          </c:cat>
          <c:val>
            <c:numRef>
              <c:f>('Time s2'!$C$12:$F$12,'Time s2'!$H$12)</c:f>
              <c:numCache>
                <c:formatCode>General</c:formatCode>
                <c:ptCount val="5"/>
                <c:pt idx="0">
                  <c:v>0.8408388</c:v>
                </c:pt>
                <c:pt idx="1">
                  <c:v>0.17265849999999999</c:v>
                </c:pt>
                <c:pt idx="2">
                  <c:v>0.48509000000000002</c:v>
                </c:pt>
                <c:pt idx="3">
                  <c:v>0.83525910000000003</c:v>
                </c:pt>
                <c:pt idx="4">
                  <c:v>0.18615719999999999</c:v>
                </c:pt>
              </c:numCache>
              <c:extLst/>
            </c:numRef>
          </c:val>
          <c:extLst>
            <c:ext xmlns:c16="http://schemas.microsoft.com/office/drawing/2014/chart" uri="{C3380CC4-5D6E-409C-BE32-E72D297353CC}">
              <c16:uniqueId val="{00000000-CD71-45A8-86C1-4F360BCED432}"/>
            </c:ext>
          </c:extLst>
        </c:ser>
        <c:ser>
          <c:idx val="11"/>
          <c:order val="11"/>
          <c:tx>
            <c:v>Max</c:v>
          </c:tx>
          <c:spPr>
            <a:solidFill>
              <a:srgbClr val="FF000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s2'!$C$1:$F$1,'Time s2'!$H$1)</c:f>
              <c:strCache>
                <c:ptCount val="5"/>
                <c:pt idx="0">
                  <c:v>RRT</c:v>
                </c:pt>
                <c:pt idx="1">
                  <c:v>Goal-biased RRT
 (goal bias = 0.2)</c:v>
                </c:pt>
                <c:pt idx="2">
                  <c:v>Goal-biased RRT 
(goal bias = 0.5)</c:v>
                </c:pt>
                <c:pt idx="3">
                  <c:v>Goal-biased RRT 
(goal bias = 0.9)</c:v>
                </c:pt>
                <c:pt idx="4">
                  <c:v>VSR-RRT</c:v>
                </c:pt>
              </c:strCache>
              <c:extLst/>
            </c:strRef>
          </c:cat>
          <c:val>
            <c:numRef>
              <c:f>('Time s2'!$C$13:$F$13,'Time s2'!$H$13)</c:f>
              <c:numCache>
                <c:formatCode>General</c:formatCode>
                <c:ptCount val="5"/>
                <c:pt idx="0">
                  <c:v>13.558260000000001</c:v>
                </c:pt>
                <c:pt idx="1">
                  <c:v>3.251601</c:v>
                </c:pt>
                <c:pt idx="2">
                  <c:v>5.3599069999999998</c:v>
                </c:pt>
                <c:pt idx="3">
                  <c:v>32.574680000000001</c:v>
                </c:pt>
                <c:pt idx="4">
                  <c:v>0.36630800000000002</c:v>
                </c:pt>
              </c:numCache>
              <c:extLst/>
            </c:numRef>
          </c:val>
          <c:extLst>
            <c:ext xmlns:c16="http://schemas.microsoft.com/office/drawing/2014/chart" uri="{C3380CC4-5D6E-409C-BE32-E72D297353CC}">
              <c16:uniqueId val="{00000001-CD71-45A8-86C1-4F360BCED432}"/>
            </c:ext>
          </c:extLst>
        </c:ser>
        <c:ser>
          <c:idx val="12"/>
          <c:order val="12"/>
          <c:tx>
            <c:v>Avg</c:v>
          </c:tx>
          <c:spPr>
            <a:solidFill>
              <a:srgbClr val="00B0F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s2'!$C$1:$F$1,'Time s2'!$H$1)</c:f>
              <c:strCache>
                <c:ptCount val="5"/>
                <c:pt idx="0">
                  <c:v>RRT</c:v>
                </c:pt>
                <c:pt idx="1">
                  <c:v>Goal-biased RRT
 (goal bias = 0.2)</c:v>
                </c:pt>
                <c:pt idx="2">
                  <c:v>Goal-biased RRT 
(goal bias = 0.5)</c:v>
                </c:pt>
                <c:pt idx="3">
                  <c:v>Goal-biased RRT 
(goal bias = 0.9)</c:v>
                </c:pt>
                <c:pt idx="4">
                  <c:v>VSR-RRT</c:v>
                </c:pt>
              </c:strCache>
              <c:extLst/>
            </c:strRef>
          </c:cat>
          <c:val>
            <c:numRef>
              <c:f>('Time s2'!$C$14:$F$14,'Time s2'!$H$14)</c:f>
              <c:numCache>
                <c:formatCode>General</c:formatCode>
                <c:ptCount val="5"/>
                <c:pt idx="0">
                  <c:v>7.2614213799999998</c:v>
                </c:pt>
                <c:pt idx="1">
                  <c:v>1.2634881999999998</c:v>
                </c:pt>
                <c:pt idx="2">
                  <c:v>3.0084773</c:v>
                </c:pt>
                <c:pt idx="3">
                  <c:v>8.9061663099999997</c:v>
                </c:pt>
                <c:pt idx="4">
                  <c:v>0.24296120000000002</c:v>
                </c:pt>
              </c:numCache>
              <c:extLst/>
            </c:numRef>
          </c:val>
          <c:extLst>
            <c:ext xmlns:c16="http://schemas.microsoft.com/office/drawing/2014/chart" uri="{C3380CC4-5D6E-409C-BE32-E72D297353CC}">
              <c16:uniqueId val="{00000002-CD71-45A8-86C1-4F360BCED432}"/>
            </c:ext>
          </c:extLst>
        </c:ser>
        <c:dLbls>
          <c:showLegendKey val="0"/>
          <c:showVal val="0"/>
          <c:showCatName val="0"/>
          <c:showSerName val="0"/>
          <c:showPercent val="0"/>
          <c:showBubbleSize val="0"/>
        </c:dLbls>
        <c:gapWidth val="219"/>
        <c:overlap val="-27"/>
        <c:axId val="786526928"/>
        <c:axId val="786527248"/>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c:ext uri="{02D57815-91ED-43cb-92C2-25804820EDAC}">
                        <c15:formulaRef>
                          <c15:sqref>('Time s2'!$C$2:$F$2,'Time s2'!$H$2)</c15:sqref>
                        </c15:formulaRef>
                      </c:ext>
                    </c:extLst>
                    <c:numCache>
                      <c:formatCode>General</c:formatCode>
                      <c:ptCount val="5"/>
                      <c:pt idx="0">
                        <c:v>8.4991679999999992</c:v>
                      </c:pt>
                      <c:pt idx="1">
                        <c:v>0.37763269999999999</c:v>
                      </c:pt>
                      <c:pt idx="2">
                        <c:v>3.5010490000000001</c:v>
                      </c:pt>
                      <c:pt idx="3">
                        <c:v>4.9403069999999998</c:v>
                      </c:pt>
                      <c:pt idx="4">
                        <c:v>0.2489229</c:v>
                      </c:pt>
                    </c:numCache>
                  </c:numRef>
                </c:val>
                <c:extLst>
                  <c:ext xmlns:c16="http://schemas.microsoft.com/office/drawing/2014/chart" uri="{C3380CC4-5D6E-409C-BE32-E72D297353CC}">
                    <c16:uniqueId val="{00000003-CD71-45A8-86C1-4F360BCED432}"/>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s2'!$C$3:$F$3,'Time s2'!$H$3)</c15:sqref>
                        </c15:formulaRef>
                      </c:ext>
                    </c:extLst>
                    <c:numCache>
                      <c:formatCode>General</c:formatCode>
                      <c:ptCount val="5"/>
                      <c:pt idx="0">
                        <c:v>7.5041000000000002</c:v>
                      </c:pt>
                      <c:pt idx="1">
                        <c:v>0.31535449999999998</c:v>
                      </c:pt>
                      <c:pt idx="2">
                        <c:v>1.408787</c:v>
                      </c:pt>
                      <c:pt idx="3">
                        <c:v>7.3464159999999996</c:v>
                      </c:pt>
                      <c:pt idx="4">
                        <c:v>0.20447650000000001</c:v>
                      </c:pt>
                    </c:numCache>
                  </c:numRef>
                </c:val>
                <c:extLst xmlns:c15="http://schemas.microsoft.com/office/drawing/2012/chart">
                  <c:ext xmlns:c16="http://schemas.microsoft.com/office/drawing/2014/chart" uri="{C3380CC4-5D6E-409C-BE32-E72D297353CC}">
                    <c16:uniqueId val="{00000004-CD71-45A8-86C1-4F360BCED432}"/>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s2'!$C$4:$F$4,'Time s2'!$H$4)</c15:sqref>
                        </c15:formulaRef>
                      </c:ext>
                    </c:extLst>
                    <c:numCache>
                      <c:formatCode>General</c:formatCode>
                      <c:ptCount val="5"/>
                      <c:pt idx="0">
                        <c:v>9.8117099999999997</c:v>
                      </c:pt>
                      <c:pt idx="1">
                        <c:v>3.251601</c:v>
                      </c:pt>
                      <c:pt idx="2">
                        <c:v>3.618293</c:v>
                      </c:pt>
                      <c:pt idx="3">
                        <c:v>2.4494180000000001</c:v>
                      </c:pt>
                      <c:pt idx="4">
                        <c:v>0.36630800000000002</c:v>
                      </c:pt>
                    </c:numCache>
                  </c:numRef>
                </c:val>
                <c:extLst xmlns:c15="http://schemas.microsoft.com/office/drawing/2012/chart">
                  <c:ext xmlns:c16="http://schemas.microsoft.com/office/drawing/2014/chart" uri="{C3380CC4-5D6E-409C-BE32-E72D297353CC}">
                    <c16:uniqueId val="{00000005-CD71-45A8-86C1-4F360BCED432}"/>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s2'!$C$5:$F$5,'Time s2'!$H$5)</c15:sqref>
                        </c15:formulaRef>
                      </c:ext>
                    </c:extLst>
                    <c:numCache>
                      <c:formatCode>General</c:formatCode>
                      <c:ptCount val="5"/>
                      <c:pt idx="0">
                        <c:v>0.8408388</c:v>
                      </c:pt>
                      <c:pt idx="1">
                        <c:v>0.17265849999999999</c:v>
                      </c:pt>
                      <c:pt idx="2">
                        <c:v>0.48509000000000002</c:v>
                      </c:pt>
                      <c:pt idx="3">
                        <c:v>5.8379709999999996</c:v>
                      </c:pt>
                      <c:pt idx="4">
                        <c:v>0.32300250000000003</c:v>
                      </c:pt>
                    </c:numCache>
                  </c:numRef>
                </c:val>
                <c:extLst xmlns:c15="http://schemas.microsoft.com/office/drawing/2012/chart">
                  <c:ext xmlns:c16="http://schemas.microsoft.com/office/drawing/2014/chart" uri="{C3380CC4-5D6E-409C-BE32-E72D297353CC}">
                    <c16:uniqueId val="{00000006-CD71-45A8-86C1-4F360BCED432}"/>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s2'!$C$6:$F$6,'Time s2'!$H$6)</c15:sqref>
                        </c15:formulaRef>
                      </c:ext>
                    </c:extLst>
                    <c:numCache>
                      <c:formatCode>General</c:formatCode>
                      <c:ptCount val="5"/>
                      <c:pt idx="0">
                        <c:v>2.583005</c:v>
                      </c:pt>
                      <c:pt idx="1">
                        <c:v>2.533585</c:v>
                      </c:pt>
                      <c:pt idx="2">
                        <c:v>2.0981640000000001</c:v>
                      </c:pt>
                      <c:pt idx="3">
                        <c:v>0.83525910000000003</c:v>
                      </c:pt>
                      <c:pt idx="4">
                        <c:v>0.19458839999999999</c:v>
                      </c:pt>
                    </c:numCache>
                  </c:numRef>
                </c:val>
                <c:extLst xmlns:c15="http://schemas.microsoft.com/office/drawing/2012/chart">
                  <c:ext xmlns:c16="http://schemas.microsoft.com/office/drawing/2014/chart" uri="{C3380CC4-5D6E-409C-BE32-E72D297353CC}">
                    <c16:uniqueId val="{00000007-CD71-45A8-86C1-4F360BCED432}"/>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s2'!$C$7:$F$7,'Time s2'!$H$7)</c15:sqref>
                        </c15:formulaRef>
                      </c:ext>
                    </c:extLst>
                    <c:numCache>
                      <c:formatCode>General</c:formatCode>
                      <c:ptCount val="5"/>
                      <c:pt idx="0">
                        <c:v>4.1439820000000003</c:v>
                      </c:pt>
                      <c:pt idx="1">
                        <c:v>1.712947</c:v>
                      </c:pt>
                      <c:pt idx="2">
                        <c:v>4.2688410000000001</c:v>
                      </c:pt>
                      <c:pt idx="3">
                        <c:v>6.6765340000000002</c:v>
                      </c:pt>
                      <c:pt idx="4">
                        <c:v>0.21227480000000001</c:v>
                      </c:pt>
                    </c:numCache>
                  </c:numRef>
                </c:val>
                <c:extLst xmlns:c15="http://schemas.microsoft.com/office/drawing/2012/chart">
                  <c:ext xmlns:c16="http://schemas.microsoft.com/office/drawing/2014/chart" uri="{C3380CC4-5D6E-409C-BE32-E72D297353CC}">
                    <c16:uniqueId val="{00000008-CD71-45A8-86C1-4F360BCED432}"/>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s2'!$C$8:$F$8,'Time s2'!$H$8)</c15:sqref>
                        </c15:formulaRef>
                      </c:ext>
                    </c:extLst>
                    <c:numCache>
                      <c:formatCode>General</c:formatCode>
                      <c:ptCount val="5"/>
                      <c:pt idx="0">
                        <c:v>13.558260000000001</c:v>
                      </c:pt>
                      <c:pt idx="1">
                        <c:v>1.463789</c:v>
                      </c:pt>
                      <c:pt idx="2">
                        <c:v>5.1616929999999996</c:v>
                      </c:pt>
                      <c:pt idx="3">
                        <c:v>32.574680000000001</c:v>
                      </c:pt>
                      <c:pt idx="4">
                        <c:v>0.25023899999999999</c:v>
                      </c:pt>
                    </c:numCache>
                  </c:numRef>
                </c:val>
                <c:extLst xmlns:c15="http://schemas.microsoft.com/office/drawing/2012/chart">
                  <c:ext xmlns:c16="http://schemas.microsoft.com/office/drawing/2014/chart" uri="{C3380CC4-5D6E-409C-BE32-E72D297353CC}">
                    <c16:uniqueId val="{00000009-CD71-45A8-86C1-4F360BCED432}"/>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s2'!$C$9:$F$9,'Time s2'!$H$9)</c15:sqref>
                        </c15:formulaRef>
                      </c:ext>
                    </c:extLst>
                    <c:numCache>
                      <c:formatCode>General</c:formatCode>
                      <c:ptCount val="5"/>
                      <c:pt idx="0">
                        <c:v>5.3773160000000004</c:v>
                      </c:pt>
                      <c:pt idx="1">
                        <c:v>1.5763370000000001</c:v>
                      </c:pt>
                      <c:pt idx="2">
                        <c:v>5.3599069999999998</c:v>
                      </c:pt>
                      <c:pt idx="3">
                        <c:v>17.59975</c:v>
                      </c:pt>
                      <c:pt idx="4">
                        <c:v>0.21353749999999999</c:v>
                      </c:pt>
                    </c:numCache>
                  </c:numRef>
                </c:val>
                <c:extLst xmlns:c15="http://schemas.microsoft.com/office/drawing/2012/chart">
                  <c:ext xmlns:c16="http://schemas.microsoft.com/office/drawing/2014/chart" uri="{C3380CC4-5D6E-409C-BE32-E72D297353CC}">
                    <c16:uniqueId val="{0000000A-CD71-45A8-86C1-4F360BCED432}"/>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s2'!$C$10:$F$10,'Time s2'!$H$10)</c15:sqref>
                        </c15:formulaRef>
                      </c:ext>
                    </c:extLst>
                    <c:numCache>
                      <c:formatCode>General</c:formatCode>
                      <c:ptCount val="5"/>
                      <c:pt idx="0">
                        <c:v>6.7449339999999998</c:v>
                      </c:pt>
                      <c:pt idx="1">
                        <c:v>0.22810030000000001</c:v>
                      </c:pt>
                      <c:pt idx="2">
                        <c:v>2.1066829999999999</c:v>
                      </c:pt>
                      <c:pt idx="3">
                        <c:v>7.1585320000000001</c:v>
                      </c:pt>
                      <c:pt idx="4">
                        <c:v>0.23010520000000001</c:v>
                      </c:pt>
                    </c:numCache>
                  </c:numRef>
                </c:val>
                <c:extLst xmlns:c15="http://schemas.microsoft.com/office/drawing/2012/chart">
                  <c:ext xmlns:c16="http://schemas.microsoft.com/office/drawing/2014/chart" uri="{C3380CC4-5D6E-409C-BE32-E72D297353CC}">
                    <c16:uniqueId val="{0000000B-CD71-45A8-86C1-4F360BCED432}"/>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s2'!$C$1:$F$1,'Time s2'!$H$1)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s2'!$C$11:$F$11,'Time s2'!$H$11)</c15:sqref>
                        </c15:formulaRef>
                      </c:ext>
                    </c:extLst>
                    <c:numCache>
                      <c:formatCode>General</c:formatCode>
                      <c:ptCount val="5"/>
                      <c:pt idx="0">
                        <c:v>13.5509</c:v>
                      </c:pt>
                      <c:pt idx="1">
                        <c:v>1.002877</c:v>
                      </c:pt>
                      <c:pt idx="2">
                        <c:v>2.0762659999999999</c:v>
                      </c:pt>
                      <c:pt idx="3">
                        <c:v>3.6427960000000001</c:v>
                      </c:pt>
                      <c:pt idx="4">
                        <c:v>0.18615719999999999</c:v>
                      </c:pt>
                    </c:numCache>
                  </c:numRef>
                </c:val>
                <c:extLst xmlns:c15="http://schemas.microsoft.com/office/drawing/2012/chart">
                  <c:ext xmlns:c16="http://schemas.microsoft.com/office/drawing/2014/chart" uri="{C3380CC4-5D6E-409C-BE32-E72D297353CC}">
                    <c16:uniqueId val="{0000000C-CD71-45A8-86C1-4F360BCED432}"/>
                  </c:ext>
                </c:extLst>
              </c15:ser>
            </c15:filteredBarSeries>
          </c:ext>
        </c:extLst>
      </c:barChart>
      <c:catAx>
        <c:axId val="78652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crossAx val="786527248"/>
        <c:crosses val="autoZero"/>
        <c:auto val="1"/>
        <c:lblAlgn val="ctr"/>
        <c:lblOffset val="100"/>
        <c:noMultiLvlLbl val="0"/>
      </c:catAx>
      <c:valAx>
        <c:axId val="786527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6526928"/>
        <c:crosses val="autoZero"/>
        <c:crossBetween val="between"/>
      </c:valAx>
      <c:spPr>
        <a:noFill/>
        <a:ln>
          <a:noFill/>
        </a:ln>
        <a:effectLst/>
      </c:spPr>
    </c:plotArea>
    <c:legend>
      <c:legendPos val="b"/>
      <c:layout>
        <c:manualLayout>
          <c:xMode val="edge"/>
          <c:yMode val="edge"/>
          <c:x val="0.39552840377711412"/>
          <c:y val="3.86287735538434E-2"/>
          <c:w val="0.2089430416025583"/>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34936276240325E-2"/>
          <c:y val="0.12903225806451613"/>
          <c:w val="0.92989631778483828"/>
          <c:h val="0.702302373493636"/>
        </c:manualLayout>
      </c:layout>
      <c:barChart>
        <c:barDir val="col"/>
        <c:grouping val="clustered"/>
        <c:varyColors val="0"/>
        <c:ser>
          <c:idx val="10"/>
          <c:order val="10"/>
          <c:tx>
            <c:v>Min</c:v>
          </c:tx>
          <c:spPr>
            <a:solidFill>
              <a:srgbClr val="92D05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s2'!$B$1:$H$1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s2'!$B$12:$H$12</c:f>
              <c:numCache>
                <c:formatCode>General</c:formatCode>
                <c:ptCount val="7"/>
                <c:pt idx="0">
                  <c:v>1723.0419999999999</c:v>
                </c:pt>
                <c:pt idx="1">
                  <c:v>2179.5529999999999</c:v>
                </c:pt>
                <c:pt idx="2">
                  <c:v>2005.202</c:v>
                </c:pt>
                <c:pt idx="3">
                  <c:v>2050.9119999999998</c:v>
                </c:pt>
                <c:pt idx="4">
                  <c:v>1978.3130000000001</c:v>
                </c:pt>
                <c:pt idx="5">
                  <c:v>1939.434</c:v>
                </c:pt>
                <c:pt idx="6">
                  <c:v>1746.298</c:v>
                </c:pt>
              </c:numCache>
            </c:numRef>
          </c:val>
          <c:extLst>
            <c:ext xmlns:c16="http://schemas.microsoft.com/office/drawing/2014/chart" uri="{C3380CC4-5D6E-409C-BE32-E72D297353CC}">
              <c16:uniqueId val="{00000000-2F56-428F-B8A1-FEA31401EFA5}"/>
            </c:ext>
          </c:extLst>
        </c:ser>
        <c:ser>
          <c:idx val="11"/>
          <c:order val="11"/>
          <c:tx>
            <c:v>Max</c:v>
          </c:tx>
          <c:spPr>
            <a:solidFill>
              <a:srgbClr val="FF0000"/>
            </a:solidFill>
            <a:ln>
              <a:noFill/>
            </a:ln>
            <a:effectLst/>
          </c:spPr>
          <c:invertIfNegative val="0"/>
          <c:dLbls>
            <c:dLbl>
              <c:idx val="0"/>
              <c:layout>
                <c:manualLayout>
                  <c:x val="-1.4890449600023383E-17"/>
                  <c:y val="-4.30107526881720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2F56-428F-B8A1-FEA31401EFA5}"/>
                </c:ext>
              </c:extLst>
            </c:dLbl>
            <c:dLbl>
              <c:idx val="6"/>
              <c:layout>
                <c:manualLayout>
                  <c:x val="-1.1912359680018706E-16"/>
                  <c:y val="-3.34528076463560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2F56-428F-B8A1-FEA31401EFA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s2'!$B$1:$H$1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s2'!$B$13:$H$13</c:f>
              <c:numCache>
                <c:formatCode>General</c:formatCode>
                <c:ptCount val="7"/>
                <c:pt idx="0">
                  <c:v>1723.0419999999999</c:v>
                </c:pt>
                <c:pt idx="1">
                  <c:v>2723.0039999999999</c:v>
                </c:pt>
                <c:pt idx="2">
                  <c:v>2892.4389999999999</c:v>
                </c:pt>
                <c:pt idx="3">
                  <c:v>2832.2130000000002</c:v>
                </c:pt>
                <c:pt idx="4">
                  <c:v>2563.828</c:v>
                </c:pt>
                <c:pt idx="5">
                  <c:v>2701.846</c:v>
                </c:pt>
                <c:pt idx="6">
                  <c:v>1775.4059999999999</c:v>
                </c:pt>
              </c:numCache>
            </c:numRef>
          </c:val>
          <c:extLst>
            <c:ext xmlns:c16="http://schemas.microsoft.com/office/drawing/2014/chart" uri="{C3380CC4-5D6E-409C-BE32-E72D297353CC}">
              <c16:uniqueId val="{00000001-2F56-428F-B8A1-FEA31401EFA5}"/>
            </c:ext>
          </c:extLst>
        </c:ser>
        <c:ser>
          <c:idx val="12"/>
          <c:order val="12"/>
          <c:tx>
            <c:v>Avg</c:v>
          </c:tx>
          <c:spPr>
            <a:solidFill>
              <a:srgbClr val="00B0F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s2'!$B$1:$H$1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s2'!$B$14:$H$14</c:f>
              <c:numCache>
                <c:formatCode>General</c:formatCode>
                <c:ptCount val="7"/>
                <c:pt idx="0">
                  <c:v>1723.0419999999999</c:v>
                </c:pt>
                <c:pt idx="1">
                  <c:v>2478.7197000000001</c:v>
                </c:pt>
                <c:pt idx="2">
                  <c:v>2375.7555000000002</c:v>
                </c:pt>
                <c:pt idx="3">
                  <c:v>2423.2173000000003</c:v>
                </c:pt>
                <c:pt idx="4">
                  <c:v>2303.9058</c:v>
                </c:pt>
                <c:pt idx="5">
                  <c:v>2238.9793</c:v>
                </c:pt>
                <c:pt idx="6">
                  <c:v>1759.6411000000001</c:v>
                </c:pt>
              </c:numCache>
            </c:numRef>
          </c:val>
          <c:extLst>
            <c:ext xmlns:c16="http://schemas.microsoft.com/office/drawing/2014/chart" uri="{C3380CC4-5D6E-409C-BE32-E72D297353CC}">
              <c16:uniqueId val="{00000002-2F56-428F-B8A1-FEA31401EFA5}"/>
            </c:ext>
          </c:extLst>
        </c:ser>
        <c:dLbls>
          <c:showLegendKey val="0"/>
          <c:showVal val="0"/>
          <c:showCatName val="0"/>
          <c:showSerName val="0"/>
          <c:showPercent val="0"/>
          <c:showBubbleSize val="0"/>
        </c:dLbls>
        <c:gapWidth val="219"/>
        <c:overlap val="-27"/>
        <c:axId val="787119120"/>
        <c:axId val="787118160"/>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c:ext uri="{02D57815-91ED-43cb-92C2-25804820EDAC}">
                        <c15:formulaRef>
                          <c15:sqref>'Length s2'!$B$2:$H$2</c15:sqref>
                        </c15:formulaRef>
                      </c:ext>
                    </c:extLst>
                    <c:numCache>
                      <c:formatCode>General</c:formatCode>
                      <c:ptCount val="7"/>
                      <c:pt idx="0">
                        <c:v>1723.0419999999999</c:v>
                      </c:pt>
                      <c:pt idx="1">
                        <c:v>2723.0039999999999</c:v>
                      </c:pt>
                      <c:pt idx="2">
                        <c:v>2143.4050000000002</c:v>
                      </c:pt>
                      <c:pt idx="3">
                        <c:v>2427.7150000000001</c:v>
                      </c:pt>
                      <c:pt idx="4">
                        <c:v>2413.31</c:v>
                      </c:pt>
                      <c:pt idx="5">
                        <c:v>1953.4849999999999</c:v>
                      </c:pt>
                      <c:pt idx="6">
                        <c:v>1756.9870000000001</c:v>
                      </c:pt>
                    </c:numCache>
                  </c:numRef>
                </c:val>
                <c:extLst>
                  <c:ext xmlns:c16="http://schemas.microsoft.com/office/drawing/2014/chart" uri="{C3380CC4-5D6E-409C-BE32-E72D297353CC}">
                    <c16:uniqueId val="{00000003-2F56-428F-B8A1-FEA31401EFA5}"/>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s2'!$B$3:$H$3</c15:sqref>
                        </c15:formulaRef>
                      </c:ext>
                    </c:extLst>
                    <c:numCache>
                      <c:formatCode>General</c:formatCode>
                      <c:ptCount val="7"/>
                      <c:pt idx="1">
                        <c:v>2370.21</c:v>
                      </c:pt>
                      <c:pt idx="2">
                        <c:v>2440.4870000000001</c:v>
                      </c:pt>
                      <c:pt idx="3">
                        <c:v>2832.2130000000002</c:v>
                      </c:pt>
                      <c:pt idx="4">
                        <c:v>2224.2919999999999</c:v>
                      </c:pt>
                      <c:pt idx="5">
                        <c:v>2158.3789999999999</c:v>
                      </c:pt>
                      <c:pt idx="6">
                        <c:v>1754.5239999999999</c:v>
                      </c:pt>
                    </c:numCache>
                  </c:numRef>
                </c:val>
                <c:extLst xmlns:c15="http://schemas.microsoft.com/office/drawing/2012/chart">
                  <c:ext xmlns:c16="http://schemas.microsoft.com/office/drawing/2014/chart" uri="{C3380CC4-5D6E-409C-BE32-E72D297353CC}">
                    <c16:uniqueId val="{00000004-2F56-428F-B8A1-FEA31401EFA5}"/>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s2'!$B$4:$H$4</c15:sqref>
                        </c15:formulaRef>
                      </c:ext>
                    </c:extLst>
                    <c:numCache>
                      <c:formatCode>General</c:formatCode>
                      <c:ptCount val="7"/>
                      <c:pt idx="1">
                        <c:v>2640.2640000000001</c:v>
                      </c:pt>
                      <c:pt idx="2">
                        <c:v>2434.8049999999998</c:v>
                      </c:pt>
                      <c:pt idx="3">
                        <c:v>2472.6080000000002</c:v>
                      </c:pt>
                      <c:pt idx="4">
                        <c:v>2231.3850000000002</c:v>
                      </c:pt>
                      <c:pt idx="5">
                        <c:v>2701.846</c:v>
                      </c:pt>
                      <c:pt idx="6">
                        <c:v>1750.5219999999999</c:v>
                      </c:pt>
                    </c:numCache>
                  </c:numRef>
                </c:val>
                <c:extLst xmlns:c15="http://schemas.microsoft.com/office/drawing/2012/chart">
                  <c:ext xmlns:c16="http://schemas.microsoft.com/office/drawing/2014/chart" uri="{C3380CC4-5D6E-409C-BE32-E72D297353CC}">
                    <c16:uniqueId val="{00000005-2F56-428F-B8A1-FEA31401EFA5}"/>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s2'!$B$5:$H$5</c15:sqref>
                        </c15:formulaRef>
                      </c:ext>
                    </c:extLst>
                    <c:numCache>
                      <c:formatCode>General</c:formatCode>
                      <c:ptCount val="7"/>
                      <c:pt idx="1">
                        <c:v>2623.2930000000001</c:v>
                      </c:pt>
                      <c:pt idx="2">
                        <c:v>2136.04</c:v>
                      </c:pt>
                      <c:pt idx="3">
                        <c:v>2130.48</c:v>
                      </c:pt>
                      <c:pt idx="4">
                        <c:v>2285.306</c:v>
                      </c:pt>
                      <c:pt idx="5">
                        <c:v>2123.6579999999999</c:v>
                      </c:pt>
                      <c:pt idx="6">
                        <c:v>1767.923</c:v>
                      </c:pt>
                    </c:numCache>
                  </c:numRef>
                </c:val>
                <c:extLst xmlns:c15="http://schemas.microsoft.com/office/drawing/2012/chart">
                  <c:ext xmlns:c16="http://schemas.microsoft.com/office/drawing/2014/chart" uri="{C3380CC4-5D6E-409C-BE32-E72D297353CC}">
                    <c16:uniqueId val="{00000006-2F56-428F-B8A1-FEA31401EFA5}"/>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s2'!$B$6:$H$6</c15:sqref>
                        </c15:formulaRef>
                      </c:ext>
                    </c:extLst>
                    <c:numCache>
                      <c:formatCode>General</c:formatCode>
                      <c:ptCount val="7"/>
                      <c:pt idx="1">
                        <c:v>2226.3829999999998</c:v>
                      </c:pt>
                      <c:pt idx="2">
                        <c:v>2892.4389999999999</c:v>
                      </c:pt>
                      <c:pt idx="3">
                        <c:v>2606.424</c:v>
                      </c:pt>
                      <c:pt idx="4">
                        <c:v>1978.3130000000001</c:v>
                      </c:pt>
                      <c:pt idx="5">
                        <c:v>2147.9899999999998</c:v>
                      </c:pt>
                      <c:pt idx="6">
                        <c:v>1746.298</c:v>
                      </c:pt>
                    </c:numCache>
                  </c:numRef>
                </c:val>
                <c:extLst xmlns:c15="http://schemas.microsoft.com/office/drawing/2012/chart">
                  <c:ext xmlns:c16="http://schemas.microsoft.com/office/drawing/2014/chart" uri="{C3380CC4-5D6E-409C-BE32-E72D297353CC}">
                    <c16:uniqueId val="{00000007-2F56-428F-B8A1-FEA31401EFA5}"/>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s2'!$B$7:$H$7</c15:sqref>
                        </c15:formulaRef>
                      </c:ext>
                    </c:extLst>
                    <c:numCache>
                      <c:formatCode>General</c:formatCode>
                      <c:ptCount val="7"/>
                      <c:pt idx="1">
                        <c:v>2647.3359999999998</c:v>
                      </c:pt>
                      <c:pt idx="2">
                        <c:v>2440.6999999999998</c:v>
                      </c:pt>
                      <c:pt idx="3">
                        <c:v>2450.6080000000002</c:v>
                      </c:pt>
                      <c:pt idx="4">
                        <c:v>2295.7809999999999</c:v>
                      </c:pt>
                      <c:pt idx="5">
                        <c:v>2580.1129999999998</c:v>
                      </c:pt>
                      <c:pt idx="6">
                        <c:v>1761.663</c:v>
                      </c:pt>
                    </c:numCache>
                  </c:numRef>
                </c:val>
                <c:extLst xmlns:c15="http://schemas.microsoft.com/office/drawing/2012/chart">
                  <c:ext xmlns:c16="http://schemas.microsoft.com/office/drawing/2014/chart" uri="{C3380CC4-5D6E-409C-BE32-E72D297353CC}">
                    <c16:uniqueId val="{00000008-2F56-428F-B8A1-FEA31401EFA5}"/>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s2'!$B$8:$H$8</c15:sqref>
                        </c15:formulaRef>
                      </c:ext>
                    </c:extLst>
                    <c:numCache>
                      <c:formatCode>General</c:formatCode>
                      <c:ptCount val="7"/>
                      <c:pt idx="1">
                        <c:v>2434.0740000000001</c:v>
                      </c:pt>
                      <c:pt idx="2">
                        <c:v>2428.0459999999998</c:v>
                      </c:pt>
                      <c:pt idx="3">
                        <c:v>2329.4560000000001</c:v>
                      </c:pt>
                      <c:pt idx="4">
                        <c:v>2397.4479999999999</c:v>
                      </c:pt>
                      <c:pt idx="5">
                        <c:v>2333.779</c:v>
                      </c:pt>
                      <c:pt idx="6">
                        <c:v>1749.67</c:v>
                      </c:pt>
                    </c:numCache>
                  </c:numRef>
                </c:val>
                <c:extLst xmlns:c15="http://schemas.microsoft.com/office/drawing/2012/chart">
                  <c:ext xmlns:c16="http://schemas.microsoft.com/office/drawing/2014/chart" uri="{C3380CC4-5D6E-409C-BE32-E72D297353CC}">
                    <c16:uniqueId val="{00000009-2F56-428F-B8A1-FEA31401EFA5}"/>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s2'!$B$9:$H$9</c15:sqref>
                        </c15:formulaRef>
                      </c:ext>
                    </c:extLst>
                    <c:numCache>
                      <c:formatCode>General</c:formatCode>
                      <c:ptCount val="7"/>
                      <c:pt idx="1">
                        <c:v>2179.5529999999999</c:v>
                      </c:pt>
                      <c:pt idx="2">
                        <c:v>2005.202</c:v>
                      </c:pt>
                      <c:pt idx="3">
                        <c:v>2404.7919999999999</c:v>
                      </c:pt>
                      <c:pt idx="4">
                        <c:v>2543.8919999999998</c:v>
                      </c:pt>
                      <c:pt idx="5">
                        <c:v>2297.9960000000001</c:v>
                      </c:pt>
                      <c:pt idx="6">
                        <c:v>1775.4059999999999</c:v>
                      </c:pt>
                    </c:numCache>
                  </c:numRef>
                </c:val>
                <c:extLst xmlns:c15="http://schemas.microsoft.com/office/drawing/2012/chart">
                  <c:ext xmlns:c16="http://schemas.microsoft.com/office/drawing/2014/chart" uri="{C3380CC4-5D6E-409C-BE32-E72D297353CC}">
                    <c16:uniqueId val="{0000000A-2F56-428F-B8A1-FEA31401EFA5}"/>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s2'!$B$10:$H$10</c15:sqref>
                        </c15:formulaRef>
                      </c:ext>
                    </c:extLst>
                    <c:numCache>
                      <c:formatCode>General</c:formatCode>
                      <c:ptCount val="7"/>
                      <c:pt idx="1">
                        <c:v>2416.558</c:v>
                      </c:pt>
                      <c:pt idx="2">
                        <c:v>2464.0509999999999</c:v>
                      </c:pt>
                      <c:pt idx="3">
                        <c:v>2526.9650000000001</c:v>
                      </c:pt>
                      <c:pt idx="4">
                        <c:v>2563.828</c:v>
                      </c:pt>
                      <c:pt idx="5">
                        <c:v>2153.1129999999998</c:v>
                      </c:pt>
                      <c:pt idx="6">
                        <c:v>1762.1890000000001</c:v>
                      </c:pt>
                    </c:numCache>
                  </c:numRef>
                </c:val>
                <c:extLst xmlns:c15="http://schemas.microsoft.com/office/drawing/2012/chart">
                  <c:ext xmlns:c16="http://schemas.microsoft.com/office/drawing/2014/chart" uri="{C3380CC4-5D6E-409C-BE32-E72D297353CC}">
                    <c16:uniqueId val="{0000000B-2F56-428F-B8A1-FEA31401EFA5}"/>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s2'!$B$1:$H$1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s2'!$B$11:$H$11</c15:sqref>
                        </c15:formulaRef>
                      </c:ext>
                    </c:extLst>
                    <c:numCache>
                      <c:formatCode>General</c:formatCode>
                      <c:ptCount val="7"/>
                      <c:pt idx="1">
                        <c:v>2526.5219999999999</c:v>
                      </c:pt>
                      <c:pt idx="2">
                        <c:v>2372.38</c:v>
                      </c:pt>
                      <c:pt idx="3">
                        <c:v>2050.9119999999998</c:v>
                      </c:pt>
                      <c:pt idx="4">
                        <c:v>2105.5030000000002</c:v>
                      </c:pt>
                      <c:pt idx="5">
                        <c:v>1939.434</c:v>
                      </c:pt>
                      <c:pt idx="6">
                        <c:v>1771.229</c:v>
                      </c:pt>
                    </c:numCache>
                  </c:numRef>
                </c:val>
                <c:extLst xmlns:c15="http://schemas.microsoft.com/office/drawing/2012/chart">
                  <c:ext xmlns:c16="http://schemas.microsoft.com/office/drawing/2014/chart" uri="{C3380CC4-5D6E-409C-BE32-E72D297353CC}">
                    <c16:uniqueId val="{0000000C-2F56-428F-B8A1-FEA31401EFA5}"/>
                  </c:ext>
                </c:extLst>
              </c15:ser>
            </c15:filteredBarSeries>
          </c:ext>
        </c:extLst>
      </c:barChart>
      <c:catAx>
        <c:axId val="78711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Segoe UI Semibold" panose="020B0702040204020203" pitchFamily="34" charset="0"/>
                <a:ea typeface="+mn-ea"/>
                <a:cs typeface="Segoe UI Semibold" panose="020B0702040204020203" pitchFamily="34" charset="0"/>
              </a:defRPr>
            </a:pPr>
            <a:endParaRPr lang="zh-CN"/>
          </a:p>
        </c:txPr>
        <c:crossAx val="787118160"/>
        <c:crosses val="autoZero"/>
        <c:auto val="1"/>
        <c:lblAlgn val="ctr"/>
        <c:lblOffset val="100"/>
        <c:noMultiLvlLbl val="0"/>
      </c:catAx>
      <c:valAx>
        <c:axId val="787118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7119120"/>
        <c:crosses val="autoZero"/>
        <c:crossBetween val="between"/>
      </c:valAx>
      <c:spPr>
        <a:noFill/>
        <a:ln>
          <a:noFill/>
        </a:ln>
        <a:effectLst/>
      </c:spPr>
    </c:plotArea>
    <c:legend>
      <c:legendPos val="b"/>
      <c:layout>
        <c:manualLayout>
          <c:xMode val="edge"/>
          <c:yMode val="edge"/>
          <c:x val="0.41141297396304993"/>
          <c:y val="4.8186718595659407E-2"/>
          <c:w val="0.17717392416591202"/>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59821401635142E-2"/>
          <c:y val="0.12686166406218619"/>
          <c:w val="0.93456738166349895"/>
          <c:h val="0.67101999047645422"/>
        </c:manualLayout>
      </c:layout>
      <c:barChart>
        <c:barDir val="col"/>
        <c:grouping val="clustered"/>
        <c:varyColors val="0"/>
        <c:ser>
          <c:idx val="10"/>
          <c:order val="10"/>
          <c:tx>
            <c:v>Min</c:v>
          </c:tx>
          <c:spPr>
            <a:solidFill>
              <a:srgbClr val="92D05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s3'!$C$1:$F$1,'Time s3'!$H$1)</c:f>
              <c:strCache>
                <c:ptCount val="5"/>
                <c:pt idx="0">
                  <c:v>RRT</c:v>
                </c:pt>
                <c:pt idx="1">
                  <c:v>Goal-biased RRT
 (goal bias = 0.2)</c:v>
                </c:pt>
                <c:pt idx="2">
                  <c:v>Goal-biased RRT 
(goal bias = 0.5)</c:v>
                </c:pt>
                <c:pt idx="3">
                  <c:v>Goal-biased RRT 
(goal bias = 0.9)</c:v>
                </c:pt>
                <c:pt idx="4">
                  <c:v>VSR-RRT</c:v>
                </c:pt>
              </c:strCache>
              <c:extLst/>
            </c:strRef>
          </c:cat>
          <c:val>
            <c:numRef>
              <c:f>('Time s3'!$C$12:$F$12,'Time s3'!$H$12)</c:f>
              <c:numCache>
                <c:formatCode>General</c:formatCode>
                <c:ptCount val="5"/>
                <c:pt idx="0">
                  <c:v>0.3123396</c:v>
                </c:pt>
                <c:pt idx="1">
                  <c:v>0.34199220000000002</c:v>
                </c:pt>
                <c:pt idx="2">
                  <c:v>0.33910600000000002</c:v>
                </c:pt>
                <c:pt idx="3">
                  <c:v>0.40268989999999999</c:v>
                </c:pt>
                <c:pt idx="4">
                  <c:v>0.16284460000000001</c:v>
                </c:pt>
              </c:numCache>
              <c:extLst/>
            </c:numRef>
          </c:val>
          <c:extLst>
            <c:ext xmlns:c16="http://schemas.microsoft.com/office/drawing/2014/chart" uri="{C3380CC4-5D6E-409C-BE32-E72D297353CC}">
              <c16:uniqueId val="{00000000-1C8A-46D0-A2CF-B028FAF81677}"/>
            </c:ext>
          </c:extLst>
        </c:ser>
        <c:ser>
          <c:idx val="11"/>
          <c:order val="11"/>
          <c:tx>
            <c:v>Max</c:v>
          </c:tx>
          <c:spPr>
            <a:solidFill>
              <a:srgbClr val="FF000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s3'!$C$1:$F$1,'Time s3'!$H$1)</c:f>
              <c:strCache>
                <c:ptCount val="5"/>
                <c:pt idx="0">
                  <c:v>RRT</c:v>
                </c:pt>
                <c:pt idx="1">
                  <c:v>Goal-biased RRT
 (goal bias = 0.2)</c:v>
                </c:pt>
                <c:pt idx="2">
                  <c:v>Goal-biased RRT 
(goal bias = 0.5)</c:v>
                </c:pt>
                <c:pt idx="3">
                  <c:v>Goal-biased RRT 
(goal bias = 0.9)</c:v>
                </c:pt>
                <c:pt idx="4">
                  <c:v>VSR-RRT</c:v>
                </c:pt>
              </c:strCache>
              <c:extLst/>
            </c:strRef>
          </c:cat>
          <c:val>
            <c:numRef>
              <c:f>('Time s3'!$C$13:$F$13,'Time s3'!$H$13)</c:f>
              <c:numCache>
                <c:formatCode>General</c:formatCode>
                <c:ptCount val="5"/>
                <c:pt idx="0">
                  <c:v>16.835509999999999</c:v>
                </c:pt>
                <c:pt idx="1">
                  <c:v>1.8071710000000001</c:v>
                </c:pt>
                <c:pt idx="2">
                  <c:v>2.6018330000000001</c:v>
                </c:pt>
                <c:pt idx="3">
                  <c:v>7.6154960000000003</c:v>
                </c:pt>
                <c:pt idx="4">
                  <c:v>0.38281910000000002</c:v>
                </c:pt>
              </c:numCache>
              <c:extLst/>
            </c:numRef>
          </c:val>
          <c:extLst>
            <c:ext xmlns:c16="http://schemas.microsoft.com/office/drawing/2014/chart" uri="{C3380CC4-5D6E-409C-BE32-E72D297353CC}">
              <c16:uniqueId val="{00000001-1C8A-46D0-A2CF-B028FAF81677}"/>
            </c:ext>
          </c:extLst>
        </c:ser>
        <c:ser>
          <c:idx val="12"/>
          <c:order val="12"/>
          <c:tx>
            <c:v>Avg</c:v>
          </c:tx>
          <c:spPr>
            <a:solidFill>
              <a:srgbClr val="00B0F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s3'!$C$1:$F$1,'Time s3'!$H$1)</c:f>
              <c:strCache>
                <c:ptCount val="5"/>
                <c:pt idx="0">
                  <c:v>RRT</c:v>
                </c:pt>
                <c:pt idx="1">
                  <c:v>Goal-biased RRT
 (goal bias = 0.2)</c:v>
                </c:pt>
                <c:pt idx="2">
                  <c:v>Goal-biased RRT 
(goal bias = 0.5)</c:v>
                </c:pt>
                <c:pt idx="3">
                  <c:v>Goal-biased RRT 
(goal bias = 0.9)</c:v>
                </c:pt>
                <c:pt idx="4">
                  <c:v>VSR-RRT</c:v>
                </c:pt>
              </c:strCache>
              <c:extLst/>
            </c:strRef>
          </c:cat>
          <c:val>
            <c:numRef>
              <c:f>('Time s3'!$C$14:$F$14,'Time s3'!$H$14)</c:f>
              <c:numCache>
                <c:formatCode>General</c:formatCode>
                <c:ptCount val="5"/>
                <c:pt idx="0">
                  <c:v>5.9840021600000011</c:v>
                </c:pt>
                <c:pt idx="1">
                  <c:v>1.3299736100000001</c:v>
                </c:pt>
                <c:pt idx="2">
                  <c:v>1.2942953999999998</c:v>
                </c:pt>
                <c:pt idx="3">
                  <c:v>3.5748841499999999</c:v>
                </c:pt>
                <c:pt idx="4">
                  <c:v>0.3025719</c:v>
                </c:pt>
              </c:numCache>
              <c:extLst/>
            </c:numRef>
          </c:val>
          <c:extLst>
            <c:ext xmlns:c16="http://schemas.microsoft.com/office/drawing/2014/chart" uri="{C3380CC4-5D6E-409C-BE32-E72D297353CC}">
              <c16:uniqueId val="{00000002-1C8A-46D0-A2CF-B028FAF81677}"/>
            </c:ext>
          </c:extLst>
        </c:ser>
        <c:dLbls>
          <c:showLegendKey val="0"/>
          <c:showVal val="0"/>
          <c:showCatName val="0"/>
          <c:showSerName val="0"/>
          <c:showPercent val="0"/>
          <c:showBubbleSize val="0"/>
        </c:dLbls>
        <c:gapWidth val="219"/>
        <c:overlap val="-27"/>
        <c:axId val="786526928"/>
        <c:axId val="786527248"/>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c:ext uri="{02D57815-91ED-43cb-92C2-25804820EDAC}">
                        <c15:formulaRef>
                          <c15:sqref>('Time s3'!$C$2:$F$2,'Time s3'!$H$2)</c15:sqref>
                        </c15:formulaRef>
                      </c:ext>
                    </c:extLst>
                    <c:numCache>
                      <c:formatCode>General</c:formatCode>
                      <c:ptCount val="5"/>
                      <c:pt idx="0">
                        <c:v>2.5150830000000002</c:v>
                      </c:pt>
                      <c:pt idx="1">
                        <c:v>0.63181989999999999</c:v>
                      </c:pt>
                      <c:pt idx="2">
                        <c:v>1.580981</c:v>
                      </c:pt>
                      <c:pt idx="3">
                        <c:v>0.85464759999999995</c:v>
                      </c:pt>
                      <c:pt idx="4">
                        <c:v>0.35125869999999998</c:v>
                      </c:pt>
                    </c:numCache>
                  </c:numRef>
                </c:val>
                <c:extLst>
                  <c:ext xmlns:c16="http://schemas.microsoft.com/office/drawing/2014/chart" uri="{C3380CC4-5D6E-409C-BE32-E72D297353CC}">
                    <c16:uniqueId val="{00000003-1C8A-46D0-A2CF-B028FAF81677}"/>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s3'!$C$3:$F$3,'Time s3'!$H$3)</c15:sqref>
                        </c15:formulaRef>
                      </c:ext>
                    </c:extLst>
                    <c:numCache>
                      <c:formatCode>General</c:formatCode>
                      <c:ptCount val="5"/>
                      <c:pt idx="0">
                        <c:v>14.283200000000001</c:v>
                      </c:pt>
                      <c:pt idx="1">
                        <c:v>1.6929559999999999</c:v>
                      </c:pt>
                      <c:pt idx="2">
                        <c:v>2.6018330000000001</c:v>
                      </c:pt>
                      <c:pt idx="3">
                        <c:v>1.487886</c:v>
                      </c:pt>
                      <c:pt idx="4">
                        <c:v>0.25836409999999999</c:v>
                      </c:pt>
                    </c:numCache>
                  </c:numRef>
                </c:val>
                <c:extLst xmlns:c15="http://schemas.microsoft.com/office/drawing/2012/chart">
                  <c:ext xmlns:c16="http://schemas.microsoft.com/office/drawing/2014/chart" uri="{C3380CC4-5D6E-409C-BE32-E72D297353CC}">
                    <c16:uniqueId val="{00000004-1C8A-46D0-A2CF-B028FAF81677}"/>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s3'!$C$4:$F$4,'Time s3'!$H$4)</c15:sqref>
                        </c15:formulaRef>
                      </c:ext>
                    </c:extLst>
                    <c:numCache>
                      <c:formatCode>General</c:formatCode>
                      <c:ptCount val="5"/>
                      <c:pt idx="0">
                        <c:v>16.835509999999999</c:v>
                      </c:pt>
                      <c:pt idx="1">
                        <c:v>1.6740649999999999</c:v>
                      </c:pt>
                      <c:pt idx="2">
                        <c:v>1.5189889999999999</c:v>
                      </c:pt>
                      <c:pt idx="3">
                        <c:v>5.3869959999999999</c:v>
                      </c:pt>
                      <c:pt idx="4">
                        <c:v>0.28093560000000001</c:v>
                      </c:pt>
                    </c:numCache>
                  </c:numRef>
                </c:val>
                <c:extLst xmlns:c15="http://schemas.microsoft.com/office/drawing/2012/chart">
                  <c:ext xmlns:c16="http://schemas.microsoft.com/office/drawing/2014/chart" uri="{C3380CC4-5D6E-409C-BE32-E72D297353CC}">
                    <c16:uniqueId val="{00000005-1C8A-46D0-A2CF-B028FAF81677}"/>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s3'!$C$5:$F$5,'Time s3'!$H$5)</c15:sqref>
                        </c15:formulaRef>
                      </c:ext>
                    </c:extLst>
                    <c:numCache>
                      <c:formatCode>General</c:formatCode>
                      <c:ptCount val="5"/>
                      <c:pt idx="0">
                        <c:v>0.83174700000000001</c:v>
                      </c:pt>
                      <c:pt idx="1">
                        <c:v>1.351227</c:v>
                      </c:pt>
                      <c:pt idx="2">
                        <c:v>0.41013230000000001</c:v>
                      </c:pt>
                      <c:pt idx="3">
                        <c:v>5.112679</c:v>
                      </c:pt>
                      <c:pt idx="4">
                        <c:v>0.24357709999999999</c:v>
                      </c:pt>
                    </c:numCache>
                  </c:numRef>
                </c:val>
                <c:extLst xmlns:c15="http://schemas.microsoft.com/office/drawing/2012/chart">
                  <c:ext xmlns:c16="http://schemas.microsoft.com/office/drawing/2014/chart" uri="{C3380CC4-5D6E-409C-BE32-E72D297353CC}">
                    <c16:uniqueId val="{00000006-1C8A-46D0-A2CF-B028FAF81677}"/>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s3'!$C$6:$F$6,'Time s3'!$H$6)</c15:sqref>
                        </c15:formulaRef>
                      </c:ext>
                    </c:extLst>
                    <c:numCache>
                      <c:formatCode>General</c:formatCode>
                      <c:ptCount val="5"/>
                      <c:pt idx="0">
                        <c:v>2.7955640000000002</c:v>
                      </c:pt>
                      <c:pt idx="1">
                        <c:v>0.34199220000000002</c:v>
                      </c:pt>
                      <c:pt idx="2">
                        <c:v>1.3870119999999999</c:v>
                      </c:pt>
                      <c:pt idx="3">
                        <c:v>7.6154960000000003</c:v>
                      </c:pt>
                      <c:pt idx="4">
                        <c:v>0.32835300000000001</c:v>
                      </c:pt>
                    </c:numCache>
                  </c:numRef>
                </c:val>
                <c:extLst xmlns:c15="http://schemas.microsoft.com/office/drawing/2012/chart">
                  <c:ext xmlns:c16="http://schemas.microsoft.com/office/drawing/2014/chart" uri="{C3380CC4-5D6E-409C-BE32-E72D297353CC}">
                    <c16:uniqueId val="{00000007-1C8A-46D0-A2CF-B028FAF81677}"/>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s3'!$C$7:$F$7,'Time s3'!$H$7)</c15:sqref>
                        </c15:formulaRef>
                      </c:ext>
                    </c:extLst>
                    <c:numCache>
                      <c:formatCode>General</c:formatCode>
                      <c:ptCount val="5"/>
                      <c:pt idx="0">
                        <c:v>1.0788610000000001</c:v>
                      </c:pt>
                      <c:pt idx="1">
                        <c:v>1.6144609999999999</c:v>
                      </c:pt>
                      <c:pt idx="2">
                        <c:v>0.82778839999999998</c:v>
                      </c:pt>
                      <c:pt idx="3">
                        <c:v>2.376509</c:v>
                      </c:pt>
                      <c:pt idx="4">
                        <c:v>0.38281910000000002</c:v>
                      </c:pt>
                    </c:numCache>
                  </c:numRef>
                </c:val>
                <c:extLst xmlns:c15="http://schemas.microsoft.com/office/drawing/2012/chart">
                  <c:ext xmlns:c16="http://schemas.microsoft.com/office/drawing/2014/chart" uri="{C3380CC4-5D6E-409C-BE32-E72D297353CC}">
                    <c16:uniqueId val="{00000008-1C8A-46D0-A2CF-B028FAF81677}"/>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s3'!$C$8:$F$8,'Time s3'!$H$8)</c15:sqref>
                        </c15:formulaRef>
                      </c:ext>
                    </c:extLst>
                    <c:numCache>
                      <c:formatCode>General</c:formatCode>
                      <c:ptCount val="5"/>
                      <c:pt idx="0">
                        <c:v>5.1087610000000003</c:v>
                      </c:pt>
                      <c:pt idx="1">
                        <c:v>1.8071710000000001</c:v>
                      </c:pt>
                      <c:pt idx="2">
                        <c:v>2.1422569999999999</c:v>
                      </c:pt>
                      <c:pt idx="3">
                        <c:v>0.40268989999999999</c:v>
                      </c:pt>
                      <c:pt idx="4">
                        <c:v>0.32434249999999998</c:v>
                      </c:pt>
                    </c:numCache>
                  </c:numRef>
                </c:val>
                <c:extLst xmlns:c15="http://schemas.microsoft.com/office/drawing/2012/chart">
                  <c:ext xmlns:c16="http://schemas.microsoft.com/office/drawing/2014/chart" uri="{C3380CC4-5D6E-409C-BE32-E72D297353CC}">
                    <c16:uniqueId val="{00000009-1C8A-46D0-A2CF-B028FAF81677}"/>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s3'!$C$9:$F$9,'Time s3'!$H$9)</c15:sqref>
                        </c15:formulaRef>
                      </c:ext>
                    </c:extLst>
                    <c:numCache>
                      <c:formatCode>General</c:formatCode>
                      <c:ptCount val="5"/>
                      <c:pt idx="0">
                        <c:v>0.3123396</c:v>
                      </c:pt>
                      <c:pt idx="1">
                        <c:v>1.3980809999999999</c:v>
                      </c:pt>
                      <c:pt idx="2">
                        <c:v>1.228753</c:v>
                      </c:pt>
                      <c:pt idx="3">
                        <c:v>4.6979040000000003</c:v>
                      </c:pt>
                      <c:pt idx="4">
                        <c:v>0.3656064</c:v>
                      </c:pt>
                    </c:numCache>
                  </c:numRef>
                </c:val>
                <c:extLst xmlns:c15="http://schemas.microsoft.com/office/drawing/2012/chart">
                  <c:ext xmlns:c16="http://schemas.microsoft.com/office/drawing/2014/chart" uri="{C3380CC4-5D6E-409C-BE32-E72D297353CC}">
                    <c16:uniqueId val="{0000000A-1C8A-46D0-A2CF-B028FAF81677}"/>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s3'!$C$10:$F$10,'Time s3'!$H$10)</c15:sqref>
                        </c15:formulaRef>
                      </c:ext>
                    </c:extLst>
                    <c:numCache>
                      <c:formatCode>General</c:formatCode>
                      <c:ptCount val="5"/>
                      <c:pt idx="0">
                        <c:v>11.107839999999999</c:v>
                      </c:pt>
                      <c:pt idx="1">
                        <c:v>1.7073849999999999</c:v>
                      </c:pt>
                      <c:pt idx="2">
                        <c:v>0.90610230000000003</c:v>
                      </c:pt>
                      <c:pt idx="3">
                        <c:v>6.1048629999999999</c:v>
                      </c:pt>
                      <c:pt idx="4">
                        <c:v>0.16284460000000001</c:v>
                      </c:pt>
                    </c:numCache>
                  </c:numRef>
                </c:val>
                <c:extLst xmlns:c15="http://schemas.microsoft.com/office/drawing/2012/chart">
                  <c:ext xmlns:c16="http://schemas.microsoft.com/office/drawing/2014/chart" uri="{C3380CC4-5D6E-409C-BE32-E72D297353CC}">
                    <c16:uniqueId val="{0000000B-1C8A-46D0-A2CF-B028FAF81677}"/>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s3'!$C$1:$F$1,'Time s3'!$H$1)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s3'!$C$11:$F$11,'Time s3'!$H$11)</c15:sqref>
                        </c15:formulaRef>
                      </c:ext>
                    </c:extLst>
                    <c:numCache>
                      <c:formatCode>General</c:formatCode>
                      <c:ptCount val="5"/>
                      <c:pt idx="0">
                        <c:v>4.9711160000000003</c:v>
                      </c:pt>
                      <c:pt idx="1">
                        <c:v>1.080578</c:v>
                      </c:pt>
                      <c:pt idx="2">
                        <c:v>0.33910600000000002</c:v>
                      </c:pt>
                      <c:pt idx="3">
                        <c:v>1.709171</c:v>
                      </c:pt>
                      <c:pt idx="4">
                        <c:v>0.32761790000000002</c:v>
                      </c:pt>
                    </c:numCache>
                  </c:numRef>
                </c:val>
                <c:extLst xmlns:c15="http://schemas.microsoft.com/office/drawing/2012/chart">
                  <c:ext xmlns:c16="http://schemas.microsoft.com/office/drawing/2014/chart" uri="{C3380CC4-5D6E-409C-BE32-E72D297353CC}">
                    <c16:uniqueId val="{0000000C-1C8A-46D0-A2CF-B028FAF81677}"/>
                  </c:ext>
                </c:extLst>
              </c15:ser>
            </c15:filteredBarSeries>
          </c:ext>
        </c:extLst>
      </c:barChart>
      <c:catAx>
        <c:axId val="78652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crossAx val="786527248"/>
        <c:crosses val="autoZero"/>
        <c:auto val="1"/>
        <c:lblAlgn val="ctr"/>
        <c:lblOffset val="100"/>
        <c:noMultiLvlLbl val="0"/>
      </c:catAx>
      <c:valAx>
        <c:axId val="786527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6526928"/>
        <c:crosses val="autoZero"/>
        <c:crossBetween val="between"/>
      </c:valAx>
      <c:spPr>
        <a:noFill/>
        <a:ln>
          <a:noFill/>
        </a:ln>
        <a:effectLst/>
      </c:spPr>
    </c:plotArea>
    <c:legend>
      <c:legendPos val="b"/>
      <c:layout>
        <c:manualLayout>
          <c:xMode val="edge"/>
          <c:yMode val="edge"/>
          <c:x val="0.39552840377711412"/>
          <c:y val="4.3407746074751376E-2"/>
          <c:w val="0.2089430416025583"/>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34936276240325E-2"/>
          <c:y val="8.1242532855436075E-2"/>
          <c:w val="0.92989631778483828"/>
          <c:h val="0.74451537643816024"/>
        </c:manualLayout>
      </c:layout>
      <c:barChart>
        <c:barDir val="col"/>
        <c:grouping val="clustered"/>
        <c:varyColors val="0"/>
        <c:ser>
          <c:idx val="10"/>
          <c:order val="10"/>
          <c:tx>
            <c:v>Min</c:v>
          </c:tx>
          <c:spPr>
            <a:solidFill>
              <a:srgbClr val="92D05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s3'!$B$1:$H$1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s3'!$B$12:$H$12</c:f>
              <c:numCache>
                <c:formatCode>General</c:formatCode>
                <c:ptCount val="7"/>
                <c:pt idx="0">
                  <c:v>1690.248</c:v>
                </c:pt>
                <c:pt idx="1">
                  <c:v>2249.59</c:v>
                </c:pt>
                <c:pt idx="2">
                  <c:v>2264.6579999999999</c:v>
                </c:pt>
                <c:pt idx="3">
                  <c:v>2029.87</c:v>
                </c:pt>
                <c:pt idx="4">
                  <c:v>1939.596</c:v>
                </c:pt>
                <c:pt idx="5">
                  <c:v>2068.6190000000001</c:v>
                </c:pt>
                <c:pt idx="6">
                  <c:v>1646.1780000000001</c:v>
                </c:pt>
              </c:numCache>
            </c:numRef>
          </c:val>
          <c:extLst>
            <c:ext xmlns:c16="http://schemas.microsoft.com/office/drawing/2014/chart" uri="{C3380CC4-5D6E-409C-BE32-E72D297353CC}">
              <c16:uniqueId val="{00000000-589C-4EC4-B394-19D4CBE79CD5}"/>
            </c:ext>
          </c:extLst>
        </c:ser>
        <c:ser>
          <c:idx val="11"/>
          <c:order val="11"/>
          <c:tx>
            <c:v>Max</c:v>
          </c:tx>
          <c:spPr>
            <a:solidFill>
              <a:srgbClr val="FF000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s3'!$B$1:$H$1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s3'!$B$13:$H$13</c:f>
              <c:numCache>
                <c:formatCode>General</c:formatCode>
                <c:ptCount val="7"/>
                <c:pt idx="0">
                  <c:v>1690.248</c:v>
                </c:pt>
                <c:pt idx="1">
                  <c:v>3003.8040000000001</c:v>
                </c:pt>
                <c:pt idx="2">
                  <c:v>2830.348</c:v>
                </c:pt>
                <c:pt idx="3">
                  <c:v>2862.4810000000002</c:v>
                </c:pt>
                <c:pt idx="4">
                  <c:v>2571.1260000000002</c:v>
                </c:pt>
                <c:pt idx="5">
                  <c:v>2994.8020000000001</c:v>
                </c:pt>
                <c:pt idx="6">
                  <c:v>1723.03</c:v>
                </c:pt>
              </c:numCache>
            </c:numRef>
          </c:val>
          <c:extLst>
            <c:ext xmlns:c16="http://schemas.microsoft.com/office/drawing/2014/chart" uri="{C3380CC4-5D6E-409C-BE32-E72D297353CC}">
              <c16:uniqueId val="{00000001-589C-4EC4-B394-19D4CBE79CD5}"/>
            </c:ext>
          </c:extLst>
        </c:ser>
        <c:ser>
          <c:idx val="12"/>
          <c:order val="12"/>
          <c:tx>
            <c:v>Avg</c:v>
          </c:tx>
          <c:spPr>
            <a:solidFill>
              <a:srgbClr val="00B0F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'Length s3'!$B$1:$H$1</c:f>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f>'Length s3'!$B$14:$H$14</c:f>
              <c:numCache>
                <c:formatCode>General</c:formatCode>
                <c:ptCount val="7"/>
                <c:pt idx="0">
                  <c:v>1690.248</c:v>
                </c:pt>
                <c:pt idx="1">
                  <c:v>2586.5562</c:v>
                </c:pt>
                <c:pt idx="2">
                  <c:v>2516.5021999999999</c:v>
                </c:pt>
                <c:pt idx="3">
                  <c:v>2407.8904000000002</c:v>
                </c:pt>
                <c:pt idx="4">
                  <c:v>2302.9855000000002</c:v>
                </c:pt>
                <c:pt idx="5">
                  <c:v>2332.3719999999998</c:v>
                </c:pt>
                <c:pt idx="6">
                  <c:v>1671.5768</c:v>
                </c:pt>
              </c:numCache>
            </c:numRef>
          </c:val>
          <c:extLst>
            <c:ext xmlns:c16="http://schemas.microsoft.com/office/drawing/2014/chart" uri="{C3380CC4-5D6E-409C-BE32-E72D297353CC}">
              <c16:uniqueId val="{00000002-589C-4EC4-B394-19D4CBE79CD5}"/>
            </c:ext>
          </c:extLst>
        </c:ser>
        <c:dLbls>
          <c:showLegendKey val="0"/>
          <c:showVal val="0"/>
          <c:showCatName val="0"/>
          <c:showSerName val="0"/>
          <c:showPercent val="0"/>
          <c:showBubbleSize val="0"/>
        </c:dLbls>
        <c:gapWidth val="219"/>
        <c:overlap val="-27"/>
        <c:axId val="787119120"/>
        <c:axId val="787118160"/>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c:ext uri="{02D57815-91ED-43cb-92C2-25804820EDAC}">
                        <c15:formulaRef>
                          <c15:sqref>'Length s3'!$B$2:$H$2</c15:sqref>
                        </c15:formulaRef>
                      </c:ext>
                    </c:extLst>
                    <c:numCache>
                      <c:formatCode>General</c:formatCode>
                      <c:ptCount val="7"/>
                      <c:pt idx="0">
                        <c:v>1690.248</c:v>
                      </c:pt>
                      <c:pt idx="1">
                        <c:v>2545.0720000000001</c:v>
                      </c:pt>
                      <c:pt idx="2">
                        <c:v>2274.7539999999999</c:v>
                      </c:pt>
                      <c:pt idx="3">
                        <c:v>2499.357</c:v>
                      </c:pt>
                      <c:pt idx="4">
                        <c:v>2319.54</c:v>
                      </c:pt>
                      <c:pt idx="5">
                        <c:v>2162.4929999999999</c:v>
                      </c:pt>
                      <c:pt idx="6">
                        <c:v>1656.5329999999999</c:v>
                      </c:pt>
                    </c:numCache>
                  </c:numRef>
                </c:val>
                <c:extLst>
                  <c:ext xmlns:c16="http://schemas.microsoft.com/office/drawing/2014/chart" uri="{C3380CC4-5D6E-409C-BE32-E72D297353CC}">
                    <c16:uniqueId val="{00000003-589C-4EC4-B394-19D4CBE79CD5}"/>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s3'!$B$3:$H$3</c15:sqref>
                        </c15:formulaRef>
                      </c:ext>
                    </c:extLst>
                    <c:numCache>
                      <c:formatCode>General</c:formatCode>
                      <c:ptCount val="7"/>
                      <c:pt idx="1">
                        <c:v>2421.3530000000001</c:v>
                      </c:pt>
                      <c:pt idx="2">
                        <c:v>2693.1379999999999</c:v>
                      </c:pt>
                      <c:pt idx="3">
                        <c:v>2412.1799999999998</c:v>
                      </c:pt>
                      <c:pt idx="4">
                        <c:v>2118.0590000000002</c:v>
                      </c:pt>
                      <c:pt idx="5">
                        <c:v>2262.1819999999998</c:v>
                      </c:pt>
                      <c:pt idx="6">
                        <c:v>1647.3510000000001</c:v>
                      </c:pt>
                    </c:numCache>
                  </c:numRef>
                </c:val>
                <c:extLst xmlns:c15="http://schemas.microsoft.com/office/drawing/2012/chart">
                  <c:ext xmlns:c16="http://schemas.microsoft.com/office/drawing/2014/chart" uri="{C3380CC4-5D6E-409C-BE32-E72D297353CC}">
                    <c16:uniqueId val="{00000004-589C-4EC4-B394-19D4CBE79CD5}"/>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s3'!$B$4:$H$4</c15:sqref>
                        </c15:formulaRef>
                      </c:ext>
                    </c:extLst>
                    <c:numCache>
                      <c:formatCode>General</c:formatCode>
                      <c:ptCount val="7"/>
                      <c:pt idx="1">
                        <c:v>3003.8040000000001</c:v>
                      </c:pt>
                      <c:pt idx="2">
                        <c:v>2739.056</c:v>
                      </c:pt>
                      <c:pt idx="3">
                        <c:v>2356.6640000000002</c:v>
                      </c:pt>
                      <c:pt idx="4">
                        <c:v>2505.3739999999998</c:v>
                      </c:pt>
                      <c:pt idx="5">
                        <c:v>2994.8020000000001</c:v>
                      </c:pt>
                      <c:pt idx="6">
                        <c:v>1655.213</c:v>
                      </c:pt>
                    </c:numCache>
                  </c:numRef>
                </c:val>
                <c:extLst xmlns:c15="http://schemas.microsoft.com/office/drawing/2012/chart">
                  <c:ext xmlns:c16="http://schemas.microsoft.com/office/drawing/2014/chart" uri="{C3380CC4-5D6E-409C-BE32-E72D297353CC}">
                    <c16:uniqueId val="{00000005-589C-4EC4-B394-19D4CBE79CD5}"/>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s3'!$B$5:$H$5</c15:sqref>
                        </c15:formulaRef>
                      </c:ext>
                    </c:extLst>
                    <c:numCache>
                      <c:formatCode>General</c:formatCode>
                      <c:ptCount val="7"/>
                      <c:pt idx="1">
                        <c:v>2519.1239999999998</c:v>
                      </c:pt>
                      <c:pt idx="2">
                        <c:v>2773.9450000000002</c:v>
                      </c:pt>
                      <c:pt idx="3">
                        <c:v>2029.87</c:v>
                      </c:pt>
                      <c:pt idx="4">
                        <c:v>2472.4839999999999</c:v>
                      </c:pt>
                      <c:pt idx="5">
                        <c:v>2352.5639999999999</c:v>
                      </c:pt>
                      <c:pt idx="6">
                        <c:v>1656.694</c:v>
                      </c:pt>
                    </c:numCache>
                  </c:numRef>
                </c:val>
                <c:extLst xmlns:c15="http://schemas.microsoft.com/office/drawing/2012/chart">
                  <c:ext xmlns:c16="http://schemas.microsoft.com/office/drawing/2014/chart" uri="{C3380CC4-5D6E-409C-BE32-E72D297353CC}">
                    <c16:uniqueId val="{00000006-589C-4EC4-B394-19D4CBE79CD5}"/>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s3'!$B$6:$H$6</c15:sqref>
                        </c15:formulaRef>
                      </c:ext>
                    </c:extLst>
                    <c:numCache>
                      <c:formatCode>General</c:formatCode>
                      <c:ptCount val="7"/>
                      <c:pt idx="1">
                        <c:v>2458.0210000000002</c:v>
                      </c:pt>
                      <c:pt idx="2">
                        <c:v>2385.3090000000002</c:v>
                      </c:pt>
                      <c:pt idx="3">
                        <c:v>2403.502</c:v>
                      </c:pt>
                      <c:pt idx="4">
                        <c:v>2532.348</c:v>
                      </c:pt>
                      <c:pt idx="5">
                        <c:v>2068.6190000000001</c:v>
                      </c:pt>
                      <c:pt idx="6">
                        <c:v>1670.566</c:v>
                      </c:pt>
                    </c:numCache>
                  </c:numRef>
                </c:val>
                <c:extLst xmlns:c15="http://schemas.microsoft.com/office/drawing/2012/chart">
                  <c:ext xmlns:c16="http://schemas.microsoft.com/office/drawing/2014/chart" uri="{C3380CC4-5D6E-409C-BE32-E72D297353CC}">
                    <c16:uniqueId val="{00000007-589C-4EC4-B394-19D4CBE79CD5}"/>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s3'!$B$7:$H$7</c15:sqref>
                        </c15:formulaRef>
                      </c:ext>
                    </c:extLst>
                    <c:numCache>
                      <c:formatCode>General</c:formatCode>
                      <c:ptCount val="7"/>
                      <c:pt idx="1">
                        <c:v>2662.0720000000001</c:v>
                      </c:pt>
                      <c:pt idx="2">
                        <c:v>2830.348</c:v>
                      </c:pt>
                      <c:pt idx="3">
                        <c:v>2862.4810000000002</c:v>
                      </c:pt>
                      <c:pt idx="4">
                        <c:v>2133.7910000000002</c:v>
                      </c:pt>
                      <c:pt idx="5">
                        <c:v>2231.4879999999998</c:v>
                      </c:pt>
                      <c:pt idx="6">
                        <c:v>1704.2270000000001</c:v>
                      </c:pt>
                    </c:numCache>
                  </c:numRef>
                </c:val>
                <c:extLst xmlns:c15="http://schemas.microsoft.com/office/drawing/2012/chart">
                  <c:ext xmlns:c16="http://schemas.microsoft.com/office/drawing/2014/chart" uri="{C3380CC4-5D6E-409C-BE32-E72D297353CC}">
                    <c16:uniqueId val="{00000008-589C-4EC4-B394-19D4CBE79CD5}"/>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s3'!$B$8:$H$8</c15:sqref>
                        </c15:formulaRef>
                      </c:ext>
                    </c:extLst>
                    <c:numCache>
                      <c:formatCode>General</c:formatCode>
                      <c:ptCount val="7"/>
                      <c:pt idx="1">
                        <c:v>2601.6660000000002</c:v>
                      </c:pt>
                      <c:pt idx="2">
                        <c:v>2409.578</c:v>
                      </c:pt>
                      <c:pt idx="3">
                        <c:v>2390.598</c:v>
                      </c:pt>
                      <c:pt idx="4">
                        <c:v>1939.596</c:v>
                      </c:pt>
                      <c:pt idx="5">
                        <c:v>2233.2539999999999</c:v>
                      </c:pt>
                      <c:pt idx="6">
                        <c:v>1691.8219999999999</c:v>
                      </c:pt>
                    </c:numCache>
                  </c:numRef>
                </c:val>
                <c:extLst xmlns:c15="http://schemas.microsoft.com/office/drawing/2012/chart">
                  <c:ext xmlns:c16="http://schemas.microsoft.com/office/drawing/2014/chart" uri="{C3380CC4-5D6E-409C-BE32-E72D297353CC}">
                    <c16:uniqueId val="{00000009-589C-4EC4-B394-19D4CBE79CD5}"/>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s3'!$B$9:$H$9</c15:sqref>
                        </c15:formulaRef>
                      </c:ext>
                    </c:extLst>
                    <c:numCache>
                      <c:formatCode>General</c:formatCode>
                      <c:ptCount val="7"/>
                      <c:pt idx="1">
                        <c:v>2249.59</c:v>
                      </c:pt>
                      <c:pt idx="2">
                        <c:v>2452.6840000000002</c:v>
                      </c:pt>
                      <c:pt idx="3">
                        <c:v>2412.3069999999998</c:v>
                      </c:pt>
                      <c:pt idx="4">
                        <c:v>2199.3519999999999</c:v>
                      </c:pt>
                      <c:pt idx="5">
                        <c:v>2148.9299999999998</c:v>
                      </c:pt>
                      <c:pt idx="6">
                        <c:v>1723.03</c:v>
                      </c:pt>
                    </c:numCache>
                  </c:numRef>
                </c:val>
                <c:extLst xmlns:c15="http://schemas.microsoft.com/office/drawing/2012/chart">
                  <c:ext xmlns:c16="http://schemas.microsoft.com/office/drawing/2014/chart" uri="{C3380CC4-5D6E-409C-BE32-E72D297353CC}">
                    <c16:uniqueId val="{0000000A-589C-4EC4-B394-19D4CBE79CD5}"/>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s3'!$B$10:$H$10</c15:sqref>
                        </c15:formulaRef>
                      </c:ext>
                    </c:extLst>
                    <c:numCache>
                      <c:formatCode>General</c:formatCode>
                      <c:ptCount val="7"/>
                      <c:pt idx="1">
                        <c:v>2741.0520000000001</c:v>
                      </c:pt>
                      <c:pt idx="2">
                        <c:v>2341.5520000000001</c:v>
                      </c:pt>
                      <c:pt idx="3">
                        <c:v>2448.0970000000002</c:v>
                      </c:pt>
                      <c:pt idx="4">
                        <c:v>2571.1260000000002</c:v>
                      </c:pt>
                      <c:pt idx="5">
                        <c:v>2391.6370000000002</c:v>
                      </c:pt>
                      <c:pt idx="6">
                        <c:v>1646.1780000000001</c:v>
                      </c:pt>
                    </c:numCache>
                  </c:numRef>
                </c:val>
                <c:extLst xmlns:c15="http://schemas.microsoft.com/office/drawing/2012/chart">
                  <c:ext xmlns:c16="http://schemas.microsoft.com/office/drawing/2014/chart" uri="{C3380CC4-5D6E-409C-BE32-E72D297353CC}">
                    <c16:uniqueId val="{0000000B-589C-4EC4-B394-19D4CBE79CD5}"/>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'Length s3'!$B$1:$H$1</c15:sqref>
                        </c15:formulaRef>
                      </c:ext>
                    </c:extLst>
                    <c:strCache>
                      <c:ptCount val="7"/>
                      <c:pt idx="0">
                        <c:v>A*</c:v>
                      </c:pt>
                      <c:pt idx="1">
                        <c:v>RRT</c:v>
                      </c:pt>
                      <c:pt idx="2">
                        <c:v>Goal-biased RRT
 (goal bias = 0.2)</c:v>
                      </c:pt>
                      <c:pt idx="3">
                        <c:v>Goal-biased RRT 
(goal bias = 0.5)</c:v>
                      </c:pt>
                      <c:pt idx="4">
                        <c:v>Goal-biased RRT 
(goal bias = 0.9)</c:v>
                      </c:pt>
                      <c:pt idx="5">
                        <c:v>Goal-biased RRT 
(goal bias = 0.99)</c:v>
                      </c:pt>
                      <c:pt idx="6">
                        <c:v>VSR-RRT</c:v>
                      </c:pt>
                    </c:strCache>
                  </c:strRef>
                </c:cat>
                <c:val>
                  <c:numRef>
                    <c:extLst xmlns:c15="http://schemas.microsoft.com/office/drawing/2012/chart">
                      <c:ext xmlns:c15="http://schemas.microsoft.com/office/drawing/2012/chart" uri="{02D57815-91ED-43cb-92C2-25804820EDAC}">
                        <c15:formulaRef>
                          <c15:sqref>'Length s3'!$B$11:$H$11</c15:sqref>
                        </c15:formulaRef>
                      </c:ext>
                    </c:extLst>
                    <c:numCache>
                      <c:formatCode>General</c:formatCode>
                      <c:ptCount val="7"/>
                      <c:pt idx="1">
                        <c:v>2663.808</c:v>
                      </c:pt>
                      <c:pt idx="2">
                        <c:v>2264.6579999999999</c:v>
                      </c:pt>
                      <c:pt idx="3">
                        <c:v>2263.848</c:v>
                      </c:pt>
                      <c:pt idx="4">
                        <c:v>2238.1849999999999</c:v>
                      </c:pt>
                      <c:pt idx="5">
                        <c:v>2477.7510000000002</c:v>
                      </c:pt>
                      <c:pt idx="6">
                        <c:v>1664.154</c:v>
                      </c:pt>
                    </c:numCache>
                  </c:numRef>
                </c:val>
                <c:extLst xmlns:c15="http://schemas.microsoft.com/office/drawing/2012/chart">
                  <c:ext xmlns:c16="http://schemas.microsoft.com/office/drawing/2014/chart" uri="{C3380CC4-5D6E-409C-BE32-E72D297353CC}">
                    <c16:uniqueId val="{0000000C-589C-4EC4-B394-19D4CBE79CD5}"/>
                  </c:ext>
                </c:extLst>
              </c15:ser>
            </c15:filteredBarSeries>
          </c:ext>
        </c:extLst>
      </c:barChart>
      <c:catAx>
        <c:axId val="78711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Segoe UI Semibold" panose="020B0702040204020203" pitchFamily="34" charset="0"/>
                <a:ea typeface="+mn-ea"/>
                <a:cs typeface="Segoe UI Semibold" panose="020B0702040204020203" pitchFamily="34" charset="0"/>
              </a:defRPr>
            </a:pPr>
            <a:endParaRPr lang="zh-CN"/>
          </a:p>
        </c:txPr>
        <c:crossAx val="787118160"/>
        <c:crosses val="autoZero"/>
        <c:auto val="1"/>
        <c:lblAlgn val="ctr"/>
        <c:lblOffset val="100"/>
        <c:noMultiLvlLbl val="0"/>
      </c:catAx>
      <c:valAx>
        <c:axId val="787118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7119120"/>
        <c:crosses val="autoZero"/>
        <c:crossBetween val="between"/>
      </c:valAx>
      <c:spPr>
        <a:noFill/>
        <a:ln>
          <a:noFill/>
        </a:ln>
        <a:effectLst/>
      </c:spPr>
    </c:plotArea>
    <c:legend>
      <c:legendPos val="b"/>
      <c:layout>
        <c:manualLayout>
          <c:xMode val="edge"/>
          <c:yMode val="edge"/>
          <c:x val="0.40978854251405711"/>
          <c:y val="0"/>
          <c:w val="0.17717392416591202"/>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59821401635142E-2"/>
          <c:y val="8.6021505376344093E-2"/>
          <c:w val="0.93456738166349895"/>
          <c:h val="0.71085429667816569"/>
        </c:manualLayout>
      </c:layout>
      <c:barChart>
        <c:barDir val="col"/>
        <c:grouping val="clustered"/>
        <c:varyColors val="0"/>
        <c:ser>
          <c:idx val="10"/>
          <c:order val="10"/>
          <c:tx>
            <c:v>Min</c:v>
          </c:tx>
          <c:spPr>
            <a:solidFill>
              <a:srgbClr val="92D05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s4'!$C$1:$F$1,'Time s4'!$H$1)</c:f>
              <c:strCache>
                <c:ptCount val="5"/>
                <c:pt idx="0">
                  <c:v>RRT</c:v>
                </c:pt>
                <c:pt idx="1">
                  <c:v>Goal-biased RRT
 (goal bias = 0.2)</c:v>
                </c:pt>
                <c:pt idx="2">
                  <c:v>Goal-biased RRT 
(goal bias = 0.5)</c:v>
                </c:pt>
                <c:pt idx="3">
                  <c:v>Goal-biased RRT 
(goal bias = 0.9)</c:v>
                </c:pt>
                <c:pt idx="4">
                  <c:v>VSR-RRT</c:v>
                </c:pt>
              </c:strCache>
            </c:strRef>
          </c:cat>
          <c:val>
            <c:numRef>
              <c:f>('Time s4'!$C$12:$F$12,'Time s4'!$H$12)</c:f>
              <c:numCache>
                <c:formatCode>General</c:formatCode>
                <c:ptCount val="5"/>
                <c:pt idx="0">
                  <c:v>1.6277349999999999</c:v>
                </c:pt>
                <c:pt idx="1">
                  <c:v>0.10329869999999999</c:v>
                </c:pt>
                <c:pt idx="2">
                  <c:v>0.1102841</c:v>
                </c:pt>
                <c:pt idx="3">
                  <c:v>0.2839525</c:v>
                </c:pt>
                <c:pt idx="4">
                  <c:v>8.3828100000000003E-2</c:v>
                </c:pt>
              </c:numCache>
            </c:numRef>
          </c:val>
          <c:extLst>
            <c:ext xmlns:c16="http://schemas.microsoft.com/office/drawing/2014/chart" uri="{C3380CC4-5D6E-409C-BE32-E72D297353CC}">
              <c16:uniqueId val="{00000000-BEF8-45DD-B937-98AC0243A468}"/>
            </c:ext>
          </c:extLst>
        </c:ser>
        <c:ser>
          <c:idx val="11"/>
          <c:order val="11"/>
          <c:tx>
            <c:v>Max</c:v>
          </c:tx>
          <c:spPr>
            <a:solidFill>
              <a:srgbClr val="FF000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s4'!$C$1:$F$1,'Time s4'!$H$1)</c:f>
              <c:strCache>
                <c:ptCount val="5"/>
                <c:pt idx="0">
                  <c:v>RRT</c:v>
                </c:pt>
                <c:pt idx="1">
                  <c:v>Goal-biased RRT
 (goal bias = 0.2)</c:v>
                </c:pt>
                <c:pt idx="2">
                  <c:v>Goal-biased RRT 
(goal bias = 0.5)</c:v>
                </c:pt>
                <c:pt idx="3">
                  <c:v>Goal-biased RRT 
(goal bias = 0.9)</c:v>
                </c:pt>
                <c:pt idx="4">
                  <c:v>VSR-RRT</c:v>
                </c:pt>
              </c:strCache>
            </c:strRef>
          </c:cat>
          <c:val>
            <c:numRef>
              <c:f>('Time s4'!$C$13:$F$13,'Time s4'!$H$13)</c:f>
              <c:numCache>
                <c:formatCode>General</c:formatCode>
                <c:ptCount val="5"/>
                <c:pt idx="0">
                  <c:v>19.429210000000001</c:v>
                </c:pt>
                <c:pt idx="1">
                  <c:v>0.89045549999999996</c:v>
                </c:pt>
                <c:pt idx="2">
                  <c:v>6.7264179999999998</c:v>
                </c:pt>
                <c:pt idx="3">
                  <c:v>10.32532</c:v>
                </c:pt>
                <c:pt idx="4">
                  <c:v>0.13889209999999999</c:v>
                </c:pt>
              </c:numCache>
            </c:numRef>
          </c:val>
          <c:extLst>
            <c:ext xmlns:c16="http://schemas.microsoft.com/office/drawing/2014/chart" uri="{C3380CC4-5D6E-409C-BE32-E72D297353CC}">
              <c16:uniqueId val="{00000001-BEF8-45DD-B937-98AC0243A468}"/>
            </c:ext>
          </c:extLst>
        </c:ser>
        <c:ser>
          <c:idx val="12"/>
          <c:order val="12"/>
          <c:tx>
            <c:v>Avg</c:v>
          </c:tx>
          <c:spPr>
            <a:solidFill>
              <a:srgbClr val="00B0F0"/>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s4'!$C$1:$F$1,'Time s4'!$H$1)</c:f>
              <c:strCache>
                <c:ptCount val="5"/>
                <c:pt idx="0">
                  <c:v>RRT</c:v>
                </c:pt>
                <c:pt idx="1">
                  <c:v>Goal-biased RRT
 (goal bias = 0.2)</c:v>
                </c:pt>
                <c:pt idx="2">
                  <c:v>Goal-biased RRT 
(goal bias = 0.5)</c:v>
                </c:pt>
                <c:pt idx="3">
                  <c:v>Goal-biased RRT 
(goal bias = 0.9)</c:v>
                </c:pt>
                <c:pt idx="4">
                  <c:v>VSR-RRT</c:v>
                </c:pt>
              </c:strCache>
            </c:strRef>
          </c:cat>
          <c:val>
            <c:numRef>
              <c:f>('Time s4'!$C$14:$F$14,'Time s4'!$H$14)</c:f>
              <c:numCache>
                <c:formatCode>General</c:formatCode>
                <c:ptCount val="5"/>
                <c:pt idx="0">
                  <c:v>7.0436598999999998</c:v>
                </c:pt>
                <c:pt idx="1">
                  <c:v>0.27683519999999995</c:v>
                </c:pt>
                <c:pt idx="2">
                  <c:v>1.97256064</c:v>
                </c:pt>
                <c:pt idx="3">
                  <c:v>3.8607519099999998</c:v>
                </c:pt>
                <c:pt idx="4">
                  <c:v>0.11911190000000001</c:v>
                </c:pt>
              </c:numCache>
            </c:numRef>
          </c:val>
          <c:extLst>
            <c:ext xmlns:c16="http://schemas.microsoft.com/office/drawing/2014/chart" uri="{C3380CC4-5D6E-409C-BE32-E72D297353CC}">
              <c16:uniqueId val="{00000002-BEF8-45DD-B937-98AC0243A468}"/>
            </c:ext>
          </c:extLst>
        </c:ser>
        <c:dLbls>
          <c:showLegendKey val="0"/>
          <c:showVal val="0"/>
          <c:showCatName val="0"/>
          <c:showSerName val="0"/>
          <c:showPercent val="0"/>
          <c:showBubbleSize val="0"/>
        </c:dLbls>
        <c:gapWidth val="219"/>
        <c:overlap val="-27"/>
        <c:axId val="786526928"/>
        <c:axId val="786527248"/>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c:ext uri="{02D57815-91ED-43cb-92C2-25804820EDAC}">
                        <c15:formulaRef>
                          <c15:sqref>('Time s4'!$C$2:$F$2,'Time s4'!$H$2)</c15:sqref>
                        </c15:formulaRef>
                      </c:ext>
                    </c:extLst>
                    <c:numCache>
                      <c:formatCode>General</c:formatCode>
                      <c:ptCount val="5"/>
                      <c:pt idx="0">
                        <c:v>2.5267149999999998</c:v>
                      </c:pt>
                      <c:pt idx="1">
                        <c:v>0.10329869999999999</c:v>
                      </c:pt>
                      <c:pt idx="2">
                        <c:v>6.7264179999999998</c:v>
                      </c:pt>
                      <c:pt idx="3">
                        <c:v>2.5009960000000002</c:v>
                      </c:pt>
                      <c:pt idx="4">
                        <c:v>0.1139286</c:v>
                      </c:pt>
                    </c:numCache>
                  </c:numRef>
                </c:val>
                <c:extLst>
                  <c:ext xmlns:c16="http://schemas.microsoft.com/office/drawing/2014/chart" uri="{C3380CC4-5D6E-409C-BE32-E72D297353CC}">
                    <c16:uniqueId val="{00000003-BEF8-45DD-B937-98AC0243A468}"/>
                  </c:ext>
                </c:extLst>
              </c15:ser>
            </c15:filteredBarSeries>
            <c15:filteredBarSeries>
              <c15:ser>
                <c:idx val="1"/>
                <c:order val="1"/>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s4'!$C$3:$F$3,'Time s4'!$H$3)</c15:sqref>
                        </c15:formulaRef>
                      </c:ext>
                    </c:extLst>
                    <c:numCache>
                      <c:formatCode>General</c:formatCode>
                      <c:ptCount val="5"/>
                      <c:pt idx="0">
                        <c:v>2.0275439999999998</c:v>
                      </c:pt>
                      <c:pt idx="1">
                        <c:v>0.2176825</c:v>
                      </c:pt>
                      <c:pt idx="2">
                        <c:v>4.4246129999999999</c:v>
                      </c:pt>
                      <c:pt idx="3">
                        <c:v>0.33760499999999999</c:v>
                      </c:pt>
                      <c:pt idx="4">
                        <c:v>0.11806899999999999</c:v>
                      </c:pt>
                    </c:numCache>
                  </c:numRef>
                </c:val>
                <c:extLst xmlns:c15="http://schemas.microsoft.com/office/drawing/2012/chart">
                  <c:ext xmlns:c16="http://schemas.microsoft.com/office/drawing/2014/chart" uri="{C3380CC4-5D6E-409C-BE32-E72D297353CC}">
                    <c16:uniqueId val="{00000004-BEF8-45DD-B937-98AC0243A468}"/>
                  </c:ext>
                </c:extLst>
              </c15:ser>
            </c15:filteredBarSeries>
            <c15:filteredBarSeries>
              <c15:ser>
                <c:idx val="2"/>
                <c:order val="2"/>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s4'!$C$4:$F$4,'Time s4'!$H$4)</c15:sqref>
                        </c15:formulaRef>
                      </c:ext>
                    </c:extLst>
                    <c:numCache>
                      <c:formatCode>General</c:formatCode>
                      <c:ptCount val="5"/>
                      <c:pt idx="0">
                        <c:v>7.6509159999999996</c:v>
                      </c:pt>
                      <c:pt idx="1">
                        <c:v>0.17613529999999999</c:v>
                      </c:pt>
                      <c:pt idx="2">
                        <c:v>0.1733546</c:v>
                      </c:pt>
                      <c:pt idx="3">
                        <c:v>8.3022729999999996</c:v>
                      </c:pt>
                      <c:pt idx="4">
                        <c:v>0.13889209999999999</c:v>
                      </c:pt>
                    </c:numCache>
                  </c:numRef>
                </c:val>
                <c:extLst xmlns:c15="http://schemas.microsoft.com/office/drawing/2012/chart">
                  <c:ext xmlns:c16="http://schemas.microsoft.com/office/drawing/2014/chart" uri="{C3380CC4-5D6E-409C-BE32-E72D297353CC}">
                    <c16:uniqueId val="{00000005-BEF8-45DD-B937-98AC0243A468}"/>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s4'!$C$5:$F$5,'Time s4'!$H$5)</c15:sqref>
                        </c15:formulaRef>
                      </c:ext>
                    </c:extLst>
                    <c:numCache>
                      <c:formatCode>General</c:formatCode>
                      <c:ptCount val="5"/>
                      <c:pt idx="0">
                        <c:v>7.6091160000000002</c:v>
                      </c:pt>
                      <c:pt idx="1">
                        <c:v>0.2876187</c:v>
                      </c:pt>
                      <c:pt idx="2">
                        <c:v>3.418113</c:v>
                      </c:pt>
                      <c:pt idx="3">
                        <c:v>0.2839525</c:v>
                      </c:pt>
                      <c:pt idx="4">
                        <c:v>0.1182566</c:v>
                      </c:pt>
                    </c:numCache>
                  </c:numRef>
                </c:val>
                <c:extLst xmlns:c15="http://schemas.microsoft.com/office/drawing/2012/chart">
                  <c:ext xmlns:c16="http://schemas.microsoft.com/office/drawing/2014/chart" uri="{C3380CC4-5D6E-409C-BE32-E72D297353CC}">
                    <c16:uniqueId val="{00000006-BEF8-45DD-B937-98AC0243A468}"/>
                  </c:ext>
                </c:extLst>
              </c15:ser>
            </c15:filteredBarSeries>
            <c15:filteredBarSeries>
              <c15:ser>
                <c:idx val="4"/>
                <c:order val="4"/>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s4'!$C$6:$F$6,'Time s4'!$H$6)</c15:sqref>
                        </c15:formulaRef>
                      </c:ext>
                    </c:extLst>
                    <c:numCache>
                      <c:formatCode>General</c:formatCode>
                      <c:ptCount val="5"/>
                      <c:pt idx="0">
                        <c:v>1.6277349999999999</c:v>
                      </c:pt>
                      <c:pt idx="1">
                        <c:v>0.12722130000000001</c:v>
                      </c:pt>
                      <c:pt idx="2">
                        <c:v>0.1102841</c:v>
                      </c:pt>
                      <c:pt idx="3">
                        <c:v>3.9522810000000002</c:v>
                      </c:pt>
                      <c:pt idx="4">
                        <c:v>8.3828100000000003E-2</c:v>
                      </c:pt>
                    </c:numCache>
                  </c:numRef>
                </c:val>
                <c:extLst xmlns:c15="http://schemas.microsoft.com/office/drawing/2012/chart">
                  <c:ext xmlns:c16="http://schemas.microsoft.com/office/drawing/2014/chart" uri="{C3380CC4-5D6E-409C-BE32-E72D297353CC}">
                    <c16:uniqueId val="{00000007-BEF8-45DD-B937-98AC0243A468}"/>
                  </c:ext>
                </c:extLst>
              </c15:ser>
            </c15:filteredBarSeries>
            <c15:filteredBarSeries>
              <c15:ser>
                <c:idx val="5"/>
                <c:order val="5"/>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s4'!$C$7:$F$7,'Time s4'!$H$7)</c15:sqref>
                        </c15:formulaRef>
                      </c:ext>
                    </c:extLst>
                    <c:numCache>
                      <c:formatCode>General</c:formatCode>
                      <c:ptCount val="5"/>
                      <c:pt idx="0">
                        <c:v>3.5383439999999999</c:v>
                      </c:pt>
                      <c:pt idx="1">
                        <c:v>0.20649039999999999</c:v>
                      </c:pt>
                      <c:pt idx="2">
                        <c:v>0.30847649999999999</c:v>
                      </c:pt>
                      <c:pt idx="3">
                        <c:v>1.1980599999999999</c:v>
                      </c:pt>
                      <c:pt idx="4">
                        <c:v>0.1223185</c:v>
                      </c:pt>
                    </c:numCache>
                  </c:numRef>
                </c:val>
                <c:extLst xmlns:c15="http://schemas.microsoft.com/office/drawing/2012/chart">
                  <c:ext xmlns:c16="http://schemas.microsoft.com/office/drawing/2014/chart" uri="{C3380CC4-5D6E-409C-BE32-E72D297353CC}">
                    <c16:uniqueId val="{00000008-BEF8-45DD-B937-98AC0243A468}"/>
                  </c:ext>
                </c:extLst>
              </c15:ser>
            </c15:filteredBarSeries>
            <c15:filteredBarSeries>
              <c15:ser>
                <c:idx val="6"/>
                <c:order val="6"/>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s4'!$C$8:$F$8,'Time s4'!$H$8)</c15:sqref>
                        </c15:formulaRef>
                      </c:ext>
                    </c:extLst>
                    <c:numCache>
                      <c:formatCode>General</c:formatCode>
                      <c:ptCount val="5"/>
                      <c:pt idx="0">
                        <c:v>14.456910000000001</c:v>
                      </c:pt>
                      <c:pt idx="1">
                        <c:v>0.1247958</c:v>
                      </c:pt>
                      <c:pt idx="2">
                        <c:v>0.40819109999999997</c:v>
                      </c:pt>
                      <c:pt idx="3">
                        <c:v>7.6128539999999996</c:v>
                      </c:pt>
                      <c:pt idx="4">
                        <c:v>0.1050504</c:v>
                      </c:pt>
                    </c:numCache>
                  </c:numRef>
                </c:val>
                <c:extLst xmlns:c15="http://schemas.microsoft.com/office/drawing/2012/chart">
                  <c:ext xmlns:c16="http://schemas.microsoft.com/office/drawing/2014/chart" uri="{C3380CC4-5D6E-409C-BE32-E72D297353CC}">
                    <c16:uniqueId val="{00000009-BEF8-45DD-B937-98AC0243A468}"/>
                  </c:ext>
                </c:extLst>
              </c15:ser>
            </c15:filteredBarSeries>
            <c15:filteredBarSeries>
              <c15:ser>
                <c:idx val="7"/>
                <c:order val="7"/>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s4'!$C$9:$F$9,'Time s4'!$H$9)</c15:sqref>
                        </c15:formulaRef>
                      </c:ext>
                    </c:extLst>
                    <c:numCache>
                      <c:formatCode>General</c:formatCode>
                      <c:ptCount val="5"/>
                      <c:pt idx="0">
                        <c:v>19.429210000000001</c:v>
                      </c:pt>
                      <c:pt idx="1">
                        <c:v>0.89045549999999996</c:v>
                      </c:pt>
                      <c:pt idx="2">
                        <c:v>3.1585190000000001</c:v>
                      </c:pt>
                      <c:pt idx="3">
                        <c:v>10.32532</c:v>
                      </c:pt>
                      <c:pt idx="4">
                        <c:v>0.13825019999999999</c:v>
                      </c:pt>
                    </c:numCache>
                  </c:numRef>
                </c:val>
                <c:extLst xmlns:c15="http://schemas.microsoft.com/office/drawing/2012/chart">
                  <c:ext xmlns:c16="http://schemas.microsoft.com/office/drawing/2014/chart" uri="{C3380CC4-5D6E-409C-BE32-E72D297353CC}">
                    <c16:uniqueId val="{0000000A-BEF8-45DD-B937-98AC0243A468}"/>
                  </c:ext>
                </c:extLst>
              </c15:ser>
            </c15:filteredBarSeries>
            <c15:filteredBarSeries>
              <c15:ser>
                <c:idx val="8"/>
                <c:order val="8"/>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s4'!$C$10:$F$10,'Time s4'!$H$10)</c15:sqref>
                        </c15:formulaRef>
                      </c:ext>
                    </c:extLst>
                    <c:numCache>
                      <c:formatCode>General</c:formatCode>
                      <c:ptCount val="5"/>
                      <c:pt idx="0">
                        <c:v>5.0971849999999996</c:v>
                      </c:pt>
                      <c:pt idx="1">
                        <c:v>0.28356199999999998</c:v>
                      </c:pt>
                      <c:pt idx="2">
                        <c:v>0.182891</c:v>
                      </c:pt>
                      <c:pt idx="3">
                        <c:v>3.4496690000000001</c:v>
                      </c:pt>
                      <c:pt idx="4">
                        <c:v>0.13254489999999999</c:v>
                      </c:pt>
                    </c:numCache>
                  </c:numRef>
                </c:val>
                <c:extLst xmlns:c15="http://schemas.microsoft.com/office/drawing/2012/chart">
                  <c:ext xmlns:c16="http://schemas.microsoft.com/office/drawing/2014/chart" uri="{C3380CC4-5D6E-409C-BE32-E72D297353CC}">
                    <c16:uniqueId val="{0000000B-BEF8-45DD-B937-98AC0243A468}"/>
                  </c:ext>
                </c:extLst>
              </c15:ser>
            </c15:filteredBarSeries>
            <c15:filteredBarSeries>
              <c15:ser>
                <c:idx val="9"/>
                <c:order val="9"/>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('Time s4'!$C$1:$F$1,'Time s4'!$H$1)</c15:sqref>
                        </c15:formulaRef>
                      </c:ext>
                    </c:extLst>
                    <c:strCache>
                      <c:ptCount val="5"/>
                      <c:pt idx="0">
                        <c:v>RRT</c:v>
                      </c:pt>
                      <c:pt idx="1">
                        <c:v>Goal-biased RRT
 (goal bias = 0.2)</c:v>
                      </c:pt>
                      <c:pt idx="2">
                        <c:v>Goal-biased RRT 
(goal bias = 0.5)</c:v>
                      </c:pt>
                      <c:pt idx="3">
                        <c:v>Goal-biased RRT 
(goal bias = 0.9)</c:v>
                      </c:pt>
                      <c:pt idx="4">
                        <c:v>VSR-RRT</c:v>
                      </c:pt>
                    </c:strCache>
                  </c:strRef>
                </c:cat>
                <c:val>
                  <c:numRef>
                    <c:extLst xmlns:c15="http://schemas.microsoft.com/office/drawing/2012/chart">
                      <c:ext xmlns:c15="http://schemas.microsoft.com/office/drawing/2012/chart" uri="{02D57815-91ED-43cb-92C2-25804820EDAC}">
                        <c15:formulaRef>
                          <c15:sqref>('Time s4'!$C$11:$F$11,'Time s4'!$H$11)</c15:sqref>
                        </c15:formulaRef>
                      </c:ext>
                    </c:extLst>
                    <c:numCache>
                      <c:formatCode>General</c:formatCode>
                      <c:ptCount val="5"/>
                      <c:pt idx="0">
                        <c:v>6.4729239999999999</c:v>
                      </c:pt>
                      <c:pt idx="1">
                        <c:v>0.35109180000000001</c:v>
                      </c:pt>
                      <c:pt idx="2">
                        <c:v>0.81474610000000003</c:v>
                      </c:pt>
                      <c:pt idx="3">
                        <c:v>0.64450859999999999</c:v>
                      </c:pt>
                      <c:pt idx="4">
                        <c:v>0.11998060000000001</c:v>
                      </c:pt>
                    </c:numCache>
                  </c:numRef>
                </c:val>
                <c:extLst xmlns:c15="http://schemas.microsoft.com/office/drawing/2012/chart">
                  <c:ext xmlns:c16="http://schemas.microsoft.com/office/drawing/2014/chart" uri="{C3380CC4-5D6E-409C-BE32-E72D297353CC}">
                    <c16:uniqueId val="{0000000C-BEF8-45DD-B937-98AC0243A468}"/>
                  </c:ext>
                </c:extLst>
              </c15:ser>
            </c15:filteredBarSeries>
          </c:ext>
        </c:extLst>
      </c:barChart>
      <c:catAx>
        <c:axId val="78652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crossAx val="786527248"/>
        <c:crosses val="autoZero"/>
        <c:auto val="1"/>
        <c:lblAlgn val="ctr"/>
        <c:lblOffset val="100"/>
        <c:noMultiLvlLbl val="0"/>
      </c:catAx>
      <c:valAx>
        <c:axId val="786527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6526928"/>
        <c:crosses val="autoZero"/>
        <c:crossBetween val="between"/>
      </c:valAx>
      <c:spPr>
        <a:noFill/>
        <a:ln>
          <a:noFill/>
        </a:ln>
        <a:effectLst/>
      </c:spPr>
    </c:plotArea>
    <c:legend>
      <c:legendPos val="b"/>
      <c:layout>
        <c:manualLayout>
          <c:xMode val="edge"/>
          <c:yMode val="edge"/>
          <c:x val="0.39552840377711412"/>
          <c:y val="3.9699338657936379E-4"/>
          <c:w val="0.2089430416025583"/>
          <c:h val="9.15982276408997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448" cy="497917"/>
          </a:xfrm>
          <a:prstGeom prst="rect">
            <a:avLst/>
          </a:prstGeom>
        </p:spPr>
        <p:txBody>
          <a:bodyPr vert="horz" lIns="91321" tIns="45661" rIns="91321" bIns="45661" rtlCol="0"/>
          <a:lstStyle>
            <a:lvl1pPr algn="l">
              <a:defRPr sz="1200"/>
            </a:lvl1pPr>
          </a:lstStyle>
          <a:p>
            <a:endParaRPr lang="en-US" dirty="0"/>
          </a:p>
        </p:txBody>
      </p:sp>
      <p:sp>
        <p:nvSpPr>
          <p:cNvPr id="3" name="Date Placeholder 2"/>
          <p:cNvSpPr>
            <a:spLocks noGrp="1"/>
          </p:cNvSpPr>
          <p:nvPr>
            <p:ph type="dt" sz="quarter" idx="1"/>
          </p:nvPr>
        </p:nvSpPr>
        <p:spPr>
          <a:xfrm>
            <a:off x="3850643" y="2"/>
            <a:ext cx="2945448" cy="497917"/>
          </a:xfrm>
          <a:prstGeom prst="rect">
            <a:avLst/>
          </a:prstGeom>
        </p:spPr>
        <p:txBody>
          <a:bodyPr vert="horz" lIns="91321" tIns="45661" rIns="91321" bIns="45661" rtlCol="0"/>
          <a:lstStyle>
            <a:lvl1pPr algn="r">
              <a:defRPr sz="1200"/>
            </a:lvl1pPr>
          </a:lstStyle>
          <a:p>
            <a:fld id="{1EF35FFB-70DF-48F7-AA1E-CF366679C702}" type="datetimeFigureOut">
              <a:rPr lang="en-US" smtClean="0"/>
              <a:t>7/30/2021</a:t>
            </a:fld>
            <a:endParaRPr lang="en-US" dirty="0"/>
          </a:p>
        </p:txBody>
      </p:sp>
      <p:sp>
        <p:nvSpPr>
          <p:cNvPr id="4" name="Footer Placeholder 3"/>
          <p:cNvSpPr>
            <a:spLocks noGrp="1"/>
          </p:cNvSpPr>
          <p:nvPr>
            <p:ph type="ftr" sz="quarter" idx="2"/>
          </p:nvPr>
        </p:nvSpPr>
        <p:spPr>
          <a:xfrm>
            <a:off x="1" y="9430310"/>
            <a:ext cx="2945448" cy="497917"/>
          </a:xfrm>
          <a:prstGeom prst="rect">
            <a:avLst/>
          </a:prstGeom>
        </p:spPr>
        <p:txBody>
          <a:bodyPr vert="horz" lIns="91321" tIns="45661" rIns="91321" bIns="45661" rtlCol="0" anchor="b"/>
          <a:lstStyle>
            <a:lvl1pPr algn="l">
              <a:defRPr sz="1200"/>
            </a:lvl1pPr>
          </a:lstStyle>
          <a:p>
            <a:r>
              <a:rPr lang="en-US" dirty="0"/>
              <a:t>1</a:t>
            </a:r>
          </a:p>
        </p:txBody>
      </p:sp>
      <p:sp>
        <p:nvSpPr>
          <p:cNvPr id="5" name="Slide Number Placeholder 4"/>
          <p:cNvSpPr>
            <a:spLocks noGrp="1"/>
          </p:cNvSpPr>
          <p:nvPr>
            <p:ph type="sldNum" sz="quarter" idx="3"/>
          </p:nvPr>
        </p:nvSpPr>
        <p:spPr>
          <a:xfrm>
            <a:off x="3850643" y="9430310"/>
            <a:ext cx="2945448" cy="497917"/>
          </a:xfrm>
          <a:prstGeom prst="rect">
            <a:avLst/>
          </a:prstGeom>
        </p:spPr>
        <p:txBody>
          <a:bodyPr vert="horz" lIns="91321" tIns="45661" rIns="91321" bIns="45661" rtlCol="0" anchor="b"/>
          <a:lstStyle>
            <a:lvl1pPr algn="r">
              <a:defRPr sz="1200"/>
            </a:lvl1pPr>
          </a:lstStyle>
          <a:p>
            <a:fld id="{9FAAB982-A4A7-48B1-928A-B864E53EA878}"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45659" cy="498135"/>
          </a:xfrm>
          <a:prstGeom prst="rect">
            <a:avLst/>
          </a:prstGeom>
        </p:spPr>
        <p:txBody>
          <a:bodyPr vert="horz" lIns="91321" tIns="45661" rIns="91321" bIns="45661" rtlCol="0"/>
          <a:lstStyle>
            <a:lvl1pPr algn="l">
              <a:defRPr sz="1200"/>
            </a:lvl1pPr>
          </a:lstStyle>
          <a:p>
            <a:endParaRPr lang="en-US" dirty="0"/>
          </a:p>
        </p:txBody>
      </p:sp>
      <p:sp>
        <p:nvSpPr>
          <p:cNvPr id="3" name="Date Placeholder 2"/>
          <p:cNvSpPr>
            <a:spLocks noGrp="1"/>
          </p:cNvSpPr>
          <p:nvPr>
            <p:ph type="dt" idx="1"/>
          </p:nvPr>
        </p:nvSpPr>
        <p:spPr>
          <a:xfrm>
            <a:off x="3850445" y="0"/>
            <a:ext cx="2945659" cy="498135"/>
          </a:xfrm>
          <a:prstGeom prst="rect">
            <a:avLst/>
          </a:prstGeom>
        </p:spPr>
        <p:txBody>
          <a:bodyPr vert="horz" lIns="91321" tIns="45661" rIns="91321" bIns="45661" rtlCol="0"/>
          <a:lstStyle>
            <a:lvl1pPr algn="r">
              <a:defRPr sz="1200"/>
            </a:lvl1pPr>
          </a:lstStyle>
          <a:p>
            <a:fld id="{71BD4573-58E7-4156-A133-2731F5F8D1A6}" type="datetimeFigureOut">
              <a:rPr lang="en-US" smtClean="0"/>
              <a:t>7/30/2021</a:t>
            </a:fld>
            <a:endParaRPr lang="en-US" dirty="0"/>
          </a:p>
        </p:txBody>
      </p:sp>
      <p:sp>
        <p:nvSpPr>
          <p:cNvPr id="4" name="Slide Image Placeholder 3"/>
          <p:cNvSpPr>
            <a:spLocks noGrp="1" noRot="1" noChangeAspect="1"/>
          </p:cNvSpPr>
          <p:nvPr>
            <p:ph type="sldImg" idx="2"/>
          </p:nvPr>
        </p:nvSpPr>
        <p:spPr>
          <a:xfrm>
            <a:off x="1165225" y="1239838"/>
            <a:ext cx="4467225" cy="3351212"/>
          </a:xfrm>
          <a:prstGeom prst="rect">
            <a:avLst/>
          </a:prstGeom>
          <a:noFill/>
          <a:ln w="12700">
            <a:solidFill>
              <a:prstClr val="black"/>
            </a:solidFill>
          </a:ln>
        </p:spPr>
        <p:txBody>
          <a:bodyPr vert="horz" lIns="91321" tIns="45661" rIns="91321" bIns="45661" rtlCol="0" anchor="ctr"/>
          <a:lstStyle/>
          <a:p>
            <a:endParaRPr lang="en-US" dirty="0"/>
          </a:p>
        </p:txBody>
      </p:sp>
      <p:sp>
        <p:nvSpPr>
          <p:cNvPr id="5" name="Notes Placeholder 4"/>
          <p:cNvSpPr>
            <a:spLocks noGrp="1"/>
          </p:cNvSpPr>
          <p:nvPr>
            <p:ph type="body" sz="quarter" idx="3"/>
          </p:nvPr>
        </p:nvSpPr>
        <p:spPr>
          <a:xfrm>
            <a:off x="679768" y="4777960"/>
            <a:ext cx="5438140" cy="3909239"/>
          </a:xfrm>
          <a:prstGeom prst="rect">
            <a:avLst/>
          </a:prstGeom>
        </p:spPr>
        <p:txBody>
          <a:bodyPr vert="horz" lIns="91321" tIns="45661" rIns="91321" bIns="4566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430092"/>
            <a:ext cx="2945659" cy="498134"/>
          </a:xfrm>
          <a:prstGeom prst="rect">
            <a:avLst/>
          </a:prstGeom>
        </p:spPr>
        <p:txBody>
          <a:bodyPr vert="horz" lIns="91321" tIns="45661" rIns="91321" bIns="45661" rtlCol="0" anchor="b"/>
          <a:lstStyle>
            <a:lvl1pPr algn="l">
              <a:defRPr sz="1200"/>
            </a:lvl1pPr>
          </a:lstStyle>
          <a:p>
            <a:r>
              <a:rPr lang="en-US" dirty="0"/>
              <a:t>1</a:t>
            </a:r>
          </a:p>
        </p:txBody>
      </p:sp>
      <p:sp>
        <p:nvSpPr>
          <p:cNvPr id="7" name="Slide Number Placeholder 6"/>
          <p:cNvSpPr>
            <a:spLocks noGrp="1"/>
          </p:cNvSpPr>
          <p:nvPr>
            <p:ph type="sldNum" sz="quarter" idx="5"/>
          </p:nvPr>
        </p:nvSpPr>
        <p:spPr>
          <a:xfrm>
            <a:off x="3850445" y="9430092"/>
            <a:ext cx="2945659" cy="498134"/>
          </a:xfrm>
          <a:prstGeom prst="rect">
            <a:avLst/>
          </a:prstGeom>
        </p:spPr>
        <p:txBody>
          <a:bodyPr vert="horz" lIns="91321" tIns="45661" rIns="91321" bIns="45661" rtlCol="0" anchor="b"/>
          <a:lstStyle>
            <a:lvl1pPr algn="r">
              <a:defRPr sz="1200"/>
            </a:lvl1pPr>
          </a:lstStyle>
          <a:p>
            <a:fld id="{893B0CF2-7F87-4E02-A248-870047730F99}" type="slidenum">
              <a:rPr lang="en-US" smtClean="0"/>
              <a:t>‹#›</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5225" y="1239838"/>
            <a:ext cx="4467225" cy="33512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kern="1200" dirty="0">
              <a:solidFill>
                <a:schemeClr val="tx1"/>
              </a:solidFill>
              <a:effectLst/>
              <a:latin typeface="+mn-lt"/>
              <a:ea typeface="+mn-ea"/>
              <a:cs typeface="+mn-cs"/>
            </a:endParaRPr>
          </a:p>
        </p:txBody>
      </p:sp>
      <p:sp>
        <p:nvSpPr>
          <p:cNvPr id="5" name="灯片编号占位符 4">
            <a:extLst>
              <a:ext uri="{FF2B5EF4-FFF2-40B4-BE49-F238E27FC236}">
                <a16:creationId xmlns:a16="http://schemas.microsoft.com/office/drawing/2014/main" id="{1A4B684C-5F3E-4082-A678-4E6939CAD144}"/>
              </a:ext>
            </a:extLst>
          </p:cNvPr>
          <p:cNvSpPr>
            <a:spLocks noGrp="1"/>
          </p:cNvSpPr>
          <p:nvPr>
            <p:ph type="sldNum" sz="quarter" idx="5"/>
          </p:nvPr>
        </p:nvSpPr>
        <p:spPr/>
        <p:txBody>
          <a:bodyPr/>
          <a:lstStyle/>
          <a:p>
            <a:fld id="{893B0CF2-7F87-4E02-A248-870047730F99}" type="slidenum">
              <a:rPr lang="en-US" smtClean="0"/>
              <a:t>0</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C07C03E8-E6AE-44FB-8B89-4CF4C315AE65}"/>
              </a:ext>
            </a:extLst>
          </p:cNvPr>
          <p:cNvSpPr>
            <a:spLocks noGrp="1"/>
          </p:cNvSpPr>
          <p:nvPr>
            <p:ph type="sldNum" sz="quarter" idx="5"/>
          </p:nvPr>
        </p:nvSpPr>
        <p:spPr/>
        <p:txBody>
          <a:bodyPr/>
          <a:lstStyle/>
          <a:p>
            <a:fld id="{893B0CF2-7F87-4E02-A248-870047730F99}" type="slidenum">
              <a:rPr lang="en-US" smtClean="0"/>
              <a:t>9</a:t>
            </a:fld>
            <a:endParaRPr lang="en-US" dirty="0"/>
          </a:p>
        </p:txBody>
      </p:sp>
    </p:spTree>
    <p:extLst>
      <p:ext uri="{BB962C8B-B14F-4D97-AF65-F5344CB8AC3E}">
        <p14:creationId xmlns:p14="http://schemas.microsoft.com/office/powerpoint/2010/main" val="141932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1750B2C9-21D0-4687-9A01-59CA46D8B749}"/>
              </a:ext>
            </a:extLst>
          </p:cNvPr>
          <p:cNvSpPr>
            <a:spLocks noGrp="1"/>
          </p:cNvSpPr>
          <p:nvPr>
            <p:ph type="sldNum" sz="quarter" idx="5"/>
          </p:nvPr>
        </p:nvSpPr>
        <p:spPr/>
        <p:txBody>
          <a:bodyPr/>
          <a:lstStyle/>
          <a:p>
            <a:fld id="{893B0CF2-7F87-4E02-A248-870047730F99}" type="slidenum">
              <a:rPr lang="en-US" smtClean="0"/>
              <a:t>10</a:t>
            </a:fld>
            <a:endParaRPr lang="en-US" dirty="0"/>
          </a:p>
        </p:txBody>
      </p:sp>
    </p:spTree>
    <p:extLst>
      <p:ext uri="{BB962C8B-B14F-4D97-AF65-F5344CB8AC3E}">
        <p14:creationId xmlns:p14="http://schemas.microsoft.com/office/powerpoint/2010/main" val="226526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In the</a:t>
            </a:r>
            <a:r>
              <a:rPr kumimoji="1" lang="zh-CN" altLang="en-US" dirty="0"/>
              <a:t> </a:t>
            </a:r>
            <a:r>
              <a:rPr kumimoji="1" lang="en-US" altLang="zh-CN" dirty="0"/>
              <a:t>next part</a:t>
            </a:r>
            <a:r>
              <a:rPr kumimoji="1" lang="zh-CN" altLang="en-US" dirty="0"/>
              <a:t> </a:t>
            </a:r>
            <a:r>
              <a:rPr kumimoji="1" lang="en" altLang="zh-CN" dirty="0"/>
              <a:t>I will elaborate</a:t>
            </a:r>
            <a:r>
              <a:rPr lang="en"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ɪˈlæb</a:t>
            </a:r>
            <a:r>
              <a:rPr lang="en"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ə</a:t>
            </a:r>
            <a:r>
              <a:rPr lang="en"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rət</a:t>
            </a:r>
            <a:r>
              <a:rPr lang="en" altLang="zh-CN" sz="1200" b="0" i="0" u="none" strike="noStrike" kern="1200" dirty="0">
                <a:solidFill>
                  <a:schemeClr val="tx1"/>
                </a:solidFill>
                <a:effectLst/>
                <a:latin typeface="+mn-lt"/>
                <a:ea typeface="+mn-ea"/>
                <a:cs typeface="+mn-cs"/>
              </a:rPr>
              <a:t>]</a:t>
            </a:r>
            <a:r>
              <a:rPr kumimoji="1" lang="en" altLang="zh-CN" dirty="0"/>
              <a:t> on my research content in detail</a:t>
            </a:r>
            <a:r>
              <a:rPr kumimoji="1" lang="en-US" altLang="zh-CN"/>
              <a:t>. </a:t>
            </a:r>
            <a:endParaRPr kumimoji="1" lang="zh-CN" altLang="en-US" dirty="0"/>
          </a:p>
        </p:txBody>
      </p:sp>
      <p:sp>
        <p:nvSpPr>
          <p:cNvPr id="6" name="灯片编号占位符 5">
            <a:extLst>
              <a:ext uri="{FF2B5EF4-FFF2-40B4-BE49-F238E27FC236}">
                <a16:creationId xmlns:a16="http://schemas.microsoft.com/office/drawing/2014/main" id="{C7151FCC-CB7C-4880-B20E-DA421A9D4F7C}"/>
              </a:ext>
            </a:extLst>
          </p:cNvPr>
          <p:cNvSpPr>
            <a:spLocks noGrp="1"/>
          </p:cNvSpPr>
          <p:nvPr>
            <p:ph type="sldNum" sz="quarter" idx="5"/>
          </p:nvPr>
        </p:nvSpPr>
        <p:spPr/>
        <p:txBody>
          <a:bodyPr/>
          <a:lstStyle/>
          <a:p>
            <a:fld id="{893B0CF2-7F87-4E02-A248-870047730F99}" type="slidenum">
              <a:rPr lang="en-US" smtClean="0"/>
              <a:t>11</a:t>
            </a:fld>
            <a:endParaRPr lang="en-US" dirty="0"/>
          </a:p>
        </p:txBody>
      </p:sp>
    </p:spTree>
    <p:extLst>
      <p:ext uri="{BB962C8B-B14F-4D97-AF65-F5344CB8AC3E}">
        <p14:creationId xmlns:p14="http://schemas.microsoft.com/office/powerpoint/2010/main" val="196824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93B4D057-3E0A-467B-8CC5-C595D83109AD}"/>
              </a:ext>
            </a:extLst>
          </p:cNvPr>
          <p:cNvSpPr>
            <a:spLocks noGrp="1"/>
          </p:cNvSpPr>
          <p:nvPr>
            <p:ph type="sldNum" sz="quarter" idx="5"/>
          </p:nvPr>
        </p:nvSpPr>
        <p:spPr/>
        <p:txBody>
          <a:bodyPr/>
          <a:lstStyle/>
          <a:p>
            <a:fld id="{893B0CF2-7F87-4E02-A248-870047730F99}" type="slidenum">
              <a:rPr lang="en-US" smtClean="0"/>
              <a:t>12</a:t>
            </a:fld>
            <a:endParaRPr lang="en-US" dirty="0"/>
          </a:p>
        </p:txBody>
      </p:sp>
    </p:spTree>
    <p:extLst>
      <p:ext uri="{BB962C8B-B14F-4D97-AF65-F5344CB8AC3E}">
        <p14:creationId xmlns:p14="http://schemas.microsoft.com/office/powerpoint/2010/main" val="1193082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To illustrate </a:t>
            </a:r>
            <a:r>
              <a:rPr lang="en-US" altLang="zh-CN" b="0" i="0" dirty="0">
                <a:solidFill>
                  <a:srgbClr val="646464"/>
                </a:solidFill>
                <a:effectLst/>
                <a:latin typeface="Arial" panose="020B0604020202020204" pitchFamily="34" charset="0"/>
              </a:rPr>
              <a:t>/ˈ</a:t>
            </a:r>
            <a:r>
              <a:rPr lang="en-US" altLang="zh-CN" b="0" i="0" dirty="0" err="1">
                <a:solidFill>
                  <a:srgbClr val="646464"/>
                </a:solidFill>
                <a:effectLst/>
                <a:latin typeface="Arial" panose="020B0604020202020204" pitchFamily="34" charset="0"/>
              </a:rPr>
              <a:t>ɪləstreɪt</a:t>
            </a:r>
            <a:r>
              <a:rPr lang="en-US" altLang="zh-CN" b="0" i="0" dirty="0">
                <a:solidFill>
                  <a:srgbClr val="646464"/>
                </a:solidFill>
                <a:effectLst/>
                <a:latin typeface="Arial" panose="020B0604020202020204" pitchFamily="34" charset="0"/>
              </a:rPr>
              <a:t>/</a:t>
            </a:r>
            <a:r>
              <a:rPr lang="en-US" altLang="zh-CN" sz="1200" kern="1200" dirty="0">
                <a:solidFill>
                  <a:schemeClr val="tx1"/>
                </a:solidFill>
                <a:effectLst/>
                <a:latin typeface="+mn-lt"/>
                <a:ea typeface="+mn-ea"/>
                <a:cs typeface="+mn-cs"/>
              </a:rPr>
              <a:t> this approach more clearly, this page shows VSR versus Ori.</a:t>
            </a:r>
          </a:p>
          <a:p>
            <a:pPr eaLnBrk="0"/>
            <a:r>
              <a:rPr lang="en-US" altLang="zh-CN" sz="1200" kern="1200" dirty="0">
                <a:solidFill>
                  <a:schemeClr val="tx1"/>
                </a:solidFill>
                <a:effectLst/>
                <a:latin typeface="+mn-lt"/>
                <a:ea typeface="+mn-ea"/>
                <a:cs typeface="+mn-cs"/>
              </a:rPr>
              <a:t>Ori RRT sample the random node ...</a:t>
            </a:r>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63A79108-DAEE-4792-B765-C4A6F88DE61C}"/>
              </a:ext>
            </a:extLst>
          </p:cNvPr>
          <p:cNvSpPr>
            <a:spLocks noGrp="1"/>
          </p:cNvSpPr>
          <p:nvPr>
            <p:ph type="sldNum" sz="quarter" idx="5"/>
          </p:nvPr>
        </p:nvSpPr>
        <p:spPr/>
        <p:txBody>
          <a:bodyPr/>
          <a:lstStyle/>
          <a:p>
            <a:fld id="{893B0CF2-7F87-4E02-A248-870047730F99}" type="slidenum">
              <a:rPr lang="en-US" smtClean="0"/>
              <a:t>13</a:t>
            </a:fld>
            <a:endParaRPr lang="en-US" dirty="0"/>
          </a:p>
        </p:txBody>
      </p:sp>
    </p:spTree>
    <p:extLst>
      <p:ext uri="{BB962C8B-B14F-4D97-AF65-F5344CB8AC3E}">
        <p14:creationId xmlns:p14="http://schemas.microsoft.com/office/powerpoint/2010/main" val="1170614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a:r>
              <a:rPr lang="en-US" altLang="zh-CN" sz="1200" kern="1200" dirty="0">
                <a:solidFill>
                  <a:schemeClr val="tx1"/>
                </a:solidFill>
                <a:effectLst/>
                <a:latin typeface="+mn-lt"/>
                <a:ea typeface="+mn-ea"/>
                <a:cs typeface="+mn-cs"/>
              </a:rPr>
              <a:t>RRT grows 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 certain distance at a time, now assume that it grows begin with such a state…</a:t>
            </a:r>
          </a:p>
          <a:p>
            <a:pPr eaLnBrk="0"/>
            <a:r>
              <a:rPr lang="en-US" altLang="zh-CN" sz="1200" kern="1200" dirty="0">
                <a:solidFill>
                  <a:schemeClr val="tx1"/>
                </a:solidFill>
                <a:effectLst/>
                <a:latin typeface="+mn-lt"/>
                <a:ea typeface="+mn-ea"/>
                <a:cs typeface="+mn-cs"/>
              </a:rPr>
              <a:t>A new node that is closest to this node will</a:t>
            </a:r>
          </a:p>
          <a:p>
            <a:pPr eaLnBrk="0"/>
            <a:r>
              <a:rPr lang="en-US" altLang="zh-CN" sz="1200" kern="1200" dirty="0">
                <a:solidFill>
                  <a:schemeClr val="tx1"/>
                </a:solidFill>
                <a:effectLst/>
                <a:latin typeface="+mn-lt"/>
                <a:ea typeface="+mn-ea"/>
                <a:cs typeface="+mn-cs"/>
              </a:rPr>
              <a:t>To make sure ,   must be picked up within…</a:t>
            </a:r>
          </a:p>
          <a:p>
            <a:pPr eaLnBrk="0"/>
            <a:r>
              <a:rPr lang="en-US" altLang="zh-CN" sz="1200" kern="1200" dirty="0">
                <a:solidFill>
                  <a:schemeClr val="tx1"/>
                </a:solidFill>
                <a:effectLst/>
                <a:latin typeface="+mn-lt"/>
                <a:ea typeface="+mn-ea"/>
                <a:cs typeface="+mn-cs"/>
              </a:rPr>
              <a:t>Thus, </a:t>
            </a:r>
            <a:r>
              <a:rPr lang="en-US" altLang="zh-CN" dirty="0">
                <a:solidFill>
                  <a:srgbClr val="0070C0"/>
                </a:solidFill>
              </a:rPr>
              <a:t>Probability can be expressed by the ratio of the area of the overlapping part of… to</a:t>
            </a:r>
          </a:p>
          <a:p>
            <a:pPr eaLnBrk="0"/>
            <a:r>
              <a:rPr lang="en-US" altLang="zh-CN" sz="1200" kern="1200" dirty="0">
                <a:solidFill>
                  <a:schemeClr val="tx1"/>
                </a:solidFill>
                <a:effectLst/>
                <a:latin typeface="+mn-lt"/>
                <a:ea typeface="+mn-ea"/>
                <a:cs typeface="+mn-cs"/>
              </a:rPr>
              <a:t>Triangle / </a:t>
            </a:r>
            <a:r>
              <a:rPr lang="en-US" altLang="zh-CN" b="0" i="0" dirty="0">
                <a:solidFill>
                  <a:srgbClr val="000000"/>
                </a:solidFill>
                <a:effectLst/>
                <a:latin typeface="-apple-system"/>
              </a:rPr>
              <a:t>Rectangle.</a:t>
            </a:r>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63A79108-DAEE-4792-B765-C4A6F88DE61C}"/>
              </a:ext>
            </a:extLst>
          </p:cNvPr>
          <p:cNvSpPr>
            <a:spLocks noGrp="1"/>
          </p:cNvSpPr>
          <p:nvPr>
            <p:ph type="sldNum" sz="quarter" idx="5"/>
          </p:nvPr>
        </p:nvSpPr>
        <p:spPr/>
        <p:txBody>
          <a:bodyPr/>
          <a:lstStyle/>
          <a:p>
            <a:fld id="{893B0CF2-7F87-4E02-A248-870047730F99}" type="slidenum">
              <a:rPr lang="en-US" smtClean="0"/>
              <a:t>14</a:t>
            </a:fld>
            <a:endParaRPr lang="en-US" dirty="0"/>
          </a:p>
        </p:txBody>
      </p:sp>
    </p:spTree>
    <p:extLst>
      <p:ext uri="{BB962C8B-B14F-4D97-AF65-F5344CB8AC3E}">
        <p14:creationId xmlns:p14="http://schemas.microsoft.com/office/powerpoint/2010/main" val="1160163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a:r>
              <a:rPr lang="en-US" altLang="zh-CN" sz="1200" kern="1200" dirty="0">
                <a:solidFill>
                  <a:schemeClr val="tx1"/>
                </a:solidFill>
                <a:effectLst/>
                <a:latin typeface="+mn-lt"/>
                <a:ea typeface="+mn-ea"/>
                <a:cs typeface="+mn-cs"/>
              </a:rPr>
              <a:t>ratio Triangle / </a:t>
            </a:r>
            <a:r>
              <a:rPr lang="en-US" altLang="zh-CN" b="0" i="0" dirty="0">
                <a:solidFill>
                  <a:srgbClr val="000000"/>
                </a:solidFill>
                <a:effectLst/>
                <a:latin typeface="-apple-system"/>
              </a:rPr>
              <a:t>Rectangle.</a:t>
            </a:r>
          </a:p>
          <a:p>
            <a:pPr eaLnBrk="0"/>
            <a:r>
              <a:rPr lang="en-US" altLang="zh-CN" dirty="0">
                <a:solidFill>
                  <a:srgbClr val="0070C0"/>
                </a:solidFill>
              </a:rPr>
              <a:t>In the same case, Probability </a:t>
            </a:r>
            <a:r>
              <a:rPr lang="en-US" altLang="zh-CN" sz="1200" kern="1200" dirty="0">
                <a:solidFill>
                  <a:schemeClr val="tx1"/>
                </a:solidFill>
                <a:effectLst/>
                <a:latin typeface="+mn-lt"/>
                <a:ea typeface="+mn-ea"/>
                <a:cs typeface="+mn-cs"/>
              </a:rPr>
              <a:t>is increased significantly</a:t>
            </a:r>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63A79108-DAEE-4792-B765-C4A6F88DE61C}"/>
              </a:ext>
            </a:extLst>
          </p:cNvPr>
          <p:cNvSpPr>
            <a:spLocks noGrp="1"/>
          </p:cNvSpPr>
          <p:nvPr>
            <p:ph type="sldNum" sz="quarter" idx="5"/>
          </p:nvPr>
        </p:nvSpPr>
        <p:spPr/>
        <p:txBody>
          <a:bodyPr/>
          <a:lstStyle/>
          <a:p>
            <a:fld id="{893B0CF2-7F87-4E02-A248-870047730F99}" type="slidenum">
              <a:rPr lang="en-US" smtClean="0"/>
              <a:t>15</a:t>
            </a:fld>
            <a:endParaRPr lang="en-US" dirty="0"/>
          </a:p>
        </p:txBody>
      </p:sp>
    </p:spTree>
    <p:extLst>
      <p:ext uri="{BB962C8B-B14F-4D97-AF65-F5344CB8AC3E}">
        <p14:creationId xmlns:p14="http://schemas.microsoft.com/office/powerpoint/2010/main" val="299039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63A79108-DAEE-4792-B765-C4A6F88DE61C}"/>
              </a:ext>
            </a:extLst>
          </p:cNvPr>
          <p:cNvSpPr>
            <a:spLocks noGrp="1"/>
          </p:cNvSpPr>
          <p:nvPr>
            <p:ph type="sldNum" sz="quarter" idx="5"/>
          </p:nvPr>
        </p:nvSpPr>
        <p:spPr/>
        <p:txBody>
          <a:bodyPr/>
          <a:lstStyle/>
          <a:p>
            <a:fld id="{893B0CF2-7F87-4E02-A248-870047730F99}" type="slidenum">
              <a:rPr lang="en-US" smtClean="0"/>
              <a:t>16</a:t>
            </a:fld>
            <a:endParaRPr lang="en-US" dirty="0"/>
          </a:p>
        </p:txBody>
      </p:sp>
    </p:spTree>
    <p:extLst>
      <p:ext uri="{BB962C8B-B14F-4D97-AF65-F5344CB8AC3E}">
        <p14:creationId xmlns:p14="http://schemas.microsoft.com/office/powerpoint/2010/main" val="1475854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a:r>
              <a:rPr lang="en-US" altLang="zh-CN" dirty="0"/>
              <a:t>Combine this approach with … as this flowchart shows.</a:t>
            </a:r>
          </a:p>
          <a:p>
            <a:pPr marL="0" marR="0" lvl="0" indent="0" algn="l" defTabSz="914400" rtl="0" eaLnBrk="0" fontAlgn="auto" latinLnBrk="0" hangingPunct="1">
              <a:lnSpc>
                <a:spcPct val="100000"/>
              </a:lnSpc>
              <a:spcBef>
                <a:spcPts val="0"/>
              </a:spcBef>
              <a:spcAft>
                <a:spcPts val="0"/>
              </a:spcAft>
              <a:buClrTx/>
              <a:buSzTx/>
              <a:buFontTx/>
              <a:buNone/>
              <a:tabLst/>
              <a:defRPr/>
            </a:pPr>
            <a:r>
              <a:rPr lang="en-US" altLang="zh-CN" sz="1800" kern="100" dirty="0">
                <a:effectLst/>
                <a:latin typeface="Century" panose="02040604050505020304" pitchFamily="18" charset="0"/>
                <a:ea typeface="Malgun Gothic" panose="020B0503020000020004" pitchFamily="34" charset="-127"/>
                <a:cs typeface="Times New Roman" panose="02020603050405020304" pitchFamily="18" charset="0"/>
              </a:rPr>
              <a:t>only when an unavailable node is obtained, it will…  otherwise...</a:t>
            </a:r>
          </a:p>
          <a:p>
            <a:pPr marL="0" marR="0" lvl="0" indent="0" algn="l" defTabSz="914400" rtl="0" eaLnBrk="0" fontAlgn="auto" latinLnBrk="0" hangingPunct="1">
              <a:lnSpc>
                <a:spcPct val="100000"/>
              </a:lnSpc>
              <a:spcBef>
                <a:spcPts val="0"/>
              </a:spcBef>
              <a:spcAft>
                <a:spcPts val="0"/>
              </a:spcAft>
              <a:buClrTx/>
              <a:buSzTx/>
              <a:buFontTx/>
              <a:buNone/>
              <a:tabLst/>
              <a:defRPr/>
            </a:pPr>
            <a:r>
              <a:rPr lang="en-US" altLang="zh-CN" sz="1800" dirty="0">
                <a:solidFill>
                  <a:srgbClr val="FF0000"/>
                </a:solidFill>
              </a:rPr>
              <a:t>extend directly toward the goal and bypass obstacles encountered</a:t>
            </a:r>
            <a:endParaRPr lang="zh-CN" altLang="zh-CN" sz="1800" kern="100" dirty="0">
              <a:effectLst/>
              <a:latin typeface="Century" panose="02040604050505020304" pitchFamily="18" charset="0"/>
              <a:ea typeface="MS Mincho" panose="02020609040205080304" pitchFamily="49" charset="-128"/>
              <a:cs typeface="Times New Roman" panose="02020603050405020304" pitchFamily="18" charset="0"/>
            </a:endParaRPr>
          </a:p>
          <a:p>
            <a:pPr eaLnBrk="0"/>
            <a:endParaRPr lang="en-US" altLang="zh-CN" dirty="0"/>
          </a:p>
          <a:p>
            <a:pPr eaLnBrk="0"/>
            <a:r>
              <a:rPr lang="en-US" altLang="zh-CN" dirty="0"/>
              <a:t> </a:t>
            </a:r>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63A79108-DAEE-4792-B765-C4A6F88DE61C}"/>
              </a:ext>
            </a:extLst>
          </p:cNvPr>
          <p:cNvSpPr>
            <a:spLocks noGrp="1"/>
          </p:cNvSpPr>
          <p:nvPr>
            <p:ph type="sldNum" sz="quarter" idx="5"/>
          </p:nvPr>
        </p:nvSpPr>
        <p:spPr/>
        <p:txBody>
          <a:bodyPr/>
          <a:lstStyle/>
          <a:p>
            <a:fld id="{893B0CF2-7F87-4E02-A248-870047730F99}" type="slidenum">
              <a:rPr lang="en-US" smtClean="0"/>
              <a:t>17</a:t>
            </a:fld>
            <a:endParaRPr lang="en-US" dirty="0"/>
          </a:p>
        </p:txBody>
      </p:sp>
    </p:spTree>
    <p:extLst>
      <p:ext uri="{BB962C8B-B14F-4D97-AF65-F5344CB8AC3E}">
        <p14:creationId xmlns:p14="http://schemas.microsoft.com/office/powerpoint/2010/main" val="3566097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a:r>
              <a:rPr lang="en-US" altLang="zh-CN" sz="1800" kern="100" dirty="0">
                <a:effectLst/>
                <a:latin typeface="Century" panose="02040604050505020304" pitchFamily="18" charset="0"/>
                <a:ea typeface="Malgun Gothic" panose="020B0503020000020004" pitchFamily="34" charset="-127"/>
                <a:cs typeface="Times New Roman" panose="02020603050405020304" pitchFamily="18" charset="0"/>
              </a:rPr>
              <a:t>removing the redundant nodes on a path, the basic principle is to </a:t>
            </a:r>
            <a:r>
              <a:rPr lang="en-US" altLang="zh-CN" sz="1800" b="0" u="sng" dirty="0"/>
              <a:t>Check visibility</a:t>
            </a:r>
            <a:r>
              <a:rPr lang="en-US" altLang="zh-CN" sz="1800" b="0" u="none" dirty="0"/>
              <a:t> of two nodes.</a:t>
            </a:r>
            <a:endParaRPr lang="en-US" altLang="zh-CN" sz="1800" b="0" u="sng" kern="100" dirty="0">
              <a:effectLst/>
              <a:latin typeface="Century" panose="02040604050505020304" pitchFamily="18" charset="0"/>
              <a:ea typeface="MS Mincho" panose="02020609040205080304" pitchFamily="49" charset="-128"/>
              <a:cs typeface="Times New Roman" panose="02020603050405020304" pitchFamily="18" charset="0"/>
            </a:endParaRPr>
          </a:p>
          <a:p>
            <a:pPr eaLnBrk="0"/>
            <a:r>
              <a:rPr lang="en-US" altLang="zh-CN" sz="1800" kern="100" dirty="0">
                <a:effectLst/>
                <a:latin typeface="Century" panose="02040604050505020304" pitchFamily="18" charset="0"/>
                <a:ea typeface="MS Mincho" panose="02020609040205080304" pitchFamily="49" charset="-128"/>
                <a:cs typeface="Times New Roman" panose="02020603050405020304" pitchFamily="18" charset="0"/>
              </a:rPr>
              <a:t>If a line connecting two nodes does not pass through any obstacle…</a:t>
            </a:r>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2C6B3F22-3124-4F3D-8A51-739657E1D342}"/>
              </a:ext>
            </a:extLst>
          </p:cNvPr>
          <p:cNvSpPr>
            <a:spLocks noGrp="1"/>
          </p:cNvSpPr>
          <p:nvPr>
            <p:ph type="sldNum" sz="quarter" idx="5"/>
          </p:nvPr>
        </p:nvSpPr>
        <p:spPr/>
        <p:txBody>
          <a:bodyPr/>
          <a:lstStyle/>
          <a:p>
            <a:fld id="{893B0CF2-7F87-4E02-A248-870047730F99}" type="slidenum">
              <a:rPr lang="en-US" smtClean="0"/>
              <a:t>18</a:t>
            </a:fld>
            <a:endParaRPr lang="en-US" dirty="0"/>
          </a:p>
        </p:txBody>
      </p:sp>
    </p:spTree>
    <p:extLst>
      <p:ext uri="{BB962C8B-B14F-4D97-AF65-F5344CB8AC3E}">
        <p14:creationId xmlns:p14="http://schemas.microsoft.com/office/powerpoint/2010/main" val="650087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Motivation, Issues, Ideas</a:t>
            </a:r>
            <a:endParaRPr kumimoji="1" lang="zh-CN" altLang="en-US" dirty="0"/>
          </a:p>
        </p:txBody>
      </p:sp>
      <p:sp>
        <p:nvSpPr>
          <p:cNvPr id="6" name="灯片编号占位符 5">
            <a:extLst>
              <a:ext uri="{FF2B5EF4-FFF2-40B4-BE49-F238E27FC236}">
                <a16:creationId xmlns:a16="http://schemas.microsoft.com/office/drawing/2014/main" id="{42EB2EBA-1C69-4D4E-A631-52AC882250E6}"/>
              </a:ext>
            </a:extLst>
          </p:cNvPr>
          <p:cNvSpPr>
            <a:spLocks noGrp="1"/>
          </p:cNvSpPr>
          <p:nvPr>
            <p:ph type="sldNum" sz="quarter" idx="5"/>
          </p:nvPr>
        </p:nvSpPr>
        <p:spPr/>
        <p:txBody>
          <a:bodyPr/>
          <a:lstStyle/>
          <a:p>
            <a:fld id="{893B0CF2-7F87-4E02-A248-870047730F99}" type="slidenum">
              <a:rPr lang="en-US" smtClean="0"/>
              <a:t>1</a:t>
            </a:fld>
            <a:endParaRPr lang="en-US" dirty="0"/>
          </a:p>
        </p:txBody>
      </p:sp>
    </p:spTree>
    <p:extLst>
      <p:ext uri="{BB962C8B-B14F-4D97-AF65-F5344CB8AC3E}">
        <p14:creationId xmlns:p14="http://schemas.microsoft.com/office/powerpoint/2010/main" val="4155992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2C6B3F22-3124-4F3D-8A51-739657E1D342}"/>
              </a:ext>
            </a:extLst>
          </p:cNvPr>
          <p:cNvSpPr>
            <a:spLocks noGrp="1"/>
          </p:cNvSpPr>
          <p:nvPr>
            <p:ph type="sldNum" sz="quarter" idx="5"/>
          </p:nvPr>
        </p:nvSpPr>
        <p:spPr/>
        <p:txBody>
          <a:bodyPr/>
          <a:lstStyle/>
          <a:p>
            <a:fld id="{893B0CF2-7F87-4E02-A248-870047730F99}" type="slidenum">
              <a:rPr lang="en-US" smtClean="0"/>
              <a:t>19</a:t>
            </a:fld>
            <a:endParaRPr lang="en-US" dirty="0"/>
          </a:p>
        </p:txBody>
      </p:sp>
    </p:spTree>
    <p:extLst>
      <p:ext uri="{BB962C8B-B14F-4D97-AF65-F5344CB8AC3E}">
        <p14:creationId xmlns:p14="http://schemas.microsoft.com/office/powerpoint/2010/main" val="300315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6" name="灯片编号占位符 5">
            <a:extLst>
              <a:ext uri="{FF2B5EF4-FFF2-40B4-BE49-F238E27FC236}">
                <a16:creationId xmlns:a16="http://schemas.microsoft.com/office/drawing/2014/main" id="{C4C8904E-CD19-4D5A-B3E8-852EA7889741}"/>
              </a:ext>
            </a:extLst>
          </p:cNvPr>
          <p:cNvSpPr>
            <a:spLocks noGrp="1"/>
          </p:cNvSpPr>
          <p:nvPr>
            <p:ph type="sldNum" sz="quarter" idx="5"/>
          </p:nvPr>
        </p:nvSpPr>
        <p:spPr/>
        <p:txBody>
          <a:bodyPr/>
          <a:lstStyle/>
          <a:p>
            <a:fld id="{893B0CF2-7F87-4E02-A248-870047730F99}" type="slidenum">
              <a:rPr lang="en-US" smtClean="0"/>
              <a:t>20</a:t>
            </a:fld>
            <a:endParaRPr lang="en-US" dirty="0"/>
          </a:p>
        </p:txBody>
      </p:sp>
    </p:spTree>
    <p:extLst>
      <p:ext uri="{BB962C8B-B14F-4D97-AF65-F5344CB8AC3E}">
        <p14:creationId xmlns:p14="http://schemas.microsoft.com/office/powerpoint/2010/main" val="450712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21</a:t>
            </a:fld>
            <a:endParaRPr lang="en-US" dirty="0"/>
          </a:p>
        </p:txBody>
      </p:sp>
    </p:spTree>
    <p:extLst>
      <p:ext uri="{BB962C8B-B14F-4D97-AF65-F5344CB8AC3E}">
        <p14:creationId xmlns:p14="http://schemas.microsoft.com/office/powerpoint/2010/main" val="1966218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05726E75-5CBB-4E8E-94DC-C06B602FE9E6}"/>
              </a:ext>
            </a:extLst>
          </p:cNvPr>
          <p:cNvSpPr>
            <a:spLocks noGrp="1"/>
          </p:cNvSpPr>
          <p:nvPr>
            <p:ph type="sldNum" sz="quarter" idx="5"/>
          </p:nvPr>
        </p:nvSpPr>
        <p:spPr/>
        <p:txBody>
          <a:bodyPr/>
          <a:lstStyle/>
          <a:p>
            <a:fld id="{893B0CF2-7F87-4E02-A248-870047730F99}" type="slidenum">
              <a:rPr lang="en-US" smtClean="0"/>
              <a:t>22</a:t>
            </a:fld>
            <a:endParaRPr lang="en-US" dirty="0"/>
          </a:p>
        </p:txBody>
      </p:sp>
    </p:spTree>
    <p:extLst>
      <p:ext uri="{BB962C8B-B14F-4D97-AF65-F5344CB8AC3E}">
        <p14:creationId xmlns:p14="http://schemas.microsoft.com/office/powerpoint/2010/main" val="429132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9BC1BD2F-660F-42B7-8F35-1CD2D89198FC}"/>
              </a:ext>
            </a:extLst>
          </p:cNvPr>
          <p:cNvSpPr>
            <a:spLocks noGrp="1"/>
          </p:cNvSpPr>
          <p:nvPr>
            <p:ph type="sldNum" sz="quarter" idx="5"/>
          </p:nvPr>
        </p:nvSpPr>
        <p:spPr/>
        <p:txBody>
          <a:bodyPr/>
          <a:lstStyle/>
          <a:p>
            <a:fld id="{893B0CF2-7F87-4E02-A248-870047730F99}" type="slidenum">
              <a:rPr lang="en-US" smtClean="0"/>
              <a:t>23</a:t>
            </a:fld>
            <a:endParaRPr lang="en-US" dirty="0"/>
          </a:p>
        </p:txBody>
      </p:sp>
    </p:spTree>
    <p:extLst>
      <p:ext uri="{BB962C8B-B14F-4D97-AF65-F5344CB8AC3E}">
        <p14:creationId xmlns:p14="http://schemas.microsoft.com/office/powerpoint/2010/main" val="1569685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05E977CE-F432-4623-82F0-386A193C9D08}"/>
              </a:ext>
            </a:extLst>
          </p:cNvPr>
          <p:cNvSpPr>
            <a:spLocks noGrp="1"/>
          </p:cNvSpPr>
          <p:nvPr>
            <p:ph type="sldNum" sz="quarter" idx="5"/>
          </p:nvPr>
        </p:nvSpPr>
        <p:spPr/>
        <p:txBody>
          <a:bodyPr/>
          <a:lstStyle/>
          <a:p>
            <a:fld id="{893B0CF2-7F87-4E02-A248-870047730F99}" type="slidenum">
              <a:rPr lang="en-US" smtClean="0"/>
              <a:t>24</a:t>
            </a:fld>
            <a:endParaRPr lang="en-US" dirty="0"/>
          </a:p>
        </p:txBody>
      </p:sp>
    </p:spTree>
    <p:extLst>
      <p:ext uri="{BB962C8B-B14F-4D97-AF65-F5344CB8AC3E}">
        <p14:creationId xmlns:p14="http://schemas.microsoft.com/office/powerpoint/2010/main" val="1764126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05E977CE-F432-4623-82F0-386A193C9D08}"/>
              </a:ext>
            </a:extLst>
          </p:cNvPr>
          <p:cNvSpPr>
            <a:spLocks noGrp="1"/>
          </p:cNvSpPr>
          <p:nvPr>
            <p:ph type="sldNum" sz="quarter" idx="5"/>
          </p:nvPr>
        </p:nvSpPr>
        <p:spPr/>
        <p:txBody>
          <a:bodyPr/>
          <a:lstStyle/>
          <a:p>
            <a:fld id="{893B0CF2-7F87-4E02-A248-870047730F99}" type="slidenum">
              <a:rPr lang="en-US" smtClean="0"/>
              <a:t>25</a:t>
            </a:fld>
            <a:endParaRPr lang="en-US" dirty="0"/>
          </a:p>
        </p:txBody>
      </p:sp>
    </p:spTree>
    <p:extLst>
      <p:ext uri="{BB962C8B-B14F-4D97-AF65-F5344CB8AC3E}">
        <p14:creationId xmlns:p14="http://schemas.microsoft.com/office/powerpoint/2010/main" val="3772793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6" name="灯片编号占位符 5">
            <a:extLst>
              <a:ext uri="{FF2B5EF4-FFF2-40B4-BE49-F238E27FC236}">
                <a16:creationId xmlns:a16="http://schemas.microsoft.com/office/drawing/2014/main" id="{964DC765-E02C-41FB-9205-5239B4524589}"/>
              </a:ext>
            </a:extLst>
          </p:cNvPr>
          <p:cNvSpPr>
            <a:spLocks noGrp="1"/>
          </p:cNvSpPr>
          <p:nvPr>
            <p:ph type="sldNum" sz="quarter" idx="5"/>
          </p:nvPr>
        </p:nvSpPr>
        <p:spPr/>
        <p:txBody>
          <a:bodyPr/>
          <a:lstStyle/>
          <a:p>
            <a:fld id="{893B0CF2-7F87-4E02-A248-870047730F99}" type="slidenum">
              <a:rPr lang="en-US" smtClean="0"/>
              <a:t>26</a:t>
            </a:fld>
            <a:endParaRPr lang="en-US" dirty="0"/>
          </a:p>
        </p:txBody>
      </p:sp>
    </p:spTree>
    <p:extLst>
      <p:ext uri="{BB962C8B-B14F-4D97-AF65-F5344CB8AC3E}">
        <p14:creationId xmlns:p14="http://schemas.microsoft.com/office/powerpoint/2010/main" val="347500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alleviate </a:t>
            </a:r>
            <a:r>
              <a:rPr lang="en-US" altLang="zh-CN" b="0" i="0" dirty="0">
                <a:solidFill>
                  <a:srgbClr val="666666"/>
                </a:solidFill>
                <a:effectLst/>
                <a:latin typeface="Arial" panose="020B0604020202020204" pitchFamily="34" charset="0"/>
              </a:rPr>
              <a:t>/</a:t>
            </a:r>
            <a:r>
              <a:rPr lang="en-US" altLang="zh-CN" b="0" i="0" dirty="0" err="1">
                <a:solidFill>
                  <a:srgbClr val="666666"/>
                </a:solidFill>
                <a:effectLst/>
                <a:latin typeface="Arial" panose="020B0604020202020204" pitchFamily="34" charset="0"/>
              </a:rPr>
              <a:t>əˈliːvieɪt</a:t>
            </a:r>
            <a:r>
              <a:rPr lang="en-US" altLang="zh-CN" b="0" i="0" dirty="0">
                <a:solidFill>
                  <a:srgbClr val="666666"/>
                </a:solidFill>
                <a:effectLst/>
                <a:latin typeface="Arial" panose="020B0604020202020204" pitchFamily="34" charset="0"/>
              </a:rPr>
              <a:t>/</a:t>
            </a:r>
          </a:p>
          <a:p>
            <a:endParaRPr kumimoji="1" lang="zh-CN" altLang="en-US" dirty="0"/>
          </a:p>
        </p:txBody>
      </p:sp>
      <p:sp>
        <p:nvSpPr>
          <p:cNvPr id="6" name="灯片编号占位符 5">
            <a:extLst>
              <a:ext uri="{FF2B5EF4-FFF2-40B4-BE49-F238E27FC236}">
                <a16:creationId xmlns:a16="http://schemas.microsoft.com/office/drawing/2014/main" id="{171F49AF-DF9D-463E-8654-B7E144693E0C}"/>
              </a:ext>
            </a:extLst>
          </p:cNvPr>
          <p:cNvSpPr>
            <a:spLocks noGrp="1"/>
          </p:cNvSpPr>
          <p:nvPr>
            <p:ph type="sldNum" sz="quarter" idx="5"/>
          </p:nvPr>
        </p:nvSpPr>
        <p:spPr/>
        <p:txBody>
          <a:bodyPr/>
          <a:lstStyle/>
          <a:p>
            <a:fld id="{893B0CF2-7F87-4E02-A248-870047730F99}" type="slidenum">
              <a:rPr lang="en-US" smtClean="0"/>
              <a:t>27</a:t>
            </a:fld>
            <a:endParaRPr lang="en-US" dirty="0"/>
          </a:p>
        </p:txBody>
      </p:sp>
    </p:spTree>
    <p:extLst>
      <p:ext uri="{BB962C8B-B14F-4D97-AF65-F5344CB8AC3E}">
        <p14:creationId xmlns:p14="http://schemas.microsoft.com/office/powerpoint/2010/main" val="2996484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B0CF2-7F87-4E02-A248-870047730F99}" type="slidenum">
              <a:rPr lang="en-US" smtClean="0"/>
              <a:t>28</a:t>
            </a:fld>
            <a:endParaRPr lang="en-US" dirty="0"/>
          </a:p>
        </p:txBody>
      </p:sp>
    </p:spTree>
    <p:extLst>
      <p:ext uri="{BB962C8B-B14F-4D97-AF65-F5344CB8AC3E}">
        <p14:creationId xmlns:p14="http://schemas.microsoft.com/office/powerpoint/2010/main" val="427264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00000"/>
              </a:lnSpc>
              <a:buNone/>
            </a:pPr>
            <a:r>
              <a:rPr lang="en-US" altLang="zh-CN" sz="1800" kern="100" dirty="0">
                <a:effectLst/>
                <a:latin typeface="Century" panose="02040604050505020304" pitchFamily="18" charset="0"/>
                <a:ea typeface="MS Mincho" panose="02020609040205080304" pitchFamily="49" charset="-128"/>
                <a:cs typeface="Times New Roman" panose="02020603050405020304" pitchFamily="18" charset="0"/>
              </a:rPr>
              <a:t>Target, based on</a:t>
            </a:r>
          </a:p>
        </p:txBody>
      </p:sp>
      <p:sp>
        <p:nvSpPr>
          <p:cNvPr id="6" name="灯片编号占位符 5">
            <a:extLst>
              <a:ext uri="{FF2B5EF4-FFF2-40B4-BE49-F238E27FC236}">
                <a16:creationId xmlns:a16="http://schemas.microsoft.com/office/drawing/2014/main" id="{5563F6CB-40CA-49DD-B522-8A02B7635786}"/>
              </a:ext>
            </a:extLst>
          </p:cNvPr>
          <p:cNvSpPr>
            <a:spLocks noGrp="1"/>
          </p:cNvSpPr>
          <p:nvPr>
            <p:ph type="sldNum" sz="quarter" idx="5"/>
          </p:nvPr>
        </p:nvSpPr>
        <p:spPr/>
        <p:txBody>
          <a:bodyPr/>
          <a:lstStyle/>
          <a:p>
            <a:fld id="{893B0CF2-7F87-4E02-A248-870047730F99}" type="slidenum">
              <a:rPr lang="en-US" smtClean="0"/>
              <a:t>2</a:t>
            </a:fld>
            <a:endParaRPr lang="en-US" dirty="0"/>
          </a:p>
        </p:txBody>
      </p:sp>
    </p:spTree>
    <p:extLst>
      <p:ext uri="{BB962C8B-B14F-4D97-AF65-F5344CB8AC3E}">
        <p14:creationId xmlns:p14="http://schemas.microsoft.com/office/powerpoint/2010/main" val="3635349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6" name="灯片编号占位符 5">
            <a:extLst>
              <a:ext uri="{FF2B5EF4-FFF2-40B4-BE49-F238E27FC236}">
                <a16:creationId xmlns:a16="http://schemas.microsoft.com/office/drawing/2014/main" id="{171F49AF-DF9D-463E-8654-B7E144693E0C}"/>
              </a:ext>
            </a:extLst>
          </p:cNvPr>
          <p:cNvSpPr>
            <a:spLocks noGrp="1"/>
          </p:cNvSpPr>
          <p:nvPr>
            <p:ph type="sldNum" sz="quarter" idx="5"/>
          </p:nvPr>
        </p:nvSpPr>
        <p:spPr/>
        <p:txBody>
          <a:bodyPr/>
          <a:lstStyle/>
          <a:p>
            <a:fld id="{893B0CF2-7F87-4E02-A248-870047730F99}" type="slidenum">
              <a:rPr lang="en-US" smtClean="0"/>
              <a:t>29</a:t>
            </a:fld>
            <a:endParaRPr lang="en-US" dirty="0"/>
          </a:p>
        </p:txBody>
      </p:sp>
    </p:spTree>
    <p:extLst>
      <p:ext uri="{BB962C8B-B14F-4D97-AF65-F5344CB8AC3E}">
        <p14:creationId xmlns:p14="http://schemas.microsoft.com/office/powerpoint/2010/main" val="1370648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6" name="灯片编号占位符 5">
            <a:extLst>
              <a:ext uri="{FF2B5EF4-FFF2-40B4-BE49-F238E27FC236}">
                <a16:creationId xmlns:a16="http://schemas.microsoft.com/office/drawing/2014/main" id="{171F49AF-DF9D-463E-8654-B7E144693E0C}"/>
              </a:ext>
            </a:extLst>
          </p:cNvPr>
          <p:cNvSpPr>
            <a:spLocks noGrp="1"/>
          </p:cNvSpPr>
          <p:nvPr>
            <p:ph type="sldNum" sz="quarter" idx="5"/>
          </p:nvPr>
        </p:nvSpPr>
        <p:spPr/>
        <p:txBody>
          <a:bodyPr/>
          <a:lstStyle/>
          <a:p>
            <a:fld id="{893B0CF2-7F87-4E02-A248-870047730F99}" type="slidenum">
              <a:rPr lang="en-US" smtClean="0"/>
              <a:t>30</a:t>
            </a:fld>
            <a:endParaRPr lang="en-US" dirty="0"/>
          </a:p>
        </p:txBody>
      </p:sp>
    </p:spTree>
    <p:extLst>
      <p:ext uri="{BB962C8B-B14F-4D97-AF65-F5344CB8AC3E}">
        <p14:creationId xmlns:p14="http://schemas.microsoft.com/office/powerpoint/2010/main" val="2167332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6" name="灯片编号占位符 5">
            <a:extLst>
              <a:ext uri="{FF2B5EF4-FFF2-40B4-BE49-F238E27FC236}">
                <a16:creationId xmlns:a16="http://schemas.microsoft.com/office/drawing/2014/main" id="{171F49AF-DF9D-463E-8654-B7E144693E0C}"/>
              </a:ext>
            </a:extLst>
          </p:cNvPr>
          <p:cNvSpPr>
            <a:spLocks noGrp="1"/>
          </p:cNvSpPr>
          <p:nvPr>
            <p:ph type="sldNum" sz="quarter" idx="5"/>
          </p:nvPr>
        </p:nvSpPr>
        <p:spPr/>
        <p:txBody>
          <a:bodyPr/>
          <a:lstStyle/>
          <a:p>
            <a:fld id="{893B0CF2-7F87-4E02-A248-870047730F99}" type="slidenum">
              <a:rPr lang="en-US" smtClean="0"/>
              <a:t>31</a:t>
            </a:fld>
            <a:endParaRPr lang="en-US" dirty="0"/>
          </a:p>
        </p:txBody>
      </p:sp>
    </p:spTree>
    <p:extLst>
      <p:ext uri="{BB962C8B-B14F-4D97-AF65-F5344CB8AC3E}">
        <p14:creationId xmlns:p14="http://schemas.microsoft.com/office/powerpoint/2010/main" val="2736621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32</a:t>
            </a:fld>
            <a:endParaRPr lang="en-US" dirty="0"/>
          </a:p>
        </p:txBody>
      </p:sp>
    </p:spTree>
    <p:extLst>
      <p:ext uri="{BB962C8B-B14F-4D97-AF65-F5344CB8AC3E}">
        <p14:creationId xmlns:p14="http://schemas.microsoft.com/office/powerpoint/2010/main" val="3648597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33</a:t>
            </a:fld>
            <a:endParaRPr lang="en-US" dirty="0"/>
          </a:p>
        </p:txBody>
      </p:sp>
    </p:spTree>
    <p:extLst>
      <p:ext uri="{BB962C8B-B14F-4D97-AF65-F5344CB8AC3E}">
        <p14:creationId xmlns:p14="http://schemas.microsoft.com/office/powerpoint/2010/main" val="1537029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34</a:t>
            </a:fld>
            <a:endParaRPr lang="en-US" dirty="0"/>
          </a:p>
        </p:txBody>
      </p:sp>
    </p:spTree>
    <p:extLst>
      <p:ext uri="{BB962C8B-B14F-4D97-AF65-F5344CB8AC3E}">
        <p14:creationId xmlns:p14="http://schemas.microsoft.com/office/powerpoint/2010/main" val="761373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35</a:t>
            </a:fld>
            <a:endParaRPr lang="en-US" dirty="0"/>
          </a:p>
        </p:txBody>
      </p:sp>
    </p:spTree>
    <p:extLst>
      <p:ext uri="{BB962C8B-B14F-4D97-AF65-F5344CB8AC3E}">
        <p14:creationId xmlns:p14="http://schemas.microsoft.com/office/powerpoint/2010/main" val="1064005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36</a:t>
            </a:fld>
            <a:endParaRPr lang="en-US" dirty="0"/>
          </a:p>
        </p:txBody>
      </p:sp>
    </p:spTree>
    <p:extLst>
      <p:ext uri="{BB962C8B-B14F-4D97-AF65-F5344CB8AC3E}">
        <p14:creationId xmlns:p14="http://schemas.microsoft.com/office/powerpoint/2010/main" val="2123671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37</a:t>
            </a:fld>
            <a:endParaRPr lang="en-US" dirty="0"/>
          </a:p>
        </p:txBody>
      </p:sp>
    </p:spTree>
    <p:extLst>
      <p:ext uri="{BB962C8B-B14F-4D97-AF65-F5344CB8AC3E}">
        <p14:creationId xmlns:p14="http://schemas.microsoft.com/office/powerpoint/2010/main" val="1583175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38</a:t>
            </a:fld>
            <a:endParaRPr lang="en-US" dirty="0"/>
          </a:p>
        </p:txBody>
      </p:sp>
    </p:spTree>
    <p:extLst>
      <p:ext uri="{BB962C8B-B14F-4D97-AF65-F5344CB8AC3E}">
        <p14:creationId xmlns:p14="http://schemas.microsoft.com/office/powerpoint/2010/main" val="1380143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Path planning methods can be broadly divided into…</a:t>
            </a:r>
          </a:p>
          <a:p>
            <a:r>
              <a:rPr lang="en-US" altLang="zh-CN" sz="1200" kern="1200" dirty="0">
                <a:solidFill>
                  <a:schemeClr val="tx1"/>
                </a:solidFill>
                <a:effectLst/>
                <a:latin typeface="+mn-lt"/>
                <a:ea typeface="+mn-ea"/>
                <a:cs typeface="+mn-cs"/>
              </a:rPr>
              <a:t>the most commonly used </a:t>
            </a:r>
            <a:r>
              <a:rPr lang="en-US" altLang="zh-CN" dirty="0"/>
              <a:t>grid</a:t>
            </a:r>
            <a:r>
              <a:rPr lang="en-US" altLang="zh-CN" sz="1200" dirty="0"/>
              <a:t>-based</a:t>
            </a:r>
            <a:endParaRPr lang="en-US" altLang="zh-CN" sz="1200" kern="1200" dirty="0">
              <a:solidFill>
                <a:schemeClr val="tx1"/>
              </a:solidFill>
              <a:effectLst/>
              <a:latin typeface="+mn-lt"/>
              <a:ea typeface="+mn-ea"/>
              <a:cs typeface="+mn-cs"/>
            </a:endParaRPr>
          </a:p>
          <a:p>
            <a:r>
              <a:rPr lang="en-US" altLang="zh-CN" sz="1800" kern="100" dirty="0">
                <a:effectLst/>
                <a:latin typeface="Century" panose="02040604050505020304" pitchFamily="18" charset="0"/>
                <a:ea typeface="MS Mincho" panose="02020609040205080304" pitchFamily="49" charset="-128"/>
                <a:cs typeface="Times New Roman" panose="02020603050405020304" pitchFamily="18" charset="0"/>
              </a:rPr>
              <a:t>A* can find the theoretical </a:t>
            </a:r>
            <a:r>
              <a:rPr lang="el-GR" altLang="zh-CN" sz="2800" b="0" i="0" dirty="0">
                <a:solidFill>
                  <a:srgbClr val="646464"/>
                </a:solidFill>
                <a:effectLst/>
                <a:latin typeface="Arial" panose="020B0604020202020204" pitchFamily="34" charset="0"/>
              </a:rPr>
              <a:t>/ˌθ</a:t>
            </a:r>
            <a:r>
              <a:rPr lang="en-US" altLang="zh-CN" sz="2800" b="0" i="0" dirty="0" err="1">
                <a:solidFill>
                  <a:srgbClr val="646464"/>
                </a:solidFill>
                <a:effectLst/>
                <a:latin typeface="Arial" panose="020B0604020202020204" pitchFamily="34" charset="0"/>
              </a:rPr>
              <a:t>iːəˈretɪkl</a:t>
            </a:r>
            <a:r>
              <a:rPr lang="en-US" altLang="zh-CN" sz="2800" b="0" i="0" dirty="0">
                <a:solidFill>
                  <a:srgbClr val="646464"/>
                </a:solidFill>
                <a:effectLst/>
                <a:latin typeface="Arial" panose="020B0604020202020204" pitchFamily="34" charset="0"/>
              </a:rPr>
              <a:t>/</a:t>
            </a:r>
            <a:r>
              <a:rPr lang="en-US" altLang="zh-CN" sz="1800" kern="100" dirty="0">
                <a:effectLst/>
                <a:latin typeface="Century" panose="02040604050505020304" pitchFamily="18" charset="0"/>
                <a:ea typeface="MS Mincho" panose="02020609040205080304" pitchFamily="49" charset="-128"/>
                <a:cs typeface="Times New Roman" panose="02020603050405020304" pitchFamily="18" charset="0"/>
              </a:rPr>
              <a:t> shortest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t>s</a:t>
            </a:r>
            <a:r>
              <a:rPr lang="en-US" altLang="zh-CN" sz="1800" dirty="0"/>
              <a:t>ampling-based, </a:t>
            </a:r>
            <a:r>
              <a:rPr lang="en-US" altLang="zh-CN" sz="1800" kern="100" dirty="0">
                <a:solidFill>
                  <a:schemeClr val="tx1"/>
                </a:solidFill>
                <a:effectLst/>
                <a:latin typeface="Century" panose="02040604050505020304" pitchFamily="18" charset="0"/>
                <a:ea typeface="MS Mincho" panose="02020609040205080304" pitchFamily="49" charset="-128"/>
                <a:cs typeface="Times New Roman" panose="02020603050405020304" pitchFamily="18" charset="0"/>
              </a:rPr>
              <a:t>RRT, can find a path, in a much shorter time</a:t>
            </a:r>
            <a:endParaRPr lang="en-US"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AE858B3B-AEBD-40EB-AD1F-8AADF3EA2B16}"/>
              </a:ext>
            </a:extLst>
          </p:cNvPr>
          <p:cNvSpPr>
            <a:spLocks noGrp="1"/>
          </p:cNvSpPr>
          <p:nvPr>
            <p:ph type="sldNum" sz="quarter" idx="5"/>
          </p:nvPr>
        </p:nvSpPr>
        <p:spPr/>
        <p:txBody>
          <a:bodyPr/>
          <a:lstStyle/>
          <a:p>
            <a:fld id="{893B0CF2-7F87-4E02-A248-870047730F99}" type="slidenum">
              <a:rPr lang="en-US" smtClean="0"/>
              <a:t>3</a:t>
            </a:fld>
            <a:endParaRPr lang="en-US" dirty="0"/>
          </a:p>
        </p:txBody>
      </p:sp>
    </p:spTree>
    <p:extLst>
      <p:ext uri="{BB962C8B-B14F-4D97-AF65-F5344CB8AC3E}">
        <p14:creationId xmlns:p14="http://schemas.microsoft.com/office/powerpoint/2010/main" val="1658669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39</a:t>
            </a:fld>
            <a:endParaRPr lang="en-US" dirty="0"/>
          </a:p>
        </p:txBody>
      </p:sp>
    </p:spTree>
    <p:extLst>
      <p:ext uri="{BB962C8B-B14F-4D97-AF65-F5344CB8AC3E}">
        <p14:creationId xmlns:p14="http://schemas.microsoft.com/office/powerpoint/2010/main" val="3647068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40</a:t>
            </a:fld>
            <a:endParaRPr lang="en-US" dirty="0"/>
          </a:p>
        </p:txBody>
      </p:sp>
    </p:spTree>
    <p:extLst>
      <p:ext uri="{BB962C8B-B14F-4D97-AF65-F5344CB8AC3E}">
        <p14:creationId xmlns:p14="http://schemas.microsoft.com/office/powerpoint/2010/main" val="350998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6" name="灯片编号占位符 5">
            <a:extLst>
              <a:ext uri="{FF2B5EF4-FFF2-40B4-BE49-F238E27FC236}">
                <a16:creationId xmlns:a16="http://schemas.microsoft.com/office/drawing/2014/main" id="{CE88995B-3CC1-4AB2-A9B7-3BDFD562BCFF}"/>
              </a:ext>
            </a:extLst>
          </p:cNvPr>
          <p:cNvSpPr>
            <a:spLocks noGrp="1"/>
          </p:cNvSpPr>
          <p:nvPr>
            <p:ph type="sldNum" sz="quarter" idx="5"/>
          </p:nvPr>
        </p:nvSpPr>
        <p:spPr/>
        <p:txBody>
          <a:bodyPr/>
          <a:lstStyle/>
          <a:p>
            <a:fld id="{893B0CF2-7F87-4E02-A248-870047730F99}" type="slidenum">
              <a:rPr lang="en-US" smtClean="0"/>
              <a:t>41</a:t>
            </a:fld>
            <a:endParaRPr lang="en-US" dirty="0"/>
          </a:p>
        </p:txBody>
      </p:sp>
    </p:spTree>
    <p:extLst>
      <p:ext uri="{BB962C8B-B14F-4D97-AF65-F5344CB8AC3E}">
        <p14:creationId xmlns:p14="http://schemas.microsoft.com/office/powerpoint/2010/main" val="163910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Show how RRT works.</a:t>
            </a:r>
          </a:p>
          <a:p>
            <a:r>
              <a:rPr lang="en-US" altLang="zh-CN" dirty="0"/>
              <a:t>A new node will be located a specified distance away …</a:t>
            </a:r>
            <a:endParaRPr lang="zh-CN" altLang="en-US" dirty="0"/>
          </a:p>
        </p:txBody>
      </p:sp>
      <p:sp>
        <p:nvSpPr>
          <p:cNvPr id="6" name="灯片编号占位符 5">
            <a:extLst>
              <a:ext uri="{FF2B5EF4-FFF2-40B4-BE49-F238E27FC236}">
                <a16:creationId xmlns:a16="http://schemas.microsoft.com/office/drawing/2014/main" id="{EFF447F7-7E61-47A0-98CF-B924B0F039F3}"/>
              </a:ext>
            </a:extLst>
          </p:cNvPr>
          <p:cNvSpPr>
            <a:spLocks noGrp="1"/>
          </p:cNvSpPr>
          <p:nvPr>
            <p:ph type="sldNum" sz="quarter" idx="5"/>
          </p:nvPr>
        </p:nvSpPr>
        <p:spPr/>
        <p:txBody>
          <a:bodyPr/>
          <a:lstStyle/>
          <a:p>
            <a:fld id="{893B0CF2-7F87-4E02-A248-870047730F99}" type="slidenum">
              <a:rPr lang="en-US" smtClean="0"/>
              <a:t>4</a:t>
            </a:fld>
            <a:endParaRPr lang="en-US" dirty="0"/>
          </a:p>
        </p:txBody>
      </p:sp>
    </p:spTree>
    <p:extLst>
      <p:ext uri="{BB962C8B-B14F-4D97-AF65-F5344CB8AC3E}">
        <p14:creationId xmlns:p14="http://schemas.microsoft.com/office/powerpoint/2010/main" val="21916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a new node cannot…</a:t>
            </a:r>
            <a:endParaRPr lang="zh-CN" altLang="en-US" dirty="0"/>
          </a:p>
        </p:txBody>
      </p:sp>
      <p:sp>
        <p:nvSpPr>
          <p:cNvPr id="6" name="灯片编号占位符 5">
            <a:extLst>
              <a:ext uri="{FF2B5EF4-FFF2-40B4-BE49-F238E27FC236}">
                <a16:creationId xmlns:a16="http://schemas.microsoft.com/office/drawing/2014/main" id="{EFF447F7-7E61-47A0-98CF-B924B0F039F3}"/>
              </a:ext>
            </a:extLst>
          </p:cNvPr>
          <p:cNvSpPr>
            <a:spLocks noGrp="1"/>
          </p:cNvSpPr>
          <p:nvPr>
            <p:ph type="sldNum" sz="quarter" idx="5"/>
          </p:nvPr>
        </p:nvSpPr>
        <p:spPr/>
        <p:txBody>
          <a:bodyPr/>
          <a:lstStyle/>
          <a:p>
            <a:fld id="{893B0CF2-7F87-4E02-A248-870047730F99}" type="slidenum">
              <a:rPr lang="en-US" smtClean="0"/>
              <a:t>5</a:t>
            </a:fld>
            <a:endParaRPr lang="en-US" dirty="0"/>
          </a:p>
        </p:txBody>
      </p:sp>
    </p:spTree>
    <p:extLst>
      <p:ext uri="{BB962C8B-B14F-4D97-AF65-F5344CB8AC3E}">
        <p14:creationId xmlns:p14="http://schemas.microsoft.com/office/powerpoint/2010/main" val="3266540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sampling </a:t>
            </a:r>
            <a:r>
              <a:rPr lang="en-US" altLang="zh-CN" sz="1800" kern="100" dirty="0">
                <a:effectLst/>
                <a:latin typeface="Century" panose="02040604050505020304" pitchFamily="18" charset="0"/>
                <a:ea typeface="MS Mincho" panose="02020609040205080304" pitchFamily="49" charset="-128"/>
                <a:cs typeface="Times New Roman" panose="02020603050405020304" pitchFamily="18" charset="0"/>
              </a:rPr>
              <a:t>procedure will be repeated until…</a:t>
            </a:r>
          </a:p>
          <a:p>
            <a:r>
              <a:rPr lang="en-US" altLang="zh-CN" b="0" i="0" u="none" dirty="0">
                <a:solidFill>
                  <a:srgbClr val="202122"/>
                </a:solidFill>
                <a:effectLst/>
                <a:latin typeface="Arial" panose="020B0604020202020204" pitchFamily="34" charset="0"/>
              </a:rPr>
              <a:t>As we… </a:t>
            </a:r>
            <a:r>
              <a:rPr lang="en-US" altLang="zh-CN" b="0" i="0" u="sng" dirty="0">
                <a:solidFill>
                  <a:srgbClr val="202122"/>
                </a:solidFill>
                <a:effectLst/>
                <a:latin typeface="Arial" panose="020B0604020202020204" pitchFamily="34" charset="0"/>
              </a:rPr>
              <a:t>growth can be biased</a:t>
            </a:r>
            <a:r>
              <a:rPr lang="en-US" altLang="zh-CN" b="0" i="0" dirty="0">
                <a:solidFill>
                  <a:srgbClr val="202122"/>
                </a:solidFill>
                <a:effectLst/>
                <a:latin typeface="Arial" panose="020B0604020202020204" pitchFamily="34" charset="0"/>
              </a:rPr>
              <a:t> by a </a:t>
            </a:r>
            <a:r>
              <a:rPr lang="en-US" altLang="zh-CN" b="0" i="0" u="sng" dirty="0">
                <a:solidFill>
                  <a:srgbClr val="202122"/>
                </a:solidFill>
                <a:effectLst/>
                <a:latin typeface="Arial" panose="020B0604020202020204" pitchFamily="34" charset="0"/>
              </a:rPr>
              <a:t>probability of sampling in a specific area</a:t>
            </a:r>
            <a:endParaRPr lang="en-US" altLang="zh-CN" b="0" i="0" dirty="0">
              <a:solidFill>
                <a:srgbClr val="202122"/>
              </a:solidFill>
              <a:effectLst/>
              <a:latin typeface="Arial" panose="020B0604020202020204" pitchFamily="34" charset="0"/>
            </a:endParaRPr>
          </a:p>
          <a:p>
            <a:r>
              <a:rPr lang="en-US" altLang="zh-CN" b="0" i="0" dirty="0">
                <a:solidFill>
                  <a:srgbClr val="202122"/>
                </a:solidFill>
                <a:effectLst/>
                <a:latin typeface="Arial" panose="020B0604020202020204" pitchFamily="34" charset="0"/>
              </a:rPr>
              <a:t>G makes use of this to </a:t>
            </a:r>
            <a:r>
              <a:rPr lang="en-US" altLang="zh-CN" b="0" i="0" u="sng" dirty="0">
                <a:solidFill>
                  <a:srgbClr val="202122"/>
                </a:solidFill>
                <a:effectLst/>
                <a:latin typeface="Arial" panose="020B0604020202020204" pitchFamily="34" charset="0"/>
              </a:rPr>
              <a:t>guide the search towards the goal</a:t>
            </a:r>
            <a:endParaRPr lang="en-US" altLang="zh-CN" b="0" i="0" dirty="0">
              <a:solidFill>
                <a:srgbClr val="202122"/>
              </a:solidFill>
              <a:effectLst/>
              <a:latin typeface="Arial" panose="020B0604020202020204" pitchFamily="34" charset="0"/>
            </a:endParaRPr>
          </a:p>
        </p:txBody>
      </p:sp>
      <p:sp>
        <p:nvSpPr>
          <p:cNvPr id="6" name="灯片编号占位符 5">
            <a:extLst>
              <a:ext uri="{FF2B5EF4-FFF2-40B4-BE49-F238E27FC236}">
                <a16:creationId xmlns:a16="http://schemas.microsoft.com/office/drawing/2014/main" id="{EFF447F7-7E61-47A0-98CF-B924B0F039F3}"/>
              </a:ext>
            </a:extLst>
          </p:cNvPr>
          <p:cNvSpPr>
            <a:spLocks noGrp="1"/>
          </p:cNvSpPr>
          <p:nvPr>
            <p:ph type="sldNum" sz="quarter" idx="5"/>
          </p:nvPr>
        </p:nvSpPr>
        <p:spPr/>
        <p:txBody>
          <a:bodyPr/>
          <a:lstStyle/>
          <a:p>
            <a:fld id="{893B0CF2-7F87-4E02-A248-870047730F99}" type="slidenum">
              <a:rPr lang="en-US" smtClean="0"/>
              <a:t>6</a:t>
            </a:fld>
            <a:endParaRPr lang="en-US" dirty="0"/>
          </a:p>
        </p:txBody>
      </p:sp>
    </p:spTree>
    <p:extLst>
      <p:ext uri="{BB962C8B-B14F-4D97-AF65-F5344CB8AC3E}">
        <p14:creationId xmlns:p14="http://schemas.microsoft.com/office/powerpoint/2010/main" val="366567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A7E9770C-1CFA-42CB-B28F-596954691984}"/>
              </a:ext>
            </a:extLst>
          </p:cNvPr>
          <p:cNvSpPr>
            <a:spLocks noGrp="1"/>
          </p:cNvSpPr>
          <p:nvPr>
            <p:ph type="sldNum" sz="quarter" idx="5"/>
          </p:nvPr>
        </p:nvSpPr>
        <p:spPr/>
        <p:txBody>
          <a:bodyPr/>
          <a:lstStyle/>
          <a:p>
            <a:fld id="{893B0CF2-7F87-4E02-A248-870047730F99}" type="slidenum">
              <a:rPr lang="en-US" smtClean="0"/>
              <a:t>7</a:t>
            </a:fld>
            <a:endParaRPr lang="en-US" dirty="0"/>
          </a:p>
        </p:txBody>
      </p:sp>
    </p:spTree>
    <p:extLst>
      <p:ext uri="{BB962C8B-B14F-4D97-AF65-F5344CB8AC3E}">
        <p14:creationId xmlns:p14="http://schemas.microsoft.com/office/powerpoint/2010/main" val="4253234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6" name="灯片编号占位符 5">
            <a:extLst>
              <a:ext uri="{FF2B5EF4-FFF2-40B4-BE49-F238E27FC236}">
                <a16:creationId xmlns:a16="http://schemas.microsoft.com/office/drawing/2014/main" id="{5E857ACB-A2B2-4C06-8931-56F7B2D99862}"/>
              </a:ext>
            </a:extLst>
          </p:cNvPr>
          <p:cNvSpPr>
            <a:spLocks noGrp="1"/>
          </p:cNvSpPr>
          <p:nvPr>
            <p:ph type="sldNum" sz="quarter" idx="5"/>
          </p:nvPr>
        </p:nvSpPr>
        <p:spPr/>
        <p:txBody>
          <a:bodyPr/>
          <a:lstStyle/>
          <a:p>
            <a:fld id="{893B0CF2-7F87-4E02-A248-870047730F99}" type="slidenum">
              <a:rPr lang="en-US" smtClean="0"/>
              <a:t>8</a:t>
            </a:fld>
            <a:endParaRPr lang="en-US" dirty="0"/>
          </a:p>
        </p:txBody>
      </p:sp>
    </p:spTree>
    <p:extLst>
      <p:ext uri="{BB962C8B-B14F-4D97-AF65-F5344CB8AC3E}">
        <p14:creationId xmlns:p14="http://schemas.microsoft.com/office/powerpoint/2010/main" val="2695824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キャリア・生涯学習"/>
          <p:cNvPicPr>
            <a:picLocks noChangeAspect="1" noChangeArrowheads="1"/>
          </p:cNvPicPr>
          <p:nvPr/>
        </p:nvPicPr>
        <p:blipFill>
          <a:blip r:embed="rId2" cstate="print"/>
          <a:srcRect l="50806" r="14516"/>
          <a:stretch>
            <a:fillRect/>
          </a:stretch>
        </p:blipFill>
        <p:spPr bwMode="auto">
          <a:xfrm>
            <a:off x="6072189" y="0"/>
            <a:ext cx="3071812" cy="1047750"/>
          </a:xfrm>
          <a:prstGeom prst="rect">
            <a:avLst/>
          </a:prstGeom>
          <a:noFill/>
          <a:ln w="9525">
            <a:noFill/>
            <a:miter lim="800000"/>
            <a:headEnd/>
            <a:tailEnd/>
          </a:ln>
        </p:spPr>
      </p:pic>
      <p:pic>
        <p:nvPicPr>
          <p:cNvPr id="5" name="Picture 4" descr="国際展開・留学"/>
          <p:cNvPicPr>
            <a:picLocks noChangeAspect="1" noChangeArrowheads="1"/>
          </p:cNvPicPr>
          <p:nvPr/>
        </p:nvPicPr>
        <p:blipFill>
          <a:blip r:embed="rId3" cstate="print"/>
          <a:srcRect l="53082" r="13853"/>
          <a:stretch>
            <a:fillRect/>
          </a:stretch>
        </p:blipFill>
        <p:spPr bwMode="auto">
          <a:xfrm>
            <a:off x="3143251" y="0"/>
            <a:ext cx="2928938" cy="1047750"/>
          </a:xfrm>
          <a:prstGeom prst="rect">
            <a:avLst/>
          </a:prstGeom>
          <a:noFill/>
          <a:ln w="9525">
            <a:noFill/>
            <a:miter lim="800000"/>
            <a:headEnd/>
            <a:tailEnd/>
          </a:ln>
        </p:spPr>
      </p:pic>
      <p:pic>
        <p:nvPicPr>
          <p:cNvPr id="6" name="Picture 6" descr="大学案内"/>
          <p:cNvPicPr>
            <a:picLocks noChangeAspect="1" noChangeArrowheads="1"/>
          </p:cNvPicPr>
          <p:nvPr/>
        </p:nvPicPr>
        <p:blipFill>
          <a:blip r:embed="rId4" cstate="print"/>
          <a:srcRect l="53082" r="11433"/>
          <a:stretch>
            <a:fillRect/>
          </a:stretch>
        </p:blipFill>
        <p:spPr bwMode="auto">
          <a:xfrm>
            <a:off x="0" y="0"/>
            <a:ext cx="3143250" cy="1047750"/>
          </a:xfrm>
          <a:prstGeom prst="rect">
            <a:avLst/>
          </a:prstGeom>
          <a:noFill/>
          <a:ln w="9525">
            <a:noFill/>
            <a:miter lim="800000"/>
            <a:headEnd/>
            <a:tailEnd/>
          </a:ln>
        </p:spPr>
      </p:pic>
      <p:pic>
        <p:nvPicPr>
          <p:cNvPr id="7" name="Picture 8" descr="早稲田大学大学院　情報生産システム研究科"/>
          <p:cNvPicPr>
            <a:picLocks noChangeAspect="1" noChangeArrowheads="1"/>
          </p:cNvPicPr>
          <p:nvPr/>
        </p:nvPicPr>
        <p:blipFill>
          <a:blip r:embed="rId5" cstate="print"/>
          <a:srcRect/>
          <a:stretch>
            <a:fillRect/>
          </a:stretch>
        </p:blipFill>
        <p:spPr bwMode="auto">
          <a:xfrm>
            <a:off x="1" y="6257927"/>
            <a:ext cx="1114425" cy="600075"/>
          </a:xfrm>
          <a:prstGeom prst="rect">
            <a:avLst/>
          </a:prstGeom>
          <a:noFill/>
          <a:ln w="9525">
            <a:noFill/>
            <a:miter lim="800000"/>
            <a:headEnd/>
            <a:tailEnd/>
          </a:ln>
        </p:spPr>
      </p:pic>
      <p:pic>
        <p:nvPicPr>
          <p:cNvPr id="8" name="Picture 10" descr="早稲田大学大学院　情報生産システム研究科"/>
          <p:cNvPicPr>
            <a:picLocks noChangeAspect="1" noChangeArrowheads="1"/>
          </p:cNvPicPr>
          <p:nvPr/>
        </p:nvPicPr>
        <p:blipFill>
          <a:blip r:embed="rId6" cstate="print"/>
          <a:srcRect/>
          <a:stretch>
            <a:fillRect/>
          </a:stretch>
        </p:blipFill>
        <p:spPr bwMode="auto">
          <a:xfrm>
            <a:off x="1214438" y="6257927"/>
            <a:ext cx="2743200" cy="600075"/>
          </a:xfrm>
          <a:prstGeom prst="rect">
            <a:avLst/>
          </a:prstGeom>
          <a:noFill/>
          <a:ln w="9525">
            <a:noFill/>
            <a:miter lim="800000"/>
            <a:headEnd/>
            <a:tailEnd/>
          </a:ln>
        </p:spPr>
      </p:pic>
      <p:sp>
        <p:nvSpPr>
          <p:cNvPr id="2" name="标题 1"/>
          <p:cNvSpPr>
            <a:spLocks noGrp="1"/>
          </p:cNvSpPr>
          <p:nvPr>
            <p:ph type="ctrTitle"/>
          </p:nvPr>
        </p:nvSpPr>
        <p:spPr>
          <a:xfrm>
            <a:off x="685800" y="2130427"/>
            <a:ext cx="7772400" cy="1470025"/>
          </a:xfrm>
        </p:spPr>
        <p:txBody>
          <a:bodyPr/>
          <a:lstStyle/>
          <a:p>
            <a:r>
              <a:rPr lang="en-US" altLang="ja-JP"/>
              <a:t>Click to edit Master title style</a:t>
            </a:r>
            <a:endParaRPr lang="ja-JP"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ltLang="ja-JP"/>
              <a:t>Click to edit Master subtitle style</a:t>
            </a:r>
            <a:endParaRPr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6CF7AE2-99B0-44BB-B211-45783CF7B042}"/>
              </a:ext>
            </a:extLst>
          </p:cNvPr>
          <p:cNvSpPr>
            <a:spLocks noGrp="1"/>
          </p:cNvSpPr>
          <p:nvPr>
            <p:ph type="title"/>
          </p:nvPr>
        </p:nvSpPr>
        <p:spPr>
          <a:xfrm>
            <a:off x="179388" y="0"/>
            <a:ext cx="8964612" cy="836613"/>
          </a:xfrm>
        </p:spPr>
        <p:txBody>
          <a:bodyPr/>
          <a:lstStyle/>
          <a:p>
            <a:r>
              <a:rPr lang="en-US" altLang="ja-JP" dirty="0"/>
              <a:t>Click to edit Master title style</a:t>
            </a:r>
            <a:endParaRPr lang="ja-JP" altLang="en-US"/>
          </a:p>
        </p:txBody>
      </p:sp>
      <p:sp>
        <p:nvSpPr>
          <p:cNvPr id="5" name="灯片编号占位符 2">
            <a:extLst>
              <a:ext uri="{FF2B5EF4-FFF2-40B4-BE49-F238E27FC236}">
                <a16:creationId xmlns:a16="http://schemas.microsoft.com/office/drawing/2014/main" id="{D7355BE8-14EC-41B9-B42B-C5D8056DD67B}"/>
              </a:ext>
            </a:extLst>
          </p:cNvPr>
          <p:cNvSpPr>
            <a:spLocks noGrp="1"/>
          </p:cNvSpPr>
          <p:nvPr>
            <p:ph type="sldNum" sz="quarter" idx="4"/>
          </p:nvPr>
        </p:nvSpPr>
        <p:spPr>
          <a:xfrm>
            <a:off x="8767764" y="0"/>
            <a:ext cx="37623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37DE2-A17B-4590-BE65-E8CEBE2EA72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a:t>Click to edit Master title style</a:t>
            </a:r>
            <a:endParaRPr lang="ja-JP" altLang="en-US"/>
          </a:p>
        </p:txBody>
      </p:sp>
      <p:sp>
        <p:nvSpPr>
          <p:cNvPr id="6" name="모서리가 둥근 직사각형 5"/>
          <p:cNvSpPr/>
          <p:nvPr userDrawn="1"/>
        </p:nvSpPr>
        <p:spPr bwMode="auto">
          <a:xfrm>
            <a:off x="4602288" y="1051687"/>
            <a:ext cx="4442652" cy="5712333"/>
          </a:xfrm>
          <a:prstGeom prst="roundRect">
            <a:avLst>
              <a:gd name="adj" fmla="val 3508"/>
            </a:avLst>
          </a:prstGeom>
          <a:noFill/>
          <a:ln w="12700" cap="flat" cmpd="sng" algn="ctr">
            <a:solidFill>
              <a:schemeClr val="tx1">
                <a:lumMod val="95000"/>
                <a:lumOff val="5000"/>
              </a:schemeClr>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ko-KR"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 name="모서리가 둥근 직사각형 6"/>
          <p:cNvSpPr/>
          <p:nvPr userDrawn="1"/>
        </p:nvSpPr>
        <p:spPr bwMode="auto">
          <a:xfrm>
            <a:off x="94044" y="1051687"/>
            <a:ext cx="4442652" cy="5712333"/>
          </a:xfrm>
          <a:prstGeom prst="roundRect">
            <a:avLst>
              <a:gd name="adj" fmla="val 3508"/>
            </a:avLst>
          </a:prstGeom>
          <a:noFill/>
          <a:ln w="12700" cap="flat" cmpd="sng" algn="ctr">
            <a:solidFill>
              <a:schemeClr val="tx1">
                <a:lumMod val="95000"/>
                <a:lumOff val="5000"/>
              </a:schemeClr>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ko-KR"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 name="슬라이드 번호 개체 틀 2"/>
          <p:cNvSpPr txBox="1">
            <a:spLocks/>
          </p:cNvSpPr>
          <p:nvPr userDrawn="1"/>
        </p:nvSpPr>
        <p:spPr>
          <a:xfrm>
            <a:off x="6987540" y="235745"/>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1" name="灯片编号占位符 2">
            <a:extLst>
              <a:ext uri="{FF2B5EF4-FFF2-40B4-BE49-F238E27FC236}">
                <a16:creationId xmlns:a16="http://schemas.microsoft.com/office/drawing/2014/main" id="{99E74564-E30E-4EC2-8F0E-7120AC6783CE}"/>
              </a:ext>
            </a:extLst>
          </p:cNvPr>
          <p:cNvSpPr>
            <a:spLocks noGrp="1"/>
          </p:cNvSpPr>
          <p:nvPr>
            <p:ph type="sldNum" sz="quarter" idx="4"/>
          </p:nvPr>
        </p:nvSpPr>
        <p:spPr>
          <a:xfrm>
            <a:off x="8767764" y="0"/>
            <a:ext cx="37623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37DE2-A17B-4590-BE65-E8CEBE2EA723}" type="slidenum">
              <a:rPr lang="zh-CN" altLang="en-US" smtClean="0"/>
              <a:t>‹#›</a:t>
            </a:fld>
            <a:endParaRPr lang="zh-CN" altLang="en-US"/>
          </a:p>
        </p:txBody>
      </p:sp>
    </p:spTree>
    <p:extLst>
      <p:ext uri="{BB962C8B-B14F-4D97-AF65-F5344CB8AC3E}">
        <p14:creationId xmlns:p14="http://schemas.microsoft.com/office/powerpoint/2010/main" val="284848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a:t>Click to edit Master title style</a:t>
            </a:r>
            <a:endParaRPr lang="ja-JP" altLang="en-US"/>
          </a:p>
        </p:txBody>
      </p:sp>
      <p:sp>
        <p:nvSpPr>
          <p:cNvPr id="6" name="모서리가 둥근 직사각형 5"/>
          <p:cNvSpPr/>
          <p:nvPr userDrawn="1"/>
        </p:nvSpPr>
        <p:spPr bwMode="auto">
          <a:xfrm>
            <a:off x="4566984" y="1051687"/>
            <a:ext cx="4477956" cy="5712333"/>
          </a:xfrm>
          <a:prstGeom prst="roundRect">
            <a:avLst>
              <a:gd name="adj" fmla="val 3508"/>
            </a:avLst>
          </a:prstGeom>
          <a:noFill/>
          <a:ln w="12700" cap="flat" cmpd="sng" algn="ctr">
            <a:solidFill>
              <a:schemeClr val="tx1">
                <a:lumMod val="95000"/>
                <a:lumOff val="5000"/>
              </a:schemeClr>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ko-KR"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 name="모서리가 둥근 직사각형 6"/>
          <p:cNvSpPr/>
          <p:nvPr userDrawn="1"/>
        </p:nvSpPr>
        <p:spPr bwMode="auto">
          <a:xfrm>
            <a:off x="94044" y="1051687"/>
            <a:ext cx="4477956" cy="5712333"/>
          </a:xfrm>
          <a:prstGeom prst="roundRect">
            <a:avLst>
              <a:gd name="adj" fmla="val 3508"/>
            </a:avLst>
          </a:prstGeom>
          <a:noFill/>
          <a:ln w="12700" cap="flat" cmpd="sng" algn="ctr">
            <a:solidFill>
              <a:schemeClr val="tx1">
                <a:lumMod val="95000"/>
                <a:lumOff val="5000"/>
              </a:schemeClr>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ko-KR"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 name="슬라이드 번호 개체 틀 2"/>
          <p:cNvSpPr txBox="1">
            <a:spLocks/>
          </p:cNvSpPr>
          <p:nvPr userDrawn="1"/>
        </p:nvSpPr>
        <p:spPr>
          <a:xfrm>
            <a:off x="6987540" y="235745"/>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1" name="灯片编号占位符 2">
            <a:extLst>
              <a:ext uri="{FF2B5EF4-FFF2-40B4-BE49-F238E27FC236}">
                <a16:creationId xmlns:a16="http://schemas.microsoft.com/office/drawing/2014/main" id="{45D2AD5A-A177-41F8-8A2C-743C223658D3}"/>
              </a:ext>
            </a:extLst>
          </p:cNvPr>
          <p:cNvSpPr>
            <a:spLocks noGrp="1"/>
          </p:cNvSpPr>
          <p:nvPr>
            <p:ph type="sldNum" sz="quarter" idx="4"/>
          </p:nvPr>
        </p:nvSpPr>
        <p:spPr>
          <a:xfrm>
            <a:off x="8767764" y="0"/>
            <a:ext cx="37623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37DE2-A17B-4590-BE65-E8CEBE2EA72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a:t>Click to edit Master title style</a:t>
            </a:r>
            <a:endParaRPr lang="ja-JP" altLang="en-US"/>
          </a:p>
        </p:txBody>
      </p:sp>
      <p:sp>
        <p:nvSpPr>
          <p:cNvPr id="7" name="모서리가 둥근 직사각형 6"/>
          <p:cNvSpPr/>
          <p:nvPr userDrawn="1"/>
        </p:nvSpPr>
        <p:spPr bwMode="auto">
          <a:xfrm>
            <a:off x="94044" y="1051687"/>
            <a:ext cx="8894760" cy="2765933"/>
          </a:xfrm>
          <a:prstGeom prst="roundRect">
            <a:avLst>
              <a:gd name="adj" fmla="val 3508"/>
            </a:avLst>
          </a:prstGeom>
          <a:noFill/>
          <a:ln w="12700" cap="flat" cmpd="sng" algn="ctr">
            <a:solidFill>
              <a:schemeClr val="tx1">
                <a:lumMod val="95000"/>
                <a:lumOff val="5000"/>
              </a:schemeClr>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ko-KR"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 name="슬라이드 번호 개체 틀 2"/>
          <p:cNvSpPr txBox="1">
            <a:spLocks/>
          </p:cNvSpPr>
          <p:nvPr userDrawn="1"/>
        </p:nvSpPr>
        <p:spPr>
          <a:xfrm>
            <a:off x="6987540" y="235745"/>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0" name="모서리가 둥근 직사각형 9"/>
          <p:cNvSpPr/>
          <p:nvPr userDrawn="1"/>
        </p:nvSpPr>
        <p:spPr bwMode="auto">
          <a:xfrm>
            <a:off x="94044" y="3954907"/>
            <a:ext cx="8894760" cy="2765933"/>
          </a:xfrm>
          <a:prstGeom prst="roundRect">
            <a:avLst>
              <a:gd name="adj" fmla="val 3508"/>
            </a:avLst>
          </a:prstGeom>
          <a:noFill/>
          <a:ln w="12700" cap="flat" cmpd="sng" algn="ctr">
            <a:solidFill>
              <a:schemeClr val="tx1">
                <a:lumMod val="95000"/>
                <a:lumOff val="5000"/>
              </a:schemeClr>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ko-KR"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2" name="灯片编号占位符 2">
            <a:extLst>
              <a:ext uri="{FF2B5EF4-FFF2-40B4-BE49-F238E27FC236}">
                <a16:creationId xmlns:a16="http://schemas.microsoft.com/office/drawing/2014/main" id="{0CA1FDEA-1286-4ABD-B11B-EC262CE50985}"/>
              </a:ext>
            </a:extLst>
          </p:cNvPr>
          <p:cNvSpPr>
            <a:spLocks noGrp="1"/>
          </p:cNvSpPr>
          <p:nvPr>
            <p:ph type="sldNum" sz="quarter" idx="4"/>
          </p:nvPr>
        </p:nvSpPr>
        <p:spPr>
          <a:xfrm>
            <a:off x="8767764" y="0"/>
            <a:ext cx="37623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37DE2-A17B-4590-BE65-E8CEBE2EA723}" type="slidenum">
              <a:rPr lang="zh-CN" altLang="en-US" smtClean="0"/>
              <a:t>‹#›</a:t>
            </a:fld>
            <a:endParaRPr lang="zh-CN" altLang="en-US"/>
          </a:p>
        </p:txBody>
      </p:sp>
    </p:spTree>
    <p:extLst>
      <p:ext uri="{BB962C8B-B14F-4D97-AF65-F5344CB8AC3E}">
        <p14:creationId xmlns:p14="http://schemas.microsoft.com/office/powerpoint/2010/main" val="154915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blipFill dpi="0" rotWithShape="1">
          <a:blip r:embed="rId2">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65A1041-51AB-4916-ADDA-F2CCDDC1A7B4}"/>
              </a:ext>
            </a:extLst>
          </p:cNvPr>
          <p:cNvSpPr>
            <a:spLocks noGrp="1"/>
          </p:cNvSpPr>
          <p:nvPr>
            <p:ph type="sldNum" sz="quarter" idx="10"/>
          </p:nvPr>
        </p:nvSpPr>
        <p:spPr/>
        <p:txBody>
          <a:bodyPr/>
          <a:lstStyle/>
          <a:p>
            <a:fld id="{AE637DE2-A17B-4590-BE65-E8CEBE2EA723}" type="slidenum">
              <a:rPr lang="zh-CN" altLang="en-US" smtClean="0"/>
              <a:t>‹#›</a:t>
            </a:fld>
            <a:endParaRPr lang="zh-CN" altLang="en-US"/>
          </a:p>
        </p:txBody>
      </p:sp>
    </p:spTree>
    <p:extLst>
      <p:ext uri="{BB962C8B-B14F-4D97-AF65-F5344CB8AC3E}">
        <p14:creationId xmlns:p14="http://schemas.microsoft.com/office/powerpoint/2010/main" val="270383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5603" name="Rectangle 3"/>
          <p:cNvSpPr>
            <a:spLocks noGrp="1" noChangeArrowheads="1"/>
          </p:cNvSpPr>
          <p:nvPr>
            <p:ph type="title"/>
          </p:nvPr>
        </p:nvSpPr>
        <p:spPr bwMode="auto">
          <a:xfrm>
            <a:off x="179388" y="2"/>
            <a:ext cx="8964612" cy="836613"/>
          </a:xfrm>
          <a:prstGeom prst="rect">
            <a:avLst/>
          </a:prstGeom>
          <a:noFill/>
          <a:ln w="9525">
            <a:noFill/>
            <a:miter lim="800000"/>
          </a:ln>
        </p:spPr>
        <p:txBody>
          <a:bodyPr vert="horz" wrap="square" lIns="91440" tIns="45720" rIns="91440" bIns="45720" numCol="1" anchor="b" anchorCtr="0" compatLnSpc="1"/>
          <a:lstStyle/>
          <a:p>
            <a:pPr lvl="0"/>
            <a:r>
              <a:rPr lang="ja-JP" altLang="en-US"/>
              <a:t>マスタ タイトルの書式設定</a:t>
            </a:r>
          </a:p>
        </p:txBody>
      </p:sp>
      <p:sp>
        <p:nvSpPr>
          <p:cNvPr id="25604" name="Rectangle 4"/>
          <p:cNvSpPr>
            <a:spLocks noGrp="1" noChangeArrowheads="1"/>
          </p:cNvSpPr>
          <p:nvPr>
            <p:ph type="body" idx="1"/>
          </p:nvPr>
        </p:nvSpPr>
        <p:spPr bwMode="auto">
          <a:xfrm>
            <a:off x="611188" y="1068388"/>
            <a:ext cx="8532812" cy="4267200"/>
          </a:xfrm>
          <a:prstGeom prst="rect">
            <a:avLst/>
          </a:prstGeom>
          <a:noFill/>
          <a:ln w="9525">
            <a:noFill/>
            <a:miter lim="800000"/>
          </a:ln>
        </p:spPr>
        <p:txBody>
          <a:bodyPr vert="horz" wrap="square" lIns="91440" tIns="45720" rIns="91440" bIns="45720" numCol="1" anchor="t" anchorCtr="0" compatLnSpc="1"/>
          <a:lstStyle/>
          <a:p>
            <a:pPr lvl="0"/>
            <a:r>
              <a:rPr lang="zh-CN"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1509" name="AutoShape 5"/>
          <p:cNvSpPr>
            <a:spLocks noChangeArrowheads="1"/>
          </p:cNvSpPr>
          <p:nvPr/>
        </p:nvSpPr>
        <p:spPr bwMode="auto">
          <a:xfrm>
            <a:off x="179389" y="836615"/>
            <a:ext cx="7959725"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fontAlgn="auto">
              <a:spcAft>
                <a:spcPts val="0"/>
              </a:spcAft>
              <a:defRPr/>
            </a:pPr>
            <a:endParaRPr kumimoji="0" lang="ja-JP" altLang="en-US" sz="1800" b="0" dirty="0">
              <a:latin typeface="+mn-lt"/>
              <a:ea typeface="MS PGothic" panose="020B0600070205080204" pitchFamily="34" charset="-128"/>
            </a:endParaRPr>
          </a:p>
        </p:txBody>
      </p:sp>
      <p:pic>
        <p:nvPicPr>
          <p:cNvPr id="25602" name="Picture 2" descr="h_logo_m"/>
          <p:cNvPicPr>
            <a:picLocks noChangeAspect="1" noChangeArrowheads="1"/>
          </p:cNvPicPr>
          <p:nvPr/>
        </p:nvPicPr>
        <p:blipFill>
          <a:blip r:embed="rId8" cstate="print"/>
          <a:srcRect/>
          <a:stretch>
            <a:fillRect/>
          </a:stretch>
        </p:blipFill>
        <p:spPr bwMode="auto">
          <a:xfrm>
            <a:off x="7292339" y="542227"/>
            <a:ext cx="1851661" cy="416624"/>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BBD71DB-AF08-4362-9D58-73C9E9F3ED7C}"/>
              </a:ext>
            </a:extLst>
          </p:cNvPr>
          <p:cNvSpPr>
            <a:spLocks noGrp="1"/>
          </p:cNvSpPr>
          <p:nvPr>
            <p:ph type="sldNum" sz="quarter" idx="4"/>
          </p:nvPr>
        </p:nvSpPr>
        <p:spPr>
          <a:xfrm>
            <a:off x="8767764" y="0"/>
            <a:ext cx="37623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37DE2-A17B-4590-BE65-E8CEBE2EA7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6" r:id="rId3"/>
    <p:sldLayoutId id="2147483652" r:id="rId4"/>
    <p:sldLayoutId id="2147483655" r:id="rId5"/>
    <p:sldLayoutId id="2147483657" r:id="rId6"/>
  </p:sldLayoutIdLst>
  <p:hf hdr="0" ftr="0" dt="0"/>
  <p:txStyles>
    <p:titleStyle>
      <a:lvl1pPr algn="l" rtl="0" eaLnBrk="1" fontAlgn="base" hangingPunct="1">
        <a:spcBef>
          <a:spcPct val="0"/>
        </a:spcBef>
        <a:spcAft>
          <a:spcPct val="0"/>
        </a:spcAft>
        <a:defRPr kumimoji="1" sz="2850">
          <a:solidFill>
            <a:schemeClr val="tx2"/>
          </a:solidFill>
          <a:latin typeface="+mj-lt"/>
          <a:ea typeface="+mj-ea"/>
          <a:cs typeface="+mj-cs"/>
        </a:defRPr>
      </a:lvl1pPr>
      <a:lvl2pPr algn="l" rtl="0" eaLnBrk="1" fontAlgn="base" hangingPunct="1">
        <a:spcBef>
          <a:spcPct val="0"/>
        </a:spcBef>
        <a:spcAft>
          <a:spcPct val="0"/>
        </a:spcAft>
        <a:defRPr kumimoji="1" sz="2850">
          <a:solidFill>
            <a:schemeClr val="tx2"/>
          </a:solidFill>
          <a:latin typeface="Arial" panose="020B0604020202020204" pitchFamily="34" charset="0"/>
          <a:ea typeface="黑体" pitchFamily="2" charset="-122"/>
        </a:defRPr>
      </a:lvl2pPr>
      <a:lvl3pPr algn="l" rtl="0" eaLnBrk="1" fontAlgn="base" hangingPunct="1">
        <a:spcBef>
          <a:spcPct val="0"/>
        </a:spcBef>
        <a:spcAft>
          <a:spcPct val="0"/>
        </a:spcAft>
        <a:defRPr kumimoji="1" sz="2850">
          <a:solidFill>
            <a:schemeClr val="tx2"/>
          </a:solidFill>
          <a:latin typeface="Arial" panose="020B0604020202020204" pitchFamily="34" charset="0"/>
          <a:ea typeface="黑体" pitchFamily="2" charset="-122"/>
        </a:defRPr>
      </a:lvl3pPr>
      <a:lvl4pPr algn="l" rtl="0" eaLnBrk="1" fontAlgn="base" hangingPunct="1">
        <a:spcBef>
          <a:spcPct val="0"/>
        </a:spcBef>
        <a:spcAft>
          <a:spcPct val="0"/>
        </a:spcAft>
        <a:defRPr kumimoji="1" sz="2850">
          <a:solidFill>
            <a:schemeClr val="tx2"/>
          </a:solidFill>
          <a:latin typeface="Arial" panose="020B0604020202020204" pitchFamily="34" charset="0"/>
          <a:ea typeface="黑体" pitchFamily="2" charset="-122"/>
        </a:defRPr>
      </a:lvl4pPr>
      <a:lvl5pPr algn="l" rtl="0" eaLnBrk="1" fontAlgn="base" hangingPunct="1">
        <a:spcBef>
          <a:spcPct val="0"/>
        </a:spcBef>
        <a:spcAft>
          <a:spcPct val="0"/>
        </a:spcAft>
        <a:defRPr kumimoji="1" sz="2850">
          <a:solidFill>
            <a:schemeClr val="tx2"/>
          </a:solidFill>
          <a:latin typeface="Arial" panose="020B0604020202020204" pitchFamily="34" charset="0"/>
          <a:ea typeface="黑体" pitchFamily="2" charset="-122"/>
        </a:defRPr>
      </a:lvl5pPr>
      <a:lvl6pPr marL="342900" algn="l" rtl="0" eaLnBrk="1" fontAlgn="base" hangingPunct="1">
        <a:spcBef>
          <a:spcPct val="0"/>
        </a:spcBef>
        <a:spcAft>
          <a:spcPct val="0"/>
        </a:spcAft>
        <a:defRPr kumimoji="1" sz="2850">
          <a:solidFill>
            <a:schemeClr val="tx2"/>
          </a:solidFill>
          <a:latin typeface="Verdana" panose="020B0604030504040204" pitchFamily="34" charset="0"/>
          <a:ea typeface="MS PGothic" panose="020B0600070205080204" pitchFamily="34" charset="-128"/>
        </a:defRPr>
      </a:lvl6pPr>
      <a:lvl7pPr marL="685800" algn="l" rtl="0" eaLnBrk="1" fontAlgn="base" hangingPunct="1">
        <a:spcBef>
          <a:spcPct val="0"/>
        </a:spcBef>
        <a:spcAft>
          <a:spcPct val="0"/>
        </a:spcAft>
        <a:defRPr kumimoji="1" sz="2850">
          <a:solidFill>
            <a:schemeClr val="tx2"/>
          </a:solidFill>
          <a:latin typeface="Verdana" panose="020B0604030504040204" pitchFamily="34" charset="0"/>
          <a:ea typeface="MS PGothic" panose="020B0600070205080204" pitchFamily="34" charset="-128"/>
        </a:defRPr>
      </a:lvl7pPr>
      <a:lvl8pPr marL="1028700" algn="l" rtl="0" eaLnBrk="1" fontAlgn="base" hangingPunct="1">
        <a:spcBef>
          <a:spcPct val="0"/>
        </a:spcBef>
        <a:spcAft>
          <a:spcPct val="0"/>
        </a:spcAft>
        <a:defRPr kumimoji="1" sz="2850">
          <a:solidFill>
            <a:schemeClr val="tx2"/>
          </a:solidFill>
          <a:latin typeface="Verdana" panose="020B0604030504040204" pitchFamily="34" charset="0"/>
          <a:ea typeface="MS PGothic" panose="020B0600070205080204" pitchFamily="34" charset="-128"/>
        </a:defRPr>
      </a:lvl8pPr>
      <a:lvl9pPr marL="1371600" algn="l" rtl="0" eaLnBrk="1" fontAlgn="base" hangingPunct="1">
        <a:spcBef>
          <a:spcPct val="0"/>
        </a:spcBef>
        <a:spcAft>
          <a:spcPct val="0"/>
        </a:spcAft>
        <a:defRPr kumimoji="1" sz="2850">
          <a:solidFill>
            <a:schemeClr val="tx2"/>
          </a:solidFill>
          <a:latin typeface="Verdana" panose="020B0604030504040204" pitchFamily="34" charset="0"/>
          <a:ea typeface="MS PGothic" panose="020B0600070205080204" pitchFamily="34" charset="-128"/>
        </a:defRPr>
      </a:lvl9pPr>
    </p:titleStyle>
    <p:bodyStyle>
      <a:lvl1pPr marL="351155" indent="-351155" algn="l" rtl="0" eaLnBrk="1" fontAlgn="base" hangingPunct="1">
        <a:spcBef>
          <a:spcPct val="20000"/>
        </a:spcBef>
        <a:spcAft>
          <a:spcPct val="0"/>
        </a:spcAft>
        <a:buClr>
          <a:srgbClr val="A50021"/>
        </a:buClr>
        <a:buFont typeface="Wingdings" panose="05000000000000000000" pitchFamily="2" charset="2"/>
        <a:buChar char="o"/>
        <a:defRPr kumimoji="1" sz="2100">
          <a:solidFill>
            <a:schemeClr val="tx1"/>
          </a:solidFill>
          <a:latin typeface="+mn-lt"/>
          <a:ea typeface="+mn-ea"/>
          <a:cs typeface="+mn-cs"/>
        </a:defRPr>
      </a:lvl1pPr>
      <a:lvl2pPr marL="680085" indent="-327660" algn="l" rtl="0" eaLnBrk="1" fontAlgn="base" hangingPunct="1">
        <a:spcBef>
          <a:spcPct val="20000"/>
        </a:spcBef>
        <a:spcAft>
          <a:spcPct val="0"/>
        </a:spcAft>
        <a:buClr>
          <a:srgbClr val="A50021"/>
        </a:buClr>
        <a:buFont typeface="Wingdings" panose="05000000000000000000" pitchFamily="2" charset="2"/>
        <a:buChar char="n"/>
        <a:defRPr kumimoji="1" sz="1950">
          <a:solidFill>
            <a:schemeClr val="tx1"/>
          </a:solidFill>
          <a:latin typeface="+mn-lt"/>
          <a:ea typeface="+mn-ea"/>
        </a:defRPr>
      </a:lvl2pPr>
      <a:lvl3pPr marL="977265" indent="-296545" algn="l" rtl="0" eaLnBrk="1" fontAlgn="base" hangingPunct="1">
        <a:spcBef>
          <a:spcPct val="20000"/>
        </a:spcBef>
        <a:spcAft>
          <a:spcPct val="0"/>
        </a:spcAft>
        <a:buClr>
          <a:srgbClr val="A50021"/>
        </a:buClr>
        <a:buFont typeface="Wingdings" panose="05000000000000000000" pitchFamily="2" charset="2"/>
        <a:buChar char="o"/>
        <a:defRPr kumimoji="1" sz="1725">
          <a:solidFill>
            <a:schemeClr val="tx1"/>
          </a:solidFill>
          <a:latin typeface="+mn-lt"/>
          <a:ea typeface="+mn-ea"/>
        </a:defRPr>
      </a:lvl3pPr>
      <a:lvl4pPr marL="1270635" indent="-289560" algn="l" rtl="0" eaLnBrk="1" fontAlgn="base" hangingPunct="1">
        <a:spcBef>
          <a:spcPct val="20000"/>
        </a:spcBef>
        <a:spcAft>
          <a:spcPct val="0"/>
        </a:spcAft>
        <a:buClr>
          <a:srgbClr val="A50021"/>
        </a:buClr>
        <a:buFont typeface="Wingdings" panose="05000000000000000000" pitchFamily="2" charset="2"/>
        <a:buChar char="n"/>
        <a:defRPr kumimoji="1" sz="1500">
          <a:solidFill>
            <a:schemeClr val="tx1"/>
          </a:solidFill>
          <a:latin typeface="+mn-lt"/>
          <a:ea typeface="+mn-ea"/>
        </a:defRPr>
      </a:lvl4pPr>
      <a:lvl5pPr marL="1570355" indent="-299085" algn="l" rtl="0" eaLnBrk="1" fontAlgn="base" hangingPunct="1">
        <a:spcBef>
          <a:spcPct val="25000"/>
        </a:spcBef>
        <a:spcAft>
          <a:spcPct val="0"/>
        </a:spcAft>
        <a:buClr>
          <a:srgbClr val="A50021"/>
        </a:buClr>
        <a:buFont typeface="Wingdings" panose="05000000000000000000" pitchFamily="2" charset="2"/>
        <a:buChar char="§"/>
        <a:defRPr kumimoji="1" sz="1500">
          <a:solidFill>
            <a:schemeClr val="tx1"/>
          </a:solidFill>
          <a:latin typeface="+mn-lt"/>
          <a:ea typeface="+mn-ea"/>
        </a:defRPr>
      </a:lvl5pPr>
      <a:lvl6pPr marL="1913255" indent="-299085" algn="l" rtl="0" eaLnBrk="1" fontAlgn="base" hangingPunct="1">
        <a:spcBef>
          <a:spcPct val="25000"/>
        </a:spcBef>
        <a:spcAft>
          <a:spcPct val="0"/>
        </a:spcAft>
        <a:buClr>
          <a:srgbClr val="A50021"/>
        </a:buClr>
        <a:buFont typeface="Wingdings" panose="05000000000000000000" pitchFamily="2" charset="2"/>
        <a:buChar char="§"/>
        <a:defRPr kumimoji="1" sz="1500">
          <a:solidFill>
            <a:schemeClr val="tx1"/>
          </a:solidFill>
          <a:latin typeface="+mn-lt"/>
          <a:ea typeface="+mn-ea"/>
        </a:defRPr>
      </a:lvl6pPr>
      <a:lvl7pPr marL="2256155" indent="-299085" algn="l" rtl="0" eaLnBrk="1" fontAlgn="base" hangingPunct="1">
        <a:spcBef>
          <a:spcPct val="25000"/>
        </a:spcBef>
        <a:spcAft>
          <a:spcPct val="0"/>
        </a:spcAft>
        <a:buClr>
          <a:srgbClr val="A50021"/>
        </a:buClr>
        <a:buFont typeface="Wingdings" panose="05000000000000000000" pitchFamily="2" charset="2"/>
        <a:buChar char="§"/>
        <a:defRPr kumimoji="1" sz="1500">
          <a:solidFill>
            <a:schemeClr val="tx1"/>
          </a:solidFill>
          <a:latin typeface="+mn-lt"/>
          <a:ea typeface="+mn-ea"/>
        </a:defRPr>
      </a:lvl7pPr>
      <a:lvl8pPr marL="2599055" indent="-299085" algn="l" rtl="0" eaLnBrk="1" fontAlgn="base" hangingPunct="1">
        <a:spcBef>
          <a:spcPct val="25000"/>
        </a:spcBef>
        <a:spcAft>
          <a:spcPct val="0"/>
        </a:spcAft>
        <a:buClr>
          <a:srgbClr val="A50021"/>
        </a:buClr>
        <a:buFont typeface="Wingdings" panose="05000000000000000000" pitchFamily="2" charset="2"/>
        <a:buChar char="§"/>
        <a:defRPr kumimoji="1" sz="1500">
          <a:solidFill>
            <a:schemeClr val="tx1"/>
          </a:solidFill>
          <a:latin typeface="+mn-lt"/>
          <a:ea typeface="+mn-ea"/>
        </a:defRPr>
      </a:lvl8pPr>
      <a:lvl9pPr marL="2941955" indent="-299085" algn="l" rtl="0" eaLnBrk="1" fontAlgn="base" hangingPunct="1">
        <a:spcBef>
          <a:spcPct val="25000"/>
        </a:spcBef>
        <a:spcAft>
          <a:spcPct val="0"/>
        </a:spcAft>
        <a:buClr>
          <a:srgbClr val="A50021"/>
        </a:buClr>
        <a:buFont typeface="Wingdings" panose="05000000000000000000" pitchFamily="2" charset="2"/>
        <a:buChar char="§"/>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ti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5.tif"/></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25.ti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jpeg"/><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25.tif"/></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1605985" y="2624602"/>
            <a:ext cx="5893929" cy="3668888"/>
          </a:xfrm>
        </p:spPr>
        <p:txBody>
          <a:bodyPr>
            <a:normAutofit/>
          </a:bodyPr>
          <a:lstStyle/>
          <a:p>
            <a:pPr fontAlgn="t">
              <a:lnSpc>
                <a:spcPct val="150000"/>
              </a:lnSpc>
            </a:pPr>
            <a:endParaRPr lang="en-US" altLang="ja-JP" sz="2000" dirty="0"/>
          </a:p>
          <a:p>
            <a:pPr fontAlgn="t">
              <a:lnSpc>
                <a:spcPct val="150000"/>
              </a:lnSpc>
            </a:pPr>
            <a:r>
              <a:rPr lang="ja-JP" altLang="en-US" sz="2000" dirty="0"/>
              <a:t>指導教員 李羲頡 教授 </a:t>
            </a:r>
            <a:endParaRPr lang="en-US" altLang="ja-JP" sz="2000" dirty="0"/>
          </a:p>
          <a:p>
            <a:pPr fontAlgn="t">
              <a:lnSpc>
                <a:spcPct val="150000"/>
              </a:lnSpc>
            </a:pPr>
            <a:r>
              <a:rPr lang="ja-JP" altLang="en-US" sz="2000" dirty="0"/>
              <a:t> </a:t>
            </a:r>
          </a:p>
          <a:p>
            <a:pPr fontAlgn="t">
              <a:lnSpc>
                <a:spcPct val="150000"/>
              </a:lnSpc>
            </a:pPr>
            <a:r>
              <a:rPr lang="en-US" altLang="zh-CN" sz="1600" b="1" i="0" dirty="0">
                <a:solidFill>
                  <a:srgbClr val="464653"/>
                </a:solidFill>
                <a:effectLst/>
                <a:latin typeface="Arial" panose="020B0604020202020204" pitchFamily="34" charset="0"/>
                <a:cs typeface="Arial" panose="020B0604020202020204" pitchFamily="34" charset="0"/>
              </a:rPr>
              <a:t>Graduate School of Information, Production and Systems</a:t>
            </a:r>
          </a:p>
          <a:p>
            <a:pPr fontAlgn="t">
              <a:lnSpc>
                <a:spcPct val="150000"/>
              </a:lnSpc>
            </a:pPr>
            <a:r>
              <a:rPr lang="en-US" altLang="ja-JP" sz="1600" b="1" dirty="0">
                <a:solidFill>
                  <a:srgbClr val="464653"/>
                </a:solidFill>
                <a:latin typeface="Arial" panose="020B0604020202020204" pitchFamily="34" charset="0"/>
                <a:cs typeface="Arial" panose="020B0604020202020204" pitchFamily="34" charset="0"/>
              </a:rPr>
              <a:t>System Control Laboratory</a:t>
            </a:r>
          </a:p>
          <a:p>
            <a:pPr fontAlgn="t">
              <a:lnSpc>
                <a:spcPct val="150000"/>
              </a:lnSpc>
            </a:pPr>
            <a:r>
              <a:rPr lang="en-US" altLang="ja-JP" sz="1600" b="1" dirty="0">
                <a:solidFill>
                  <a:srgbClr val="464653"/>
                </a:solidFill>
                <a:latin typeface="Arial" panose="020B0604020202020204" pitchFamily="34" charset="0"/>
                <a:cs typeface="Arial" panose="020B0604020202020204" pitchFamily="34" charset="0"/>
              </a:rPr>
              <a:t>Yu Chuanyang    44191503</a:t>
            </a:r>
            <a:endParaRPr lang="ja-JP" altLang="en-US" sz="2000" b="1" dirty="0">
              <a:solidFill>
                <a:srgbClr val="464653"/>
              </a:solidFill>
              <a:latin typeface="Arial" panose="020B0604020202020204" pitchFamily="34" charset="0"/>
              <a:cs typeface="Arial" panose="020B0604020202020204" pitchFamily="34" charset="0"/>
            </a:endParaRPr>
          </a:p>
        </p:txBody>
      </p:sp>
      <p:sp>
        <p:nvSpPr>
          <p:cNvPr id="9" name="Title 1"/>
          <p:cNvSpPr txBox="1"/>
          <p:nvPr/>
        </p:nvSpPr>
        <p:spPr bwMode="auto">
          <a:xfrm>
            <a:off x="0" y="389467"/>
            <a:ext cx="9144000" cy="2563283"/>
          </a:xfrm>
          <a:prstGeom prst="rect">
            <a:avLst/>
          </a:prstGeom>
          <a:noFill/>
          <a:ln w="9525">
            <a:noFill/>
            <a:miter lim="800000"/>
          </a:ln>
        </p:spPr>
        <p:txBody>
          <a:bodyPr vert="horz" wrap="square" lIns="91440" tIns="45720" rIns="91440" bIns="45720" numCol="1" anchor="b" anchorCtr="0" compatLnSpc="1">
            <a:normAutofit/>
          </a:bodyPr>
          <a:lstStyle>
            <a:lvl1pPr algn="l" rtl="0" eaLnBrk="1" fontAlgn="base" hangingPunct="1">
              <a:spcBef>
                <a:spcPct val="0"/>
              </a:spcBef>
              <a:spcAft>
                <a:spcPct val="0"/>
              </a:spcAft>
              <a:defRPr kumimoji="1" sz="2850">
                <a:solidFill>
                  <a:schemeClr val="tx2"/>
                </a:solidFill>
                <a:latin typeface="+mj-lt"/>
                <a:ea typeface="+mj-ea"/>
                <a:cs typeface="+mj-cs"/>
              </a:defRPr>
            </a:lvl1pPr>
            <a:lvl2pPr algn="l" rtl="0" eaLnBrk="1" fontAlgn="base" hangingPunct="1">
              <a:spcBef>
                <a:spcPct val="0"/>
              </a:spcBef>
              <a:spcAft>
                <a:spcPct val="0"/>
              </a:spcAft>
              <a:defRPr kumimoji="1" sz="2850">
                <a:solidFill>
                  <a:schemeClr val="tx2"/>
                </a:solidFill>
                <a:latin typeface="Arial" panose="020B0604020202020204" pitchFamily="34" charset="0"/>
                <a:ea typeface="黑体" pitchFamily="2" charset="-122"/>
              </a:defRPr>
            </a:lvl2pPr>
            <a:lvl3pPr algn="l" rtl="0" eaLnBrk="1" fontAlgn="base" hangingPunct="1">
              <a:spcBef>
                <a:spcPct val="0"/>
              </a:spcBef>
              <a:spcAft>
                <a:spcPct val="0"/>
              </a:spcAft>
              <a:defRPr kumimoji="1" sz="2850">
                <a:solidFill>
                  <a:schemeClr val="tx2"/>
                </a:solidFill>
                <a:latin typeface="Arial" panose="020B0604020202020204" pitchFamily="34" charset="0"/>
                <a:ea typeface="黑体" pitchFamily="2" charset="-122"/>
              </a:defRPr>
            </a:lvl3pPr>
            <a:lvl4pPr algn="l" rtl="0" eaLnBrk="1" fontAlgn="base" hangingPunct="1">
              <a:spcBef>
                <a:spcPct val="0"/>
              </a:spcBef>
              <a:spcAft>
                <a:spcPct val="0"/>
              </a:spcAft>
              <a:defRPr kumimoji="1" sz="2850">
                <a:solidFill>
                  <a:schemeClr val="tx2"/>
                </a:solidFill>
                <a:latin typeface="Arial" panose="020B0604020202020204" pitchFamily="34" charset="0"/>
                <a:ea typeface="黑体" pitchFamily="2" charset="-122"/>
              </a:defRPr>
            </a:lvl4pPr>
            <a:lvl5pPr algn="l" rtl="0" eaLnBrk="1" fontAlgn="base" hangingPunct="1">
              <a:spcBef>
                <a:spcPct val="0"/>
              </a:spcBef>
              <a:spcAft>
                <a:spcPct val="0"/>
              </a:spcAft>
              <a:defRPr kumimoji="1" sz="2850">
                <a:solidFill>
                  <a:schemeClr val="tx2"/>
                </a:solidFill>
                <a:latin typeface="Arial" panose="020B0604020202020204" pitchFamily="34" charset="0"/>
                <a:ea typeface="黑体" pitchFamily="2" charset="-122"/>
              </a:defRPr>
            </a:lvl5pPr>
            <a:lvl6pPr marL="342900" algn="l" rtl="0" eaLnBrk="1" fontAlgn="base" hangingPunct="1">
              <a:spcBef>
                <a:spcPct val="0"/>
              </a:spcBef>
              <a:spcAft>
                <a:spcPct val="0"/>
              </a:spcAft>
              <a:defRPr kumimoji="1" sz="2850">
                <a:solidFill>
                  <a:schemeClr val="tx2"/>
                </a:solidFill>
                <a:latin typeface="Verdana" panose="020B0604030504040204" pitchFamily="34" charset="0"/>
                <a:ea typeface="MS PGothic" panose="020B0600070205080204" pitchFamily="34" charset="-128"/>
              </a:defRPr>
            </a:lvl6pPr>
            <a:lvl7pPr marL="685800" algn="l" rtl="0" eaLnBrk="1" fontAlgn="base" hangingPunct="1">
              <a:spcBef>
                <a:spcPct val="0"/>
              </a:spcBef>
              <a:spcAft>
                <a:spcPct val="0"/>
              </a:spcAft>
              <a:defRPr kumimoji="1" sz="2850">
                <a:solidFill>
                  <a:schemeClr val="tx2"/>
                </a:solidFill>
                <a:latin typeface="Verdana" panose="020B0604030504040204" pitchFamily="34" charset="0"/>
                <a:ea typeface="MS PGothic" panose="020B0600070205080204" pitchFamily="34" charset="-128"/>
              </a:defRPr>
            </a:lvl7pPr>
            <a:lvl8pPr marL="1028700" algn="l" rtl="0" eaLnBrk="1" fontAlgn="base" hangingPunct="1">
              <a:spcBef>
                <a:spcPct val="0"/>
              </a:spcBef>
              <a:spcAft>
                <a:spcPct val="0"/>
              </a:spcAft>
              <a:defRPr kumimoji="1" sz="2850">
                <a:solidFill>
                  <a:schemeClr val="tx2"/>
                </a:solidFill>
                <a:latin typeface="Verdana" panose="020B0604030504040204" pitchFamily="34" charset="0"/>
                <a:ea typeface="MS PGothic" panose="020B0600070205080204" pitchFamily="34" charset="-128"/>
              </a:defRPr>
            </a:lvl8pPr>
            <a:lvl9pPr marL="1371600" algn="l" rtl="0" eaLnBrk="1" fontAlgn="base" hangingPunct="1">
              <a:spcBef>
                <a:spcPct val="0"/>
              </a:spcBef>
              <a:spcAft>
                <a:spcPct val="0"/>
              </a:spcAft>
              <a:defRPr kumimoji="1" sz="2850">
                <a:solidFill>
                  <a:schemeClr val="tx2"/>
                </a:solidFill>
                <a:latin typeface="Verdana" panose="020B0604030504040204" pitchFamily="34" charset="0"/>
                <a:ea typeface="MS PGothic" panose="020B0600070205080204" pitchFamily="34" charset="-128"/>
              </a:defRPr>
            </a:lvl9pPr>
          </a:lstStyle>
          <a:p>
            <a:pPr algn="ct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Variable Sampling Region RRT for </a:t>
            </a:r>
          </a:p>
          <a:p>
            <a:pPr algn="ct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Emergency Evacuation Navigation in </a:t>
            </a:r>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Urban</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 Areas</a:t>
            </a:r>
            <a:endParaRPr lang="zh-CN" altLang="zh-CN" sz="3200"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advTm="12793"/>
    </mc:Choice>
    <mc:Fallback xmlns="">
      <p:transition advTm="127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if1" hidden="1">
            <a:extLst>
              <a:ext uri="{FF2B5EF4-FFF2-40B4-BE49-F238E27FC236}">
                <a16:creationId xmlns:a16="http://schemas.microsoft.com/office/drawing/2014/main" id="{067A3871-87C4-45A8-ABD6-60336AD2D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01" y="2738294"/>
            <a:ext cx="4055809" cy="3424905"/>
          </a:xfrm>
          <a:prstGeom prst="rect">
            <a:avLst/>
          </a:prstGeom>
        </p:spPr>
      </p:pic>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ko-KR" sz="3200" b="1" kern="100" dirty="0">
                <a:solidFill>
                  <a:schemeClr val="tx1"/>
                </a:solidFill>
                <a:latin typeface="Times" panose="02020603050405020304" pitchFamily="18" charset="0"/>
                <a:ea typeface="맑은 고딕" panose="020B0503020000020004" pitchFamily="50" charset="-127"/>
                <a:cs typeface="Times New Roman" panose="02020603050405020304" pitchFamily="18" charset="0"/>
              </a:rPr>
              <a:t>Issues and Ideas</a:t>
            </a:r>
            <a:endParaRPr lang="en-GB" altLang="en-US" sz="3200" b="1" kern="0" dirty="0">
              <a:solidFill>
                <a:schemeClr val="tx1"/>
              </a:solidFill>
              <a:latin typeface="+mn-lt"/>
            </a:endParaRPr>
          </a:p>
        </p:txBody>
      </p:sp>
      <p:sp>
        <p:nvSpPr>
          <p:cNvPr id="12" name="文本框 11">
            <a:extLst>
              <a:ext uri="{FF2B5EF4-FFF2-40B4-BE49-F238E27FC236}">
                <a16:creationId xmlns:a16="http://schemas.microsoft.com/office/drawing/2014/main" id="{912D907D-85AC-4C31-9568-85BF9A14C927}"/>
              </a:ext>
            </a:extLst>
          </p:cNvPr>
          <p:cNvSpPr txBox="1"/>
          <p:nvPr/>
        </p:nvSpPr>
        <p:spPr>
          <a:xfrm>
            <a:off x="179387" y="964916"/>
            <a:ext cx="8964612" cy="461665"/>
          </a:xfrm>
          <a:prstGeom prst="rect">
            <a:avLst/>
          </a:prstGeom>
          <a:noFill/>
        </p:spPr>
        <p:txBody>
          <a:bodyPr wrap="square" rtlCol="0">
            <a:spAutoFit/>
          </a:bodyPr>
          <a:lstStyle/>
          <a:p>
            <a:r>
              <a:rPr lang="en-US" altLang="zh-CN" sz="2400" b="1" dirty="0"/>
              <a:t>Issues </a:t>
            </a:r>
            <a:r>
              <a:rPr lang="en-US" altLang="zh-CN" sz="2400" dirty="0"/>
              <a:t>in RRT algorithm</a:t>
            </a:r>
          </a:p>
        </p:txBody>
      </p:sp>
      <p:sp>
        <p:nvSpPr>
          <p:cNvPr id="23" name="文本框 22">
            <a:extLst>
              <a:ext uri="{FF2B5EF4-FFF2-40B4-BE49-F238E27FC236}">
                <a16:creationId xmlns:a16="http://schemas.microsoft.com/office/drawing/2014/main" id="{35014399-C37F-42FD-89D7-0E890701EF49}"/>
              </a:ext>
            </a:extLst>
          </p:cNvPr>
          <p:cNvSpPr txBox="1"/>
          <p:nvPr/>
        </p:nvSpPr>
        <p:spPr>
          <a:xfrm>
            <a:off x="179388" y="2817685"/>
            <a:ext cx="8695002" cy="2462213"/>
          </a:xfrm>
          <a:prstGeom prst="rect">
            <a:avLst/>
          </a:prstGeom>
          <a:noFill/>
        </p:spPr>
        <p:txBody>
          <a:bodyPr wrap="square" rtlCol="0">
            <a:spAutoFit/>
          </a:bodyPr>
          <a:lstStyle/>
          <a:p>
            <a:r>
              <a:rPr lang="en-US" altLang="zh-CN" sz="2400" b="1" dirty="0"/>
              <a:t>Idea</a:t>
            </a:r>
            <a:r>
              <a:rPr lang="en-US" altLang="zh-CN" sz="2400" dirty="0"/>
              <a:t>: </a:t>
            </a:r>
            <a:r>
              <a:rPr lang="en-US" altLang="zh-CN" sz="2000" dirty="0"/>
              <a:t>New method </a:t>
            </a:r>
            <a:r>
              <a:rPr lang="en-US" altLang="zh-CN" sz="2000" b="1" dirty="0"/>
              <a:t>Variable Sampling Region RRT </a:t>
            </a:r>
            <a:r>
              <a:rPr lang="en-US" altLang="zh-CN" sz="2000" dirty="0"/>
              <a:t>(</a:t>
            </a:r>
            <a:r>
              <a:rPr lang="en-US" altLang="zh-CN" sz="2000" b="1" dirty="0"/>
              <a:t>VSR-RRT</a:t>
            </a:r>
            <a:r>
              <a:rPr lang="en-US" altLang="zh-CN" sz="2000" dirty="0"/>
              <a:t>)</a:t>
            </a:r>
            <a:endParaRPr lang="en-US" altLang="zh-CN" sz="2000" b="1" dirty="0"/>
          </a:p>
          <a:p>
            <a:endParaRPr lang="en-US" altLang="zh-CN" sz="2000" b="1" dirty="0"/>
          </a:p>
          <a:p>
            <a:pPr marL="432000" indent="-306000">
              <a:spcBef>
                <a:spcPts val="600"/>
              </a:spcBef>
              <a:spcAft>
                <a:spcPts val="600"/>
              </a:spcAft>
              <a:buFont typeface="Wingdings" panose="05000000000000000000" pitchFamily="2" charset="2"/>
              <a:buChar char="ü"/>
            </a:pPr>
            <a:r>
              <a:rPr lang="en-US" altLang="zh-CN" sz="2000" b="1" dirty="0"/>
              <a:t>VSR-RRT </a:t>
            </a:r>
            <a:r>
              <a:rPr lang="en-US" altLang="zh-CN" sz="2000" dirty="0">
                <a:solidFill>
                  <a:srgbClr val="FF0000"/>
                </a:solidFill>
              </a:rPr>
              <a:t>reduces computation time</a:t>
            </a:r>
            <a:r>
              <a:rPr lang="en-US" altLang="zh-CN" sz="2000" dirty="0"/>
              <a:t> by reducing invalid executions of the sampling procedure. This approach solves issue </a:t>
            </a:r>
            <a:r>
              <a:rPr lang="zh-CN" altLang="en-US" sz="2000" dirty="0"/>
              <a:t>①</a:t>
            </a:r>
            <a:r>
              <a:rPr lang="en-US" altLang="zh-CN" sz="2000" dirty="0"/>
              <a:t>.</a:t>
            </a:r>
          </a:p>
          <a:p>
            <a:pPr marL="432000" indent="-306000">
              <a:buFont typeface="Wingdings" panose="05000000000000000000" pitchFamily="2" charset="2"/>
              <a:buChar char="ü"/>
            </a:pPr>
            <a:endParaRPr lang="en-US" altLang="zh-CN" sz="2000" dirty="0"/>
          </a:p>
          <a:p>
            <a:pPr marL="432000" indent="-306000">
              <a:buFont typeface="Wingdings" panose="05000000000000000000" pitchFamily="2" charset="2"/>
              <a:buChar char="ü"/>
            </a:pPr>
            <a:r>
              <a:rPr lang="en-US" altLang="zh-CN" sz="2000" b="1" dirty="0"/>
              <a:t>VSR-RRT </a:t>
            </a:r>
            <a:r>
              <a:rPr lang="en-US" altLang="zh-CN" sz="2000" dirty="0"/>
              <a:t>is combined with</a:t>
            </a:r>
            <a:r>
              <a:rPr lang="en-US" altLang="zh-CN" sz="2000" b="1" dirty="0"/>
              <a:t> a high goal bias</a:t>
            </a:r>
            <a:r>
              <a:rPr lang="en-US" altLang="zh-CN" sz="2000" dirty="0"/>
              <a:t> to guide it grow directly towards the goal, which helps to</a:t>
            </a:r>
            <a:r>
              <a:rPr lang="en-US" altLang="zh-CN" sz="2000" dirty="0">
                <a:solidFill>
                  <a:srgbClr val="FF0000"/>
                </a:solidFill>
              </a:rPr>
              <a:t> generate shorter paths. </a:t>
            </a:r>
            <a:r>
              <a:rPr lang="en-US" altLang="zh-CN" sz="2000" dirty="0"/>
              <a:t>This approach solves issue </a:t>
            </a:r>
            <a:r>
              <a:rPr lang="zh-CN" altLang="en-US" sz="2000" dirty="0"/>
              <a:t>②</a:t>
            </a:r>
            <a:r>
              <a:rPr lang="en-US" altLang="zh-CN" sz="2000" dirty="0"/>
              <a:t>.</a:t>
            </a:r>
          </a:p>
        </p:txBody>
      </p:sp>
      <p:sp>
        <p:nvSpPr>
          <p:cNvPr id="4" name="灯片编号占位符 3">
            <a:extLst>
              <a:ext uri="{FF2B5EF4-FFF2-40B4-BE49-F238E27FC236}">
                <a16:creationId xmlns:a16="http://schemas.microsoft.com/office/drawing/2014/main" id="{FF539B43-0188-4683-BCDB-0B21A290E384}"/>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9</a:t>
            </a:fld>
            <a:endParaRPr lang="zh-CN" altLang="en-US"/>
          </a:p>
        </p:txBody>
      </p:sp>
      <p:sp>
        <p:nvSpPr>
          <p:cNvPr id="11" name="文本框 10">
            <a:extLst>
              <a:ext uri="{FF2B5EF4-FFF2-40B4-BE49-F238E27FC236}">
                <a16:creationId xmlns:a16="http://schemas.microsoft.com/office/drawing/2014/main" id="{9BF30B7B-08C6-4B45-A0E0-AC138C9AB61F}"/>
              </a:ext>
            </a:extLst>
          </p:cNvPr>
          <p:cNvSpPr txBox="1"/>
          <p:nvPr/>
        </p:nvSpPr>
        <p:spPr>
          <a:xfrm>
            <a:off x="4546177" y="1407218"/>
            <a:ext cx="4328213" cy="923330"/>
          </a:xfrm>
          <a:prstGeom prst="rect">
            <a:avLst/>
          </a:prstGeom>
          <a:noFill/>
        </p:spPr>
        <p:txBody>
          <a:bodyPr wrap="square" rtlCol="0">
            <a:spAutoFit/>
          </a:bodyPr>
          <a:lstStyle/>
          <a:p>
            <a:pPr indent="360000">
              <a:buFont typeface="+mj-ea"/>
              <a:buAutoNum type="circleNumDbPlain" startAt="2"/>
            </a:pPr>
            <a:r>
              <a:rPr lang="en-US" altLang="zh-CN" sz="1800" dirty="0"/>
              <a:t>The path obtained is probably </a:t>
            </a:r>
            <a:r>
              <a:rPr lang="en-US" altLang="zh-CN" sz="1800" dirty="0">
                <a:solidFill>
                  <a:srgbClr val="FF0000"/>
                </a:solidFill>
              </a:rPr>
              <a:t>too much longer </a:t>
            </a:r>
            <a:r>
              <a:rPr lang="en-US" altLang="zh-CN" sz="1800" dirty="0"/>
              <a:t>than a feasible shorter path, especially in a complex environment.</a:t>
            </a:r>
            <a:r>
              <a:rPr lang="en-US" altLang="zh-CN" baseline="30000" dirty="0"/>
              <a:t>[3]</a:t>
            </a:r>
            <a:endParaRPr lang="en-US" altLang="zh-CN" sz="1800" dirty="0"/>
          </a:p>
        </p:txBody>
      </p:sp>
      <p:sp>
        <p:nvSpPr>
          <p:cNvPr id="14" name="文本框 13">
            <a:extLst>
              <a:ext uri="{FF2B5EF4-FFF2-40B4-BE49-F238E27FC236}">
                <a16:creationId xmlns:a16="http://schemas.microsoft.com/office/drawing/2014/main" id="{745846CD-B25C-4A05-BC76-B87141692723}"/>
              </a:ext>
            </a:extLst>
          </p:cNvPr>
          <p:cNvSpPr txBox="1"/>
          <p:nvPr/>
        </p:nvSpPr>
        <p:spPr>
          <a:xfrm>
            <a:off x="0" y="6284759"/>
            <a:ext cx="9143999" cy="577081"/>
          </a:xfrm>
          <a:prstGeom prst="rect">
            <a:avLst/>
          </a:prstGeom>
          <a:noFill/>
        </p:spPr>
        <p:txBody>
          <a:bodyPr wrap="square" rtlCol="0">
            <a:spAutoFit/>
          </a:bodyPr>
          <a:lstStyle/>
          <a:p>
            <a:r>
              <a:rPr lang="en-US" altLang="zh-CN" sz="1050" dirty="0"/>
              <a:t>[1]. Steven LaValle and James </a:t>
            </a:r>
            <a:r>
              <a:rPr lang="en-US" altLang="zh-CN" sz="1050" dirty="0" err="1"/>
              <a:t>Kuffne</a:t>
            </a:r>
            <a:r>
              <a:rPr lang="en-US" altLang="zh-CN" sz="1050" dirty="0"/>
              <a:t>. (2001). Randomized </a:t>
            </a:r>
            <a:r>
              <a:rPr lang="en-US" altLang="zh-CN" sz="1050" dirty="0" err="1"/>
              <a:t>Kinodynamic</a:t>
            </a:r>
            <a:r>
              <a:rPr lang="en-US" altLang="zh-CN" sz="1050" dirty="0"/>
              <a:t> Planning. </a:t>
            </a:r>
            <a:r>
              <a:rPr kumimoji="0" lang="en-US" altLang="zh-CN" sz="1050" b="0" i="1" u="none" strike="noStrike" kern="1200" cap="none" spc="0" normalizeH="0" baseline="0" noProof="0" dirty="0">
                <a:ln>
                  <a:noFill/>
                </a:ln>
                <a:solidFill>
                  <a:prstClr val="black"/>
                </a:solidFill>
                <a:effectLst/>
                <a:uLnTx/>
                <a:uFillTx/>
                <a:latin typeface="Times New Roman"/>
                <a:ea typeface="宋体" panose="02010600030101010101" pitchFamily="2" charset="-122"/>
                <a:cs typeface="+mn-cs"/>
              </a:rPr>
              <a:t>The International Journal of Robotics Research</a:t>
            </a:r>
            <a:r>
              <a:rPr kumimoji="0" lang="en-US" altLang="zh-CN" sz="105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mn-cs"/>
              </a:rPr>
              <a:t>.</a:t>
            </a:r>
            <a:r>
              <a:rPr lang="en-US" altLang="zh-CN" sz="1050" dirty="0"/>
              <a:t> Vol. 20 (5), pp: 378-400.</a:t>
            </a:r>
          </a:p>
          <a:p>
            <a:pPr lvl="0"/>
            <a:r>
              <a:rPr lang="en-US" altLang="zh-CN" sz="1050" dirty="0"/>
              <a:t>[2]. S. </a:t>
            </a:r>
            <a:r>
              <a:rPr lang="en-US" altLang="zh-CN" sz="1050" dirty="0" err="1"/>
              <a:t>Karaman</a:t>
            </a:r>
            <a:r>
              <a:rPr lang="en-US" altLang="zh-CN" sz="1050" dirty="0"/>
              <a:t> &amp; E. </a:t>
            </a:r>
            <a:r>
              <a:rPr lang="en-US" altLang="zh-CN" sz="1050" dirty="0" err="1"/>
              <a:t>Frazzoli</a:t>
            </a:r>
            <a:r>
              <a:rPr lang="en-US" altLang="zh-CN" sz="1050" dirty="0"/>
              <a:t>. (2011). Sampling-based algorithms for optimal motion planning. </a:t>
            </a:r>
            <a:r>
              <a:rPr lang="en-US" altLang="zh-CN" sz="1050" i="1" dirty="0"/>
              <a:t>The International Journal of Robotics Research</a:t>
            </a:r>
            <a:r>
              <a:rPr lang="en-US" altLang="zh-CN" sz="1050" dirty="0"/>
              <a:t>. Vol. 30, pp: 846-894.</a:t>
            </a:r>
          </a:p>
          <a:p>
            <a:pPr lvl="0"/>
            <a:r>
              <a:rPr lang="en-US" altLang="zh-CN" sz="1050" dirty="0"/>
              <a:t>[3]. H Zhang, Y Wang, J Zheng &amp; J Yu. (2018). Path Planning of Industrial Robot Based on Improved RRT Algorithm in Complex Environments. </a:t>
            </a:r>
            <a:r>
              <a:rPr lang="en-US" altLang="zh-CN" sz="1050" i="1" dirty="0"/>
              <a:t>IEEE Access</a:t>
            </a:r>
            <a:r>
              <a:rPr lang="en-US" altLang="zh-CN" sz="1050" dirty="0"/>
              <a:t>. Vol. 6. </a:t>
            </a:r>
          </a:p>
        </p:txBody>
      </p:sp>
      <p:sp>
        <p:nvSpPr>
          <p:cNvPr id="15" name="文本框 14">
            <a:extLst>
              <a:ext uri="{FF2B5EF4-FFF2-40B4-BE49-F238E27FC236}">
                <a16:creationId xmlns:a16="http://schemas.microsoft.com/office/drawing/2014/main" id="{0231016C-6F3C-4052-B662-A844B57D9F06}"/>
              </a:ext>
            </a:extLst>
          </p:cNvPr>
          <p:cNvSpPr txBox="1"/>
          <p:nvPr/>
        </p:nvSpPr>
        <p:spPr>
          <a:xfrm>
            <a:off x="300380" y="1405205"/>
            <a:ext cx="4328213" cy="923330"/>
          </a:xfrm>
          <a:prstGeom prst="rect">
            <a:avLst/>
          </a:prstGeom>
          <a:noFill/>
        </p:spPr>
        <p:txBody>
          <a:bodyPr wrap="square" rtlCol="0">
            <a:spAutoFit/>
          </a:bodyPr>
          <a:lstStyle/>
          <a:p>
            <a:pPr indent="360000">
              <a:buFont typeface="+mj-ea"/>
              <a:buAutoNum type="circleNumDbPlain"/>
            </a:pPr>
            <a:r>
              <a:rPr lang="en-US" altLang="zh-CN" dirty="0"/>
              <a:t>It is hard to place nodes in </a:t>
            </a:r>
            <a:r>
              <a:rPr lang="en-US" altLang="zh-CN" dirty="0">
                <a:solidFill>
                  <a:srgbClr val="FF0000"/>
                </a:solidFill>
              </a:rPr>
              <a:t>narrow passages</a:t>
            </a:r>
            <a:r>
              <a:rPr lang="en-US" altLang="zh-CN" dirty="0"/>
              <a:t> by sampling, that leads to </a:t>
            </a:r>
            <a:r>
              <a:rPr lang="en-US" altLang="zh-CN" dirty="0">
                <a:solidFill>
                  <a:srgbClr val="FF0000"/>
                </a:solidFill>
              </a:rPr>
              <a:t>long computation time</a:t>
            </a:r>
            <a:r>
              <a:rPr lang="en-US" altLang="zh-CN" dirty="0"/>
              <a:t>.</a:t>
            </a:r>
            <a:r>
              <a:rPr lang="en-US" altLang="zh-CN" baseline="30000" dirty="0"/>
              <a:t>[1] [2]</a:t>
            </a:r>
            <a:endParaRPr lang="en-US" altLang="zh-CN" dirty="0"/>
          </a:p>
        </p:txBody>
      </p:sp>
    </p:spTree>
    <p:extLst>
      <p:ext uri="{BB962C8B-B14F-4D97-AF65-F5344CB8AC3E}">
        <p14:creationId xmlns:p14="http://schemas.microsoft.com/office/powerpoint/2010/main" val="909612847"/>
      </p:ext>
    </p:extLst>
  </p:cSld>
  <p:clrMapOvr>
    <a:masterClrMapping/>
  </p:clrMapOvr>
  <mc:AlternateContent xmlns:mc="http://schemas.openxmlformats.org/markup-compatibility/2006" xmlns:p159="http://schemas.microsoft.com/office/powerpoint/2015/09/main">
    <mc:Choice Requires="p159">
      <p:transition spd="slow" advTm="115849">
        <p159:morph option="byObject"/>
      </p:transition>
    </mc:Choice>
    <mc:Fallback xmlns="">
      <p:transition spd="slow" advTm="11584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ko-KR" sz="3200" b="1" kern="100" dirty="0">
                <a:solidFill>
                  <a:schemeClr val="tx1"/>
                </a:solidFill>
                <a:latin typeface="Times" panose="02020603050405020304" pitchFamily="18" charset="0"/>
                <a:ea typeface="맑은 고딕" panose="020B0503020000020004" pitchFamily="50" charset="-127"/>
                <a:cs typeface="Times New Roman" panose="02020603050405020304" pitchFamily="18" charset="0"/>
              </a:rPr>
              <a:t>Issues and Ideas</a:t>
            </a:r>
            <a:endParaRPr lang="en-GB" altLang="en-US" sz="3200" b="1" kern="0" dirty="0">
              <a:solidFill>
                <a:schemeClr val="tx1"/>
              </a:solidFill>
              <a:latin typeface="+mn-lt"/>
            </a:endParaRPr>
          </a:p>
        </p:txBody>
      </p:sp>
      <p:sp>
        <p:nvSpPr>
          <p:cNvPr id="16" name="文本框 15">
            <a:extLst>
              <a:ext uri="{FF2B5EF4-FFF2-40B4-BE49-F238E27FC236}">
                <a16:creationId xmlns:a16="http://schemas.microsoft.com/office/drawing/2014/main" id="{A3505498-75CA-6643-86EF-5161D36FDF11}"/>
              </a:ext>
            </a:extLst>
          </p:cNvPr>
          <p:cNvSpPr txBox="1"/>
          <p:nvPr/>
        </p:nvSpPr>
        <p:spPr>
          <a:xfrm>
            <a:off x="179387" y="964916"/>
            <a:ext cx="8964612" cy="461665"/>
          </a:xfrm>
          <a:prstGeom prst="rect">
            <a:avLst/>
          </a:prstGeom>
          <a:noFill/>
        </p:spPr>
        <p:txBody>
          <a:bodyPr wrap="square" rtlCol="0">
            <a:spAutoFit/>
          </a:bodyPr>
          <a:lstStyle/>
          <a:p>
            <a:r>
              <a:rPr lang="en-US" altLang="zh-CN" sz="2400" b="1" dirty="0"/>
              <a:t>Issues </a:t>
            </a:r>
            <a:r>
              <a:rPr lang="en-US" altLang="zh-CN" sz="2400" dirty="0"/>
              <a:t>in RRT algorithm</a:t>
            </a:r>
          </a:p>
        </p:txBody>
      </p:sp>
      <p:sp>
        <p:nvSpPr>
          <p:cNvPr id="22" name="文本框 21">
            <a:extLst>
              <a:ext uri="{FF2B5EF4-FFF2-40B4-BE49-F238E27FC236}">
                <a16:creationId xmlns:a16="http://schemas.microsoft.com/office/drawing/2014/main" id="{E3884BAF-0162-8A43-BA34-9FD6B991F18C}"/>
              </a:ext>
            </a:extLst>
          </p:cNvPr>
          <p:cNvSpPr txBox="1"/>
          <p:nvPr/>
        </p:nvSpPr>
        <p:spPr>
          <a:xfrm>
            <a:off x="3059610" y="5776186"/>
            <a:ext cx="3018429" cy="276999"/>
          </a:xfrm>
          <a:prstGeom prst="rect">
            <a:avLst/>
          </a:prstGeom>
          <a:noFill/>
        </p:spPr>
        <p:txBody>
          <a:bodyPr wrap="square" rtlCol="0">
            <a:spAutoFit/>
          </a:bodyPr>
          <a:lstStyle/>
          <a:p>
            <a:pPr algn="ctr"/>
            <a:r>
              <a:rPr lang="en-US" altLang="zh-CN" sz="1200" dirty="0"/>
              <a:t>Fig.7 Zigzag path problem in RRT</a:t>
            </a:r>
            <a:endParaRPr lang="zh-CN" altLang="en-US" sz="1200" dirty="0"/>
          </a:p>
        </p:txBody>
      </p:sp>
      <p:pic>
        <p:nvPicPr>
          <p:cNvPr id="5" name="图片 4">
            <a:extLst>
              <a:ext uri="{FF2B5EF4-FFF2-40B4-BE49-F238E27FC236}">
                <a16:creationId xmlns:a16="http://schemas.microsoft.com/office/drawing/2014/main" id="{F16ABFCD-BC4E-4625-BC09-D58A9B5BD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610" y="1889622"/>
            <a:ext cx="3902430" cy="3902430"/>
          </a:xfrm>
          <a:prstGeom prst="rect">
            <a:avLst/>
          </a:prstGeom>
        </p:spPr>
      </p:pic>
      <p:sp>
        <p:nvSpPr>
          <p:cNvPr id="7" name="椭圆 6">
            <a:extLst>
              <a:ext uri="{FF2B5EF4-FFF2-40B4-BE49-F238E27FC236}">
                <a16:creationId xmlns:a16="http://schemas.microsoft.com/office/drawing/2014/main" id="{D342556C-3802-4E23-B8D8-B71AF40BCDE7}"/>
              </a:ext>
            </a:extLst>
          </p:cNvPr>
          <p:cNvSpPr/>
          <p:nvPr/>
        </p:nvSpPr>
        <p:spPr bwMode="auto">
          <a:xfrm rot="864797">
            <a:off x="5793164" y="1935586"/>
            <a:ext cx="433680" cy="1083785"/>
          </a:xfrm>
          <a:prstGeom prst="ellipse">
            <a:avLst/>
          </a:prstGeom>
          <a:noFill/>
          <a:ln w="19050" cap="flat" cmpd="sng" algn="ctr">
            <a:solidFill>
              <a:srgbClr val="0070C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8" name="椭圆 17">
            <a:extLst>
              <a:ext uri="{FF2B5EF4-FFF2-40B4-BE49-F238E27FC236}">
                <a16:creationId xmlns:a16="http://schemas.microsoft.com/office/drawing/2014/main" id="{35D368F8-F864-480C-B2E0-4CA1EE3AC8A4}"/>
              </a:ext>
            </a:extLst>
          </p:cNvPr>
          <p:cNvSpPr/>
          <p:nvPr/>
        </p:nvSpPr>
        <p:spPr bwMode="auto">
          <a:xfrm rot="5400000">
            <a:off x="3986339" y="4003284"/>
            <a:ext cx="489675" cy="1302880"/>
          </a:xfrm>
          <a:prstGeom prst="ellipse">
            <a:avLst/>
          </a:prstGeom>
          <a:noFill/>
          <a:ln w="19050" cap="flat" cmpd="sng" algn="ctr">
            <a:solidFill>
              <a:srgbClr val="0070C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0" name="椭圆 19">
            <a:extLst>
              <a:ext uri="{FF2B5EF4-FFF2-40B4-BE49-F238E27FC236}">
                <a16:creationId xmlns:a16="http://schemas.microsoft.com/office/drawing/2014/main" id="{C98F8645-904B-44A6-88E0-9210ABBB6C62}"/>
              </a:ext>
            </a:extLst>
          </p:cNvPr>
          <p:cNvSpPr/>
          <p:nvPr/>
        </p:nvSpPr>
        <p:spPr bwMode="auto">
          <a:xfrm rot="6122974">
            <a:off x="5326205" y="3169031"/>
            <a:ext cx="433680" cy="561031"/>
          </a:xfrm>
          <a:prstGeom prst="ellipse">
            <a:avLst/>
          </a:prstGeom>
          <a:noFill/>
          <a:ln w="19050" cap="flat" cmpd="sng" algn="ctr">
            <a:solidFill>
              <a:srgbClr val="0070C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 name="new node 文本左">
            <a:extLst>
              <a:ext uri="{FF2B5EF4-FFF2-40B4-BE49-F238E27FC236}">
                <a16:creationId xmlns:a16="http://schemas.microsoft.com/office/drawing/2014/main" id="{2F64EE4D-3ECC-4091-9BB0-A394B28A1604}"/>
              </a:ext>
            </a:extLst>
          </p:cNvPr>
          <p:cNvSpPr txBox="1"/>
          <p:nvPr/>
        </p:nvSpPr>
        <p:spPr>
          <a:xfrm>
            <a:off x="2839405" y="2546848"/>
            <a:ext cx="1278987" cy="338554"/>
          </a:xfrm>
          <a:prstGeom prst="rect">
            <a:avLst/>
          </a:prstGeom>
          <a:noFill/>
        </p:spPr>
        <p:txBody>
          <a:bodyPr wrap="square" rtlCol="0">
            <a:spAutoFit/>
          </a:bodyPr>
          <a:lstStyle/>
          <a:p>
            <a:pPr algn="ctr"/>
            <a:r>
              <a:rPr kumimoji="1" lang="en-US" altLang="zh-CN" sz="1600" dirty="0">
                <a:solidFill>
                  <a:srgbClr val="0070C0"/>
                </a:solidFill>
                <a:latin typeface="Microsoft YaHei UI" panose="020B0503020204020204" pitchFamily="34" charset="-122"/>
                <a:ea typeface="Microsoft YaHei UI" panose="020B0503020204020204" pitchFamily="34" charset="-122"/>
                <a:cs typeface="Arial" panose="020B0604020202020204" pitchFamily="34" charset="0"/>
              </a:rPr>
              <a:t>zigzag part</a:t>
            </a:r>
            <a:endParaRPr kumimoji="1" lang="zh-CN" altLang="en-US" sz="1600" dirty="0">
              <a:solidFill>
                <a:srgbClr val="0070C0"/>
              </a:solidFill>
              <a:latin typeface="Microsoft YaHei UI" panose="020B0503020204020204" pitchFamily="34" charset="-122"/>
              <a:ea typeface="Microsoft YaHei UI" panose="020B0503020204020204" pitchFamily="34" charset="-122"/>
              <a:cs typeface="Arial" panose="020B0604020202020204" pitchFamily="34" charset="0"/>
            </a:endParaRPr>
          </a:p>
        </p:txBody>
      </p:sp>
      <p:cxnSp>
        <p:nvCxnSpPr>
          <p:cNvPr id="6" name="直接箭头连接符 5">
            <a:extLst>
              <a:ext uri="{FF2B5EF4-FFF2-40B4-BE49-F238E27FC236}">
                <a16:creationId xmlns:a16="http://schemas.microsoft.com/office/drawing/2014/main" id="{44F9E476-3F22-4878-A77D-6EC5E9E0CE05}"/>
              </a:ext>
            </a:extLst>
          </p:cNvPr>
          <p:cNvCxnSpPr>
            <a:cxnSpLocks/>
          </p:cNvCxnSpPr>
          <p:nvPr/>
        </p:nvCxnSpPr>
        <p:spPr bwMode="auto">
          <a:xfrm flipV="1">
            <a:off x="4184750" y="2353672"/>
            <a:ext cx="1480354" cy="165238"/>
          </a:xfrm>
          <a:prstGeom prst="straightConnector1">
            <a:avLst/>
          </a:prstGeom>
          <a:noFill/>
          <a:ln w="12700" cap="flat" cmpd="sng" algn="ctr">
            <a:solidFill>
              <a:srgbClr val="1079C4"/>
            </a:solidFill>
            <a:prstDash val="solid"/>
            <a:round/>
            <a:headEnd type="none" w="med" len="med"/>
            <a:tailEnd type="triangle"/>
          </a:ln>
        </p:spPr>
      </p:cxnSp>
      <p:cxnSp>
        <p:nvCxnSpPr>
          <p:cNvPr id="15" name="直接箭头连接符 14">
            <a:extLst>
              <a:ext uri="{FF2B5EF4-FFF2-40B4-BE49-F238E27FC236}">
                <a16:creationId xmlns:a16="http://schemas.microsoft.com/office/drawing/2014/main" id="{2329ABA8-CB9C-4AFA-8ECF-CE1BB1A50572}"/>
              </a:ext>
            </a:extLst>
          </p:cNvPr>
          <p:cNvCxnSpPr>
            <a:cxnSpLocks/>
          </p:cNvCxnSpPr>
          <p:nvPr/>
        </p:nvCxnSpPr>
        <p:spPr bwMode="auto">
          <a:xfrm>
            <a:off x="3920561" y="2941527"/>
            <a:ext cx="1302881" cy="508019"/>
          </a:xfrm>
          <a:prstGeom prst="straightConnector1">
            <a:avLst/>
          </a:prstGeom>
          <a:noFill/>
          <a:ln w="12700" cap="flat" cmpd="sng" algn="ctr">
            <a:solidFill>
              <a:srgbClr val="1079C4"/>
            </a:solidFill>
            <a:prstDash val="solid"/>
            <a:round/>
            <a:headEnd type="none" w="med" len="med"/>
            <a:tailEnd type="triangle"/>
          </a:ln>
        </p:spPr>
      </p:cxnSp>
      <p:cxnSp>
        <p:nvCxnSpPr>
          <p:cNvPr id="19" name="直接箭头连接符 18">
            <a:extLst>
              <a:ext uri="{FF2B5EF4-FFF2-40B4-BE49-F238E27FC236}">
                <a16:creationId xmlns:a16="http://schemas.microsoft.com/office/drawing/2014/main" id="{F397F0F7-40E2-425D-A1BE-7020B004D252}"/>
              </a:ext>
            </a:extLst>
          </p:cNvPr>
          <p:cNvCxnSpPr>
            <a:cxnSpLocks/>
          </p:cNvCxnSpPr>
          <p:nvPr/>
        </p:nvCxnSpPr>
        <p:spPr bwMode="auto">
          <a:xfrm>
            <a:off x="3611951" y="2991079"/>
            <a:ext cx="572799" cy="1347839"/>
          </a:xfrm>
          <a:prstGeom prst="straightConnector1">
            <a:avLst/>
          </a:prstGeom>
          <a:noFill/>
          <a:ln w="12700" cap="flat" cmpd="sng" algn="ctr">
            <a:solidFill>
              <a:srgbClr val="1079C4"/>
            </a:solidFill>
            <a:prstDash val="solid"/>
            <a:round/>
            <a:headEnd type="none" w="med" len="med"/>
            <a:tailEnd type="triangle"/>
          </a:ln>
        </p:spPr>
      </p:cxnSp>
      <p:sp>
        <p:nvSpPr>
          <p:cNvPr id="27" name="文本框 26">
            <a:extLst>
              <a:ext uri="{FF2B5EF4-FFF2-40B4-BE49-F238E27FC236}">
                <a16:creationId xmlns:a16="http://schemas.microsoft.com/office/drawing/2014/main" id="{DBEAEEE5-5F96-42FB-800D-2DFD8114E389}"/>
              </a:ext>
            </a:extLst>
          </p:cNvPr>
          <p:cNvSpPr txBox="1"/>
          <p:nvPr/>
        </p:nvSpPr>
        <p:spPr>
          <a:xfrm>
            <a:off x="179387" y="5914881"/>
            <a:ext cx="8953667" cy="769441"/>
          </a:xfrm>
          <a:prstGeom prst="rect">
            <a:avLst/>
          </a:prstGeom>
          <a:noFill/>
        </p:spPr>
        <p:txBody>
          <a:bodyPr wrap="square" rtlCol="0">
            <a:spAutoFit/>
          </a:bodyPr>
          <a:lstStyle/>
          <a:p>
            <a:r>
              <a:rPr lang="en-US" altLang="zh-CN" sz="2400" b="1" dirty="0"/>
              <a:t>Idea</a:t>
            </a:r>
            <a:r>
              <a:rPr lang="en-US" altLang="zh-CN" sz="2400" dirty="0"/>
              <a:t>:</a:t>
            </a:r>
            <a:r>
              <a:rPr lang="en-US" altLang="zh-CN" sz="2000" b="1" dirty="0"/>
              <a:t> Greedy algorithm</a:t>
            </a:r>
          </a:p>
          <a:p>
            <a:pPr indent="-306000">
              <a:buFont typeface="Wingdings" panose="05000000000000000000" pitchFamily="2" charset="2"/>
              <a:buChar char="ü"/>
            </a:pPr>
            <a:r>
              <a:rPr lang="en-US" altLang="zh-CN" sz="2000" dirty="0"/>
              <a:t>Smooth the zigzag parts by </a:t>
            </a:r>
            <a:r>
              <a:rPr lang="en-US" altLang="zh-CN" sz="2000" dirty="0">
                <a:solidFill>
                  <a:srgbClr val="FF0000"/>
                </a:solidFill>
              </a:rPr>
              <a:t>reducing unnecessary</a:t>
            </a:r>
            <a:r>
              <a:rPr lang="en-US" altLang="zh-CN" sz="2000" dirty="0"/>
              <a:t> nodes on the path.</a:t>
            </a:r>
          </a:p>
        </p:txBody>
      </p:sp>
      <p:sp>
        <p:nvSpPr>
          <p:cNvPr id="29" name="文本框 28">
            <a:extLst>
              <a:ext uri="{FF2B5EF4-FFF2-40B4-BE49-F238E27FC236}">
                <a16:creationId xmlns:a16="http://schemas.microsoft.com/office/drawing/2014/main" id="{EE531283-A2FC-4640-AC96-7F020003441B}"/>
              </a:ext>
            </a:extLst>
          </p:cNvPr>
          <p:cNvSpPr txBox="1"/>
          <p:nvPr/>
        </p:nvSpPr>
        <p:spPr>
          <a:xfrm>
            <a:off x="179387" y="1367379"/>
            <a:ext cx="8364112" cy="369332"/>
          </a:xfrm>
          <a:prstGeom prst="rect">
            <a:avLst/>
          </a:prstGeom>
          <a:noFill/>
        </p:spPr>
        <p:txBody>
          <a:bodyPr wrap="square">
            <a:spAutoFit/>
          </a:bodyPr>
          <a:lstStyle/>
          <a:p>
            <a:pPr marL="36900" indent="-342900">
              <a:buFont typeface="+mj-ea"/>
              <a:buAutoNum type="circleNumDbPlain" startAt="3"/>
            </a:pPr>
            <a:r>
              <a:rPr lang="en-US" altLang="zh-CN" dirty="0"/>
              <a:t>RRT often generates a </a:t>
            </a:r>
            <a:r>
              <a:rPr lang="en-US" altLang="zh-CN" dirty="0">
                <a:solidFill>
                  <a:srgbClr val="FF0000"/>
                </a:solidFill>
              </a:rPr>
              <a:t>zigzag</a:t>
            </a:r>
            <a:r>
              <a:rPr lang="en-US" altLang="zh-CN" dirty="0"/>
              <a:t> path due to the randomness in picking up nodes.</a:t>
            </a:r>
            <a:endParaRPr lang="zh-CN" altLang="en-US" dirty="0"/>
          </a:p>
        </p:txBody>
      </p:sp>
      <p:sp>
        <p:nvSpPr>
          <p:cNvPr id="2" name="灯片编号占位符 1">
            <a:extLst>
              <a:ext uri="{FF2B5EF4-FFF2-40B4-BE49-F238E27FC236}">
                <a16:creationId xmlns:a16="http://schemas.microsoft.com/office/drawing/2014/main" id="{897AB4DE-B127-438F-85E6-E0FC5A0E5BD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10</a:t>
            </a:fld>
            <a:endParaRPr lang="zh-CN" altLang="en-US"/>
          </a:p>
        </p:txBody>
      </p:sp>
    </p:spTree>
    <p:extLst>
      <p:ext uri="{BB962C8B-B14F-4D97-AF65-F5344CB8AC3E}">
        <p14:creationId xmlns:p14="http://schemas.microsoft.com/office/powerpoint/2010/main" val="1811248303"/>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GB" altLang="en-US" sz="3200" b="1" dirty="0">
                <a:solidFill>
                  <a:schemeClr val="tx1"/>
                </a:solidFill>
                <a:latin typeface="+mn-lt"/>
              </a:rPr>
              <a:t>Contents</a:t>
            </a:r>
            <a:endParaRPr lang="ko-KR" altLang="en-US" sz="3200" b="1" dirty="0">
              <a:solidFill>
                <a:schemeClr val="tx1"/>
              </a:solidFill>
              <a:latin typeface="+mn-lt"/>
            </a:endParaRPr>
          </a:p>
        </p:txBody>
      </p:sp>
      <p:sp>
        <p:nvSpPr>
          <p:cNvPr id="3" name="灯片编号占位符 2">
            <a:extLst>
              <a:ext uri="{FF2B5EF4-FFF2-40B4-BE49-F238E27FC236}">
                <a16:creationId xmlns:a16="http://schemas.microsoft.com/office/drawing/2014/main" id="{41EA2F55-D3F1-47FE-A31C-5553CDBC3656}"/>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11</a:t>
            </a:fld>
            <a:endParaRPr lang="zh-CN" altLang="en-US"/>
          </a:p>
        </p:txBody>
      </p:sp>
      <p:sp>
        <p:nvSpPr>
          <p:cNvPr id="6" name="직사각형 3">
            <a:extLst>
              <a:ext uri="{FF2B5EF4-FFF2-40B4-BE49-F238E27FC236}">
                <a16:creationId xmlns:a16="http://schemas.microsoft.com/office/drawing/2014/main" id="{BDAB853E-0CFF-4874-A9BC-6674F2999691}"/>
              </a:ext>
            </a:extLst>
          </p:cNvPr>
          <p:cNvSpPr/>
          <p:nvPr/>
        </p:nvSpPr>
        <p:spPr>
          <a:xfrm>
            <a:off x="179387" y="1169130"/>
            <a:ext cx="8762907" cy="5324535"/>
          </a:xfrm>
          <a:prstGeom prst="rect">
            <a:avLst/>
          </a:prstGeom>
        </p:spPr>
        <p:txBody>
          <a:bodyPr wrap="square">
            <a:spAutoFit/>
          </a:bodyPr>
          <a:lstStyle/>
          <a:p>
            <a:pPr marL="971550" lvl="1" indent="-514350">
              <a:spcBef>
                <a:spcPts val="600"/>
              </a:spcBef>
              <a:buAutoNum type="arabicPeriod"/>
              <a:tabLst>
                <a:tab pos="2419350" algn="l"/>
              </a:tabLst>
            </a:pPr>
            <a:r>
              <a:rPr lang="en-US" altLang="ko-KR" sz="3200" b="1" kern="100" dirty="0">
                <a:latin typeface="Times" panose="02020603050405020304" pitchFamily="18" charset="0"/>
                <a:ea typeface="맑은 고딕" panose="020B0503020000020004" pitchFamily="50" charset="-127"/>
                <a:cs typeface="Times New Roman" panose="02020603050405020304" pitchFamily="18" charset="0"/>
              </a:rPr>
              <a:t>Introduction</a:t>
            </a:r>
          </a:p>
          <a:p>
            <a:pPr lvl="2">
              <a:tabLst>
                <a:tab pos="2419350" algn="l"/>
              </a:tabLst>
            </a:pPr>
            <a:r>
              <a:rPr lang="en-US" altLang="zh-CN" sz="2800" kern="100" dirty="0">
                <a:latin typeface="Times" panose="02020603050405020304" pitchFamily="18" charset="0"/>
                <a:ea typeface="맑은 고딕" panose="020B0503020000020004" pitchFamily="50" charset="-127"/>
                <a:cs typeface="Times New Roman" panose="02020603050405020304" pitchFamily="18" charset="0"/>
              </a:rPr>
              <a:t>1.1</a:t>
            </a:r>
            <a:r>
              <a:rPr lang="zh-CN" altLang="en-US" sz="2800" kern="100" dirty="0">
                <a:latin typeface="Times" panose="02020603050405020304" pitchFamily="18" charset="0"/>
                <a:ea typeface="맑은 고딕" panose="020B0503020000020004" pitchFamily="50" charset="-127"/>
                <a:cs typeface="Times New Roman" panose="02020603050405020304" pitchFamily="18" charset="0"/>
              </a:rPr>
              <a:t> </a:t>
            </a:r>
            <a:r>
              <a:rPr lang="en-US" altLang="zh-CN" sz="2800" kern="100" dirty="0">
                <a:latin typeface="Times" panose="02020603050405020304" pitchFamily="18" charset="0"/>
                <a:ea typeface="맑은 고딕" panose="020B0503020000020004" pitchFamily="50" charset="-127"/>
                <a:cs typeface="Times New Roman" panose="02020603050405020304" pitchFamily="18" charset="0"/>
              </a:rPr>
              <a:t>Background</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1.2 Previous Research</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1.3 Issues and Ideas</a:t>
            </a:r>
          </a:p>
          <a:p>
            <a:pPr marL="971550" lvl="1" indent="-514350">
              <a:spcBef>
                <a:spcPts val="600"/>
              </a:spcBef>
              <a:buAutoNum type="arabicPeriod"/>
              <a:tabLst>
                <a:tab pos="2419350" algn="l"/>
              </a:tabLst>
            </a:pPr>
            <a:r>
              <a:rPr lang="en-US" altLang="zh-CN" sz="3200" b="1" kern="100" dirty="0">
                <a:solidFill>
                  <a:srgbClr val="FF0000"/>
                </a:solidFill>
                <a:latin typeface="Times" panose="02020603050405020304" pitchFamily="18" charset="0"/>
                <a:ea typeface="맑은 고딕" panose="020B0503020000020004" pitchFamily="50" charset="-127"/>
                <a:cs typeface="Times New Roman" panose="02020603050405020304" pitchFamily="18" charset="0"/>
              </a:rPr>
              <a:t>Proposed VSR-RRT</a:t>
            </a:r>
            <a:endParaRPr lang="en-US" altLang="ko-KR" sz="3200" b="1" kern="100" dirty="0">
              <a:solidFill>
                <a:srgbClr val="FF0000"/>
              </a:solidFill>
              <a:latin typeface="Times" panose="02020603050405020304" pitchFamily="18" charset="0"/>
              <a:ea typeface="맑은 고딕" panose="020B0503020000020004" pitchFamily="50" charset="-127"/>
              <a:cs typeface="Times New Roman" panose="02020603050405020304" pitchFamily="18" charset="0"/>
            </a:endParaRP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2.1 Obstacle Detection</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2.2 VSR-RRT</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      </a:t>
            </a:r>
            <a:r>
              <a:rPr lang="en-US" altLang="ko-KR" sz="2400" kern="100" dirty="0">
                <a:latin typeface="Times" panose="02020603050405020304" pitchFamily="18" charset="0"/>
                <a:ea typeface="맑은 고딕" panose="020B0503020000020004" pitchFamily="50" charset="-127"/>
                <a:cs typeface="Times New Roman" panose="02020603050405020304" pitchFamily="18" charset="0"/>
              </a:rPr>
              <a:t>2.2.1  Idea of </a:t>
            </a:r>
            <a:r>
              <a:rPr lang="en-US" altLang="ko-KR" sz="2400" kern="100" dirty="0">
                <a:ea typeface="맑은 고딕" panose="020B0503020000020004" pitchFamily="50" charset="-127"/>
                <a:cs typeface="Times New Roman" panose="02020603050405020304" pitchFamily="18" charset="0"/>
              </a:rPr>
              <a:t>V</a:t>
            </a:r>
            <a:r>
              <a:rPr lang="en-US" altLang="zh-CN" sz="2400" dirty="0">
                <a:solidFill>
                  <a:schemeClr val="tx1"/>
                </a:solidFill>
                <a:latin typeface="+mn-lt"/>
              </a:rPr>
              <a:t>ariable </a:t>
            </a:r>
            <a:r>
              <a:rPr lang="en-US" altLang="zh-CN" sz="2400" dirty="0"/>
              <a:t>S</a:t>
            </a:r>
            <a:r>
              <a:rPr lang="en-US" altLang="zh-CN" sz="2400" dirty="0">
                <a:solidFill>
                  <a:schemeClr val="tx1"/>
                </a:solidFill>
                <a:latin typeface="+mn-lt"/>
              </a:rPr>
              <a:t>ampling </a:t>
            </a:r>
            <a:r>
              <a:rPr lang="en-US" altLang="zh-CN" sz="2400" dirty="0"/>
              <a:t>R</a:t>
            </a:r>
            <a:r>
              <a:rPr lang="en-US" altLang="zh-CN" sz="2400" dirty="0">
                <a:solidFill>
                  <a:schemeClr val="tx1"/>
                </a:solidFill>
                <a:latin typeface="+mn-lt"/>
              </a:rPr>
              <a:t>egion</a:t>
            </a:r>
            <a:endParaRPr lang="en-US" altLang="ko-KR" sz="2400" kern="100" dirty="0">
              <a:latin typeface="Times" panose="02020603050405020304" pitchFamily="18" charset="0"/>
              <a:ea typeface="맑은 고딕" panose="020B0503020000020004" pitchFamily="50" charset="-127"/>
              <a:cs typeface="Times New Roman" panose="02020603050405020304" pitchFamily="18" charset="0"/>
            </a:endParaRPr>
          </a:p>
          <a:p>
            <a:pPr lvl="2">
              <a:tabLst>
                <a:tab pos="2419350" algn="l"/>
              </a:tabLst>
            </a:pPr>
            <a:r>
              <a:rPr lang="en-US" altLang="ko-KR" sz="2400" kern="100" dirty="0">
                <a:latin typeface="Times" panose="02020603050405020304" pitchFamily="18" charset="0"/>
                <a:ea typeface="맑은 고딕" panose="020B0503020000020004" pitchFamily="50" charset="-127"/>
                <a:cs typeface="Times New Roman" panose="02020603050405020304" pitchFamily="18" charset="0"/>
              </a:rPr>
              <a:t>       2.2.2  Idea of </a:t>
            </a:r>
            <a:r>
              <a:rPr lang="en-US" altLang="ko-KR" sz="2400" kern="100" dirty="0">
                <a:ea typeface="맑은 고딕" panose="020B0503020000020004" pitchFamily="50" charset="-127"/>
                <a:cs typeface="Times New Roman" panose="02020603050405020304" pitchFamily="18" charset="0"/>
              </a:rPr>
              <a:t>G</a:t>
            </a:r>
            <a:r>
              <a:rPr lang="en-US" altLang="zh-CN" sz="2400" dirty="0">
                <a:solidFill>
                  <a:schemeClr val="tx1"/>
                </a:solidFill>
                <a:latin typeface="+mn-lt"/>
              </a:rPr>
              <a:t>reedy </a:t>
            </a:r>
            <a:r>
              <a:rPr lang="en-US" altLang="zh-CN" sz="2400" dirty="0"/>
              <a:t>P</a:t>
            </a:r>
            <a:r>
              <a:rPr lang="en-US" altLang="zh-CN" sz="2400" dirty="0">
                <a:solidFill>
                  <a:schemeClr val="tx1"/>
                </a:solidFill>
                <a:latin typeface="+mn-lt"/>
              </a:rPr>
              <a:t>ath </a:t>
            </a:r>
            <a:r>
              <a:rPr lang="en-US" altLang="zh-CN" sz="2400" dirty="0"/>
              <a:t>O</a:t>
            </a:r>
            <a:r>
              <a:rPr lang="en-US" altLang="zh-CN" sz="2400" dirty="0">
                <a:solidFill>
                  <a:schemeClr val="tx1"/>
                </a:solidFill>
                <a:latin typeface="+mn-lt"/>
              </a:rPr>
              <a:t>ptimization</a:t>
            </a:r>
            <a:endParaRPr lang="en-US" altLang="ko-KR" sz="2400" kern="100" dirty="0">
              <a:latin typeface="Times" panose="02020603050405020304" pitchFamily="18" charset="0"/>
              <a:ea typeface="맑은 고딕" panose="020B0503020000020004" pitchFamily="50" charset="-127"/>
              <a:cs typeface="Times New Roman" panose="02020603050405020304" pitchFamily="18" charset="0"/>
            </a:endParaRPr>
          </a:p>
          <a:p>
            <a:pPr marL="971550" lvl="1" indent="-514350">
              <a:spcBef>
                <a:spcPts val="600"/>
              </a:spcBef>
              <a:buAutoNum type="arabicPeriod"/>
              <a:tabLst>
                <a:tab pos="2419350" algn="l"/>
              </a:tabLst>
            </a:pPr>
            <a:r>
              <a:rPr lang="en-US" altLang="ko-KR" sz="3200" b="1" kern="100" dirty="0">
                <a:latin typeface="Times" panose="02020603050405020304" pitchFamily="18" charset="0"/>
                <a:ea typeface="맑은 고딕" panose="020B0503020000020004" pitchFamily="50" charset="-127"/>
                <a:cs typeface="Times New Roman" panose="02020603050405020304" pitchFamily="18" charset="0"/>
              </a:rPr>
              <a:t>Simulation</a:t>
            </a:r>
          </a:p>
          <a:p>
            <a:pPr marL="971550" lvl="1" indent="-514350">
              <a:spcBef>
                <a:spcPts val="1200"/>
              </a:spcBef>
              <a:buFontTx/>
              <a:buAutoNum type="arabicPeriod"/>
              <a:tabLst>
                <a:tab pos="2419350" algn="l"/>
              </a:tabLst>
            </a:pPr>
            <a:r>
              <a:rPr lang="en-US" altLang="ko-KR" sz="3200" b="1" kern="100" dirty="0">
                <a:latin typeface="Times" panose="02020603050405020304" pitchFamily="18" charset="0"/>
                <a:ea typeface="맑은 고딕" panose="020B0503020000020004" pitchFamily="50" charset="-127"/>
                <a:cs typeface="Times New Roman" panose="02020603050405020304" pitchFamily="18" charset="0"/>
              </a:rPr>
              <a:t>Conclusion</a:t>
            </a:r>
          </a:p>
        </p:txBody>
      </p:sp>
    </p:spTree>
    <p:extLst>
      <p:ext uri="{BB962C8B-B14F-4D97-AF65-F5344CB8AC3E}">
        <p14:creationId xmlns:p14="http://schemas.microsoft.com/office/powerpoint/2010/main" val="4020919039"/>
      </p:ext>
    </p:extLst>
  </p:cSld>
  <p:clrMapOvr>
    <a:masterClrMapping/>
  </p:clrMapOvr>
  <mc:AlternateContent xmlns:mc="http://schemas.openxmlformats.org/markup-compatibility/2006" xmlns:p14="http://schemas.microsoft.com/office/powerpoint/2010/main">
    <mc:Choice Requires="p14">
      <p:transition spd="slow" p14:dur="2000" advTm="9788"/>
    </mc:Choice>
    <mc:Fallback xmlns="">
      <p:transition spd="slow" advTm="978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AF170-15BD-4AD1-887D-6AFEDB88C336}"/>
              </a:ext>
            </a:extLst>
          </p:cNvPr>
          <p:cNvSpPr>
            <a:spLocks noGrp="1"/>
          </p:cNvSpPr>
          <p:nvPr>
            <p:ph type="title"/>
          </p:nvPr>
        </p:nvSpPr>
        <p:spPr/>
        <p:txBody>
          <a:bodyPr/>
          <a:lstStyle/>
          <a:p>
            <a:r>
              <a:rPr lang="en-US" altLang="ko-KR" sz="3200" b="1" dirty="0">
                <a:solidFill>
                  <a:schemeClr val="tx1"/>
                </a:solidFill>
                <a:latin typeface="+mn-lt"/>
              </a:rPr>
              <a:t>Obstacle Detection</a:t>
            </a:r>
            <a:endParaRPr lang="zh-CN" altLang="en-US" sz="3200" b="1" dirty="0">
              <a:solidFill>
                <a:schemeClr val="tx1"/>
              </a:solidFill>
              <a:latin typeface="+mn-lt"/>
            </a:endParaRPr>
          </a:p>
        </p:txBody>
      </p:sp>
      <p:sp>
        <p:nvSpPr>
          <p:cNvPr id="3" name="文本框 2">
            <a:extLst>
              <a:ext uri="{FF2B5EF4-FFF2-40B4-BE49-F238E27FC236}">
                <a16:creationId xmlns:a16="http://schemas.microsoft.com/office/drawing/2014/main" id="{80088BFA-2C50-4522-9EB0-1BF8AEC943AA}"/>
              </a:ext>
            </a:extLst>
          </p:cNvPr>
          <p:cNvSpPr txBox="1"/>
          <p:nvPr/>
        </p:nvSpPr>
        <p:spPr>
          <a:xfrm>
            <a:off x="4698749" y="1074437"/>
            <a:ext cx="4179439" cy="707886"/>
          </a:xfrm>
          <a:prstGeom prst="rect">
            <a:avLst/>
          </a:prstGeom>
          <a:noFill/>
        </p:spPr>
        <p:txBody>
          <a:bodyPr wrap="square" rtlCol="0">
            <a:spAutoFit/>
          </a:bodyPr>
          <a:lstStyle/>
          <a:p>
            <a:r>
              <a:rPr lang="en-US" altLang="zh-CN" sz="2000" b="1" dirty="0"/>
              <a:t>UNET Implementation:</a:t>
            </a:r>
          </a:p>
          <a:p>
            <a:pPr marL="914400" lvl="1" indent="-457200">
              <a:buFont typeface="+mj-lt"/>
              <a:buAutoNum type="arabicPeriod"/>
            </a:pPr>
            <a:endParaRPr lang="zh-CN" altLang="en-US" sz="2000" dirty="0"/>
          </a:p>
        </p:txBody>
      </p:sp>
      <p:sp>
        <p:nvSpPr>
          <p:cNvPr id="22" name="文本框 21">
            <a:extLst>
              <a:ext uri="{FF2B5EF4-FFF2-40B4-BE49-F238E27FC236}">
                <a16:creationId xmlns:a16="http://schemas.microsoft.com/office/drawing/2014/main" id="{CD168A3A-8B41-4E17-B61F-8B042D6115D9}"/>
              </a:ext>
            </a:extLst>
          </p:cNvPr>
          <p:cNvSpPr txBox="1"/>
          <p:nvPr/>
        </p:nvSpPr>
        <p:spPr>
          <a:xfrm>
            <a:off x="100367" y="1070051"/>
            <a:ext cx="4438489" cy="2631490"/>
          </a:xfrm>
          <a:prstGeom prst="rect">
            <a:avLst/>
          </a:prstGeom>
          <a:noFill/>
        </p:spPr>
        <p:txBody>
          <a:bodyPr wrap="square" numCol="1" rtlCol="0">
            <a:spAutoFit/>
          </a:bodyPr>
          <a:lstStyle/>
          <a:p>
            <a:r>
              <a:rPr lang="en-US" altLang="zh-CN" sz="2000" b="1" dirty="0"/>
              <a:t>UNET (Image segmentation)</a:t>
            </a:r>
          </a:p>
          <a:p>
            <a:endParaRPr lang="en-US" altLang="zh-CN" sz="2000" dirty="0"/>
          </a:p>
          <a:p>
            <a:pPr marL="630000" lvl="1" indent="-360000">
              <a:spcBef>
                <a:spcPts val="600"/>
              </a:spcBef>
              <a:spcAft>
                <a:spcPts val="600"/>
              </a:spcAft>
              <a:buClr>
                <a:schemeClr val="tx1"/>
              </a:buClr>
              <a:buFont typeface="Wingdings" panose="05000000000000000000" pitchFamily="2" charset="2"/>
              <a:buChar char="p"/>
            </a:pPr>
            <a:r>
              <a:rPr lang="en-US" altLang="zh-CN" sz="2000" dirty="0"/>
              <a:t>A</a:t>
            </a:r>
            <a:r>
              <a:rPr lang="en-US" altLang="zh-CN" sz="2000" dirty="0">
                <a:solidFill>
                  <a:srgbClr val="FF0000"/>
                </a:solidFill>
              </a:rPr>
              <a:t> Small dataset</a:t>
            </a:r>
            <a:r>
              <a:rPr lang="en-US" altLang="zh-CN" sz="2000" dirty="0"/>
              <a:t> is OK for training</a:t>
            </a:r>
          </a:p>
          <a:p>
            <a:pPr marL="630000" lvl="1" indent="-360000">
              <a:spcBef>
                <a:spcPts val="600"/>
              </a:spcBef>
              <a:spcAft>
                <a:spcPts val="600"/>
              </a:spcAft>
              <a:buFont typeface="Wingdings" panose="05000000000000000000" pitchFamily="2" charset="2"/>
              <a:buChar char="p"/>
            </a:pPr>
            <a:r>
              <a:rPr lang="en-US" altLang="zh-CN" sz="2000" dirty="0"/>
              <a:t>Each</a:t>
            </a:r>
            <a:r>
              <a:rPr lang="en-US" altLang="zh-CN" sz="2000" dirty="0">
                <a:solidFill>
                  <a:srgbClr val="FF0000"/>
                </a:solidFill>
              </a:rPr>
              <a:t> </a:t>
            </a:r>
            <a:r>
              <a:rPr lang="en-US" altLang="zh-CN" sz="2000" dirty="0"/>
              <a:t>pixel</a:t>
            </a:r>
            <a:r>
              <a:rPr lang="en-US" altLang="zh-CN" sz="2000" dirty="0">
                <a:solidFill>
                  <a:srgbClr val="FF0000"/>
                </a:solidFill>
              </a:rPr>
              <a:t> </a:t>
            </a:r>
            <a:r>
              <a:rPr lang="en-US" altLang="zh-CN" sz="2000" dirty="0"/>
              <a:t>is classified to obtain</a:t>
            </a:r>
            <a:r>
              <a:rPr lang="zh-CN" altLang="en-US" sz="2000" dirty="0"/>
              <a:t> </a:t>
            </a:r>
            <a:r>
              <a:rPr lang="en-US" altLang="zh-CN" sz="2000" dirty="0">
                <a:solidFill>
                  <a:srgbClr val="FF0000"/>
                </a:solidFill>
              </a:rPr>
              <a:t>high</a:t>
            </a:r>
            <a:r>
              <a:rPr lang="en-US" altLang="zh-CN" sz="2000" dirty="0"/>
              <a:t> </a:t>
            </a:r>
            <a:r>
              <a:rPr lang="en-US" altLang="zh-CN" sz="2000" dirty="0">
                <a:solidFill>
                  <a:srgbClr val="FF0000"/>
                </a:solidFill>
              </a:rPr>
              <a:t>segmentation accuracy</a:t>
            </a:r>
          </a:p>
          <a:p>
            <a:pPr marL="630000" lvl="1" indent="-360000">
              <a:spcBef>
                <a:spcPts val="600"/>
              </a:spcBef>
              <a:spcAft>
                <a:spcPts val="600"/>
              </a:spcAft>
              <a:buClr>
                <a:schemeClr val="tx1"/>
              </a:buClr>
              <a:buFont typeface="Wingdings" panose="05000000000000000000" pitchFamily="2" charset="2"/>
              <a:buChar char="p"/>
            </a:pPr>
            <a:r>
              <a:rPr lang="en-US" altLang="zh-CN" sz="2000" dirty="0">
                <a:solidFill>
                  <a:srgbClr val="FF0000"/>
                </a:solidFill>
              </a:rPr>
              <a:t>Fast</a:t>
            </a:r>
            <a:r>
              <a:rPr lang="en-US" altLang="zh-CN" sz="2000" dirty="0"/>
              <a:t> to segment image with trained model</a:t>
            </a:r>
            <a:endParaRPr lang="zh-CN" altLang="en-US" sz="2000" dirty="0"/>
          </a:p>
        </p:txBody>
      </p:sp>
      <p:grpSp>
        <p:nvGrpSpPr>
          <p:cNvPr id="32" name="组合 31">
            <a:extLst>
              <a:ext uri="{FF2B5EF4-FFF2-40B4-BE49-F238E27FC236}">
                <a16:creationId xmlns:a16="http://schemas.microsoft.com/office/drawing/2014/main" id="{015B7C90-14DF-4875-83D7-B0D704CE786B}"/>
              </a:ext>
            </a:extLst>
          </p:cNvPr>
          <p:cNvGrpSpPr/>
          <p:nvPr/>
        </p:nvGrpSpPr>
        <p:grpSpPr>
          <a:xfrm>
            <a:off x="4659328" y="1474016"/>
            <a:ext cx="4304370" cy="5175288"/>
            <a:chOff x="112066" y="1791174"/>
            <a:chExt cx="4375784" cy="5221475"/>
          </a:xfrm>
        </p:grpSpPr>
        <p:sp>
          <p:nvSpPr>
            <p:cNvPr id="33" name="AutoShape 7">
              <a:extLst>
                <a:ext uri="{FF2B5EF4-FFF2-40B4-BE49-F238E27FC236}">
                  <a16:creationId xmlns:a16="http://schemas.microsoft.com/office/drawing/2014/main" id="{1E6E9982-9EDF-42D0-AE99-74D94768AEEF}"/>
                </a:ext>
              </a:extLst>
            </p:cNvPr>
            <p:cNvSpPr>
              <a:spLocks noChangeArrowheads="1"/>
            </p:cNvSpPr>
            <p:nvPr/>
          </p:nvSpPr>
          <p:spPr bwMode="auto">
            <a:xfrm>
              <a:off x="112068" y="1791174"/>
              <a:ext cx="4375782" cy="2079056"/>
            </a:xfrm>
            <a:prstGeom prst="roundRect">
              <a:avLst>
                <a:gd name="adj" fmla="val 16667"/>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rgbClr val="7F7F7F">
                        <a:alpha val="50000"/>
                      </a:srgbClr>
                    </a:outerShdw>
                  </a:effectLst>
                </a14:hiddenEffects>
              </a:ext>
            </a:extLst>
          </p:spPr>
          <p:txBody>
            <a:bodyPr rot="0" vert="horz" wrap="square" lIns="91440" tIns="45720" rIns="91440" bIns="45720" anchor="t" anchorCtr="0" upright="1">
              <a:noAutofit/>
            </a:bodyPr>
            <a:lstStyle/>
            <a:p>
              <a:pPr algn="ctr" eaLnBrk="0">
                <a:spcAft>
                  <a:spcPts val="0"/>
                </a:spcAft>
              </a:pPr>
              <a:endParaRPr lang="zh-CN" sz="2000" kern="100" dirty="0">
                <a:solidFill>
                  <a:srgbClr val="C00000"/>
                </a:solidFill>
                <a:effectLst/>
                <a:latin typeface="Times New Roman" panose="02020603050405020304" pitchFamily="18" charset="0"/>
                <a:ea typeface="BatangChe" panose="02030609000101010101" pitchFamily="49" charset="-127"/>
              </a:endParaRPr>
            </a:p>
          </p:txBody>
        </p:sp>
        <p:sp>
          <p:nvSpPr>
            <p:cNvPr id="34" name="箭头: 下 33">
              <a:extLst>
                <a:ext uri="{FF2B5EF4-FFF2-40B4-BE49-F238E27FC236}">
                  <a16:creationId xmlns:a16="http://schemas.microsoft.com/office/drawing/2014/main" id="{C50A0DC1-91EB-420E-9D62-65BFFD35C3B0}"/>
                </a:ext>
              </a:extLst>
            </p:cNvPr>
            <p:cNvSpPr/>
            <p:nvPr/>
          </p:nvSpPr>
          <p:spPr>
            <a:xfrm>
              <a:off x="2058713" y="3959643"/>
              <a:ext cx="551128" cy="3595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AutoShape 8">
              <a:extLst>
                <a:ext uri="{FF2B5EF4-FFF2-40B4-BE49-F238E27FC236}">
                  <a16:creationId xmlns:a16="http://schemas.microsoft.com/office/drawing/2014/main" id="{903AC288-44E8-44D7-B78E-FFF40BB862AD}"/>
                </a:ext>
              </a:extLst>
            </p:cNvPr>
            <p:cNvSpPr>
              <a:spLocks noChangeArrowheads="1"/>
            </p:cNvSpPr>
            <p:nvPr/>
          </p:nvSpPr>
          <p:spPr bwMode="auto">
            <a:xfrm>
              <a:off x="112068" y="4384617"/>
              <a:ext cx="4375782" cy="801839"/>
            </a:xfrm>
            <a:prstGeom prst="roundRect">
              <a:avLst>
                <a:gd name="adj" fmla="val 16667"/>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rgbClr val="7F7F7F">
                        <a:alpha val="50000"/>
                      </a:srgbClr>
                    </a:outerShdw>
                  </a:effectLst>
                </a14:hiddenEffects>
              </a:ext>
            </a:extLst>
          </p:spPr>
          <p:txBody>
            <a:bodyPr rot="0" vert="horz" wrap="square" lIns="91440" tIns="45720" rIns="91440" bIns="45720" anchor="t" anchorCtr="0" upright="1">
              <a:noAutofit/>
            </a:bodyPr>
            <a:lstStyle/>
            <a:p>
              <a:pPr algn="ctr" latinLnBrk="1">
                <a:lnSpc>
                  <a:spcPts val="3000"/>
                </a:lnSpc>
                <a:spcAft>
                  <a:spcPts val="0"/>
                </a:spcAft>
              </a:pPr>
              <a:endParaRPr lang="en-US" sz="2000" kern="100" dirty="0">
                <a:effectLst/>
                <a:latin typeface="Times New Roman" panose="02020603050405020304" pitchFamily="18" charset="0"/>
                <a:ea typeface="BatangChe" panose="02030609000101010101" pitchFamily="49" charset="-127"/>
              </a:endParaRPr>
            </a:p>
            <a:p>
              <a:pPr algn="ctr" latinLnBrk="1">
                <a:lnSpc>
                  <a:spcPts val="120"/>
                </a:lnSpc>
                <a:spcAft>
                  <a:spcPts val="0"/>
                </a:spcAft>
              </a:pPr>
              <a:r>
                <a:rPr lang="en-US" sz="2000" kern="100" dirty="0">
                  <a:effectLst/>
                  <a:latin typeface="Times New Roman" panose="02020603050405020304" pitchFamily="18" charset="0"/>
                  <a:ea typeface="BatangChe" panose="02030609000101010101" pitchFamily="49" charset="-127"/>
                </a:rPr>
                <a:t>Input: Urban </a:t>
              </a:r>
              <a:r>
                <a:rPr lang="en" altLang="zh-CN" sz="2000" dirty="0"/>
                <a:t>aerial imagery</a:t>
              </a:r>
              <a:r>
                <a:rPr lang="en-US" sz="2000" kern="100" dirty="0">
                  <a:effectLst/>
                  <a:latin typeface="Times New Roman" panose="02020603050405020304" pitchFamily="18" charset="0"/>
                  <a:ea typeface="BatangChe" panose="02030609000101010101" pitchFamily="49" charset="-127"/>
                </a:rPr>
                <a:t> </a:t>
              </a:r>
              <a:endParaRPr lang="zh-CN" sz="2000" kern="100" dirty="0">
                <a:effectLst/>
                <a:latin typeface="Times New Roman" panose="02020603050405020304" pitchFamily="18" charset="0"/>
                <a:ea typeface="BatangChe" panose="02030609000101010101" pitchFamily="49" charset="-127"/>
              </a:endParaRPr>
            </a:p>
          </p:txBody>
        </p:sp>
        <p:sp>
          <p:nvSpPr>
            <p:cNvPr id="36" name="AutoShape 9">
              <a:extLst>
                <a:ext uri="{FF2B5EF4-FFF2-40B4-BE49-F238E27FC236}">
                  <a16:creationId xmlns:a16="http://schemas.microsoft.com/office/drawing/2014/main" id="{1DBB60B5-916E-456F-9A05-78E5246CD369}"/>
                </a:ext>
              </a:extLst>
            </p:cNvPr>
            <p:cNvSpPr>
              <a:spLocks noChangeArrowheads="1"/>
            </p:cNvSpPr>
            <p:nvPr/>
          </p:nvSpPr>
          <p:spPr bwMode="auto">
            <a:xfrm>
              <a:off x="112066" y="5713257"/>
              <a:ext cx="4375783" cy="1299392"/>
            </a:xfrm>
            <a:prstGeom prst="roundRect">
              <a:avLst>
                <a:gd name="adj" fmla="val 16667"/>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rgbClr val="7F7F7F">
                        <a:alpha val="50000"/>
                      </a:srgbClr>
                    </a:outerShdw>
                  </a:effectLst>
                </a14:hiddenEffects>
              </a:ext>
            </a:extLst>
          </p:spPr>
          <p:txBody>
            <a:bodyPr rot="0" vert="horz" wrap="square" lIns="91440" tIns="45720" rIns="91440" bIns="45720" anchor="t" anchorCtr="0" upright="1">
              <a:noAutofit/>
            </a:bodyPr>
            <a:lstStyle/>
            <a:p>
              <a:pPr algn="ctr" latinLnBrk="1">
                <a:spcBef>
                  <a:spcPts val="600"/>
                </a:spcBef>
                <a:spcAft>
                  <a:spcPts val="0"/>
                </a:spcAft>
              </a:pPr>
              <a:r>
                <a:rPr lang="en-US" sz="2000" b="1" kern="100" dirty="0">
                  <a:effectLst/>
                  <a:latin typeface="Times New Roman" panose="02020603050405020304" pitchFamily="18" charset="0"/>
                  <a:ea typeface="BatangChe" panose="02030609000101010101" pitchFamily="49" charset="-127"/>
                </a:rPr>
                <a:t>Output: picture of predicted object</a:t>
              </a:r>
            </a:p>
            <a:p>
              <a:pPr algn="ctr" latinLnBrk="1">
                <a:spcBef>
                  <a:spcPts val="600"/>
                </a:spcBef>
                <a:spcAft>
                  <a:spcPts val="0"/>
                </a:spcAft>
              </a:pPr>
              <a:r>
                <a:rPr lang="en-US" sz="2000" kern="100" dirty="0">
                  <a:effectLst/>
                  <a:latin typeface="Times New Roman" panose="02020603050405020304" pitchFamily="18" charset="0"/>
                  <a:ea typeface="BatangChe" panose="02030609000101010101" pitchFamily="49" charset="-127"/>
                </a:rPr>
                <a:t>building-</a:t>
              </a:r>
              <a:r>
                <a:rPr lang="en-US" sz="2000" b="1" kern="100" dirty="0">
                  <a:effectLst/>
                  <a:latin typeface="Symbol" panose="05050102010706020507" pitchFamily="18" charset="2"/>
                  <a:ea typeface="BatangChe" panose="02030609000101010101" pitchFamily="49" charset="-127"/>
                </a:rPr>
                <a:t>&gt;</a:t>
              </a:r>
              <a:r>
                <a:rPr lang="en-US" altLang="ko-KR" sz="2000" dirty="0">
                  <a:solidFill>
                    <a:srgbClr val="C00000"/>
                  </a:solidFill>
                  <a:latin typeface="+mn-lt"/>
                </a:rPr>
                <a:t>obstacle</a:t>
              </a:r>
              <a:r>
                <a:rPr lang="en-US" altLang="ko-KR" sz="2000" dirty="0">
                  <a:latin typeface="+mn-lt"/>
                </a:rPr>
                <a:t>   others</a:t>
              </a:r>
              <a:r>
                <a:rPr lang="en-US" altLang="zh-CN" sz="2000" kern="100" dirty="0">
                  <a:effectLst/>
                  <a:latin typeface="Times New Roman" panose="02020603050405020304" pitchFamily="18" charset="0"/>
                  <a:ea typeface="BatangChe" panose="02030609000101010101" pitchFamily="49" charset="-127"/>
                </a:rPr>
                <a:t>-</a:t>
              </a:r>
              <a:r>
                <a:rPr lang="en-US" altLang="zh-CN" sz="2000" b="1" kern="100" dirty="0">
                  <a:effectLst/>
                  <a:latin typeface="Symbol" panose="05050102010706020507" pitchFamily="18" charset="2"/>
                  <a:ea typeface="BatangChe" panose="02030609000101010101" pitchFamily="49" charset="-127"/>
                </a:rPr>
                <a:t>&gt;</a:t>
              </a:r>
              <a:r>
                <a:rPr lang="en-US" altLang="zh-CN" sz="2000" kern="100" dirty="0">
                  <a:solidFill>
                    <a:srgbClr val="C00000"/>
                  </a:solidFill>
                  <a:effectLst/>
                  <a:ea typeface="BatangChe" panose="02030609000101010101" pitchFamily="49" charset="-127"/>
                </a:rPr>
                <a:t>free space</a:t>
              </a:r>
            </a:p>
            <a:p>
              <a:pPr algn="ctr" latinLnBrk="1">
                <a:spcBef>
                  <a:spcPts val="600"/>
                </a:spcBef>
                <a:spcAft>
                  <a:spcPts val="0"/>
                </a:spcAft>
              </a:pPr>
              <a:r>
                <a:rPr lang="en-US" altLang="zh-CN" sz="2000" kern="100" dirty="0">
                  <a:effectLst/>
                  <a:latin typeface="Times New Roman" panose="02020603050405020304" pitchFamily="18" charset="0"/>
                  <a:ea typeface="BatangChe" panose="02030609000101010101" pitchFamily="49" charset="-127"/>
                </a:rPr>
                <a:t>output is </a:t>
              </a:r>
              <a:r>
                <a:rPr lang="en-US" altLang="zh-CN" sz="2000" kern="100" dirty="0">
                  <a:latin typeface="Times New Roman" panose="02020603050405020304" pitchFamily="18" charset="0"/>
                  <a:ea typeface="BatangChe" panose="02030609000101010101" pitchFamily="49" charset="-127"/>
                </a:rPr>
                <a:t>used as map for path planning</a:t>
              </a:r>
              <a:endParaRPr lang="zh-CN" altLang="en-US" sz="2000" kern="100" dirty="0">
                <a:latin typeface="Times New Roman" panose="02020603050405020304" pitchFamily="18" charset="0"/>
                <a:ea typeface="BatangChe" panose="02030609000101010101" pitchFamily="49" charset="-127"/>
              </a:endParaRPr>
            </a:p>
          </p:txBody>
        </p:sp>
        <p:sp>
          <p:nvSpPr>
            <p:cNvPr id="37" name="箭头: 下 36">
              <a:extLst>
                <a:ext uri="{FF2B5EF4-FFF2-40B4-BE49-F238E27FC236}">
                  <a16:creationId xmlns:a16="http://schemas.microsoft.com/office/drawing/2014/main" id="{F5FDD3C3-3674-4EB8-9D46-B7D483605D05}"/>
                </a:ext>
              </a:extLst>
            </p:cNvPr>
            <p:cNvSpPr/>
            <p:nvPr/>
          </p:nvSpPr>
          <p:spPr>
            <a:xfrm>
              <a:off x="2044029" y="5274775"/>
              <a:ext cx="551128" cy="3595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3" name="文本框 12">
            <a:extLst>
              <a:ext uri="{FF2B5EF4-FFF2-40B4-BE49-F238E27FC236}">
                <a16:creationId xmlns:a16="http://schemas.microsoft.com/office/drawing/2014/main" id="{A13AFF44-91A2-4717-BECB-EEDFF97F5D37}"/>
              </a:ext>
            </a:extLst>
          </p:cNvPr>
          <p:cNvSpPr txBox="1"/>
          <p:nvPr/>
        </p:nvSpPr>
        <p:spPr>
          <a:xfrm>
            <a:off x="935836" y="5913196"/>
            <a:ext cx="2818081" cy="276999"/>
          </a:xfrm>
          <a:prstGeom prst="rect">
            <a:avLst/>
          </a:prstGeom>
          <a:noFill/>
        </p:spPr>
        <p:txBody>
          <a:bodyPr wrap="square" rtlCol="0">
            <a:spAutoFit/>
          </a:bodyPr>
          <a:lstStyle/>
          <a:p>
            <a:pPr algn="ctr"/>
            <a:r>
              <a:rPr lang="en-US" altLang="zh-CN" sz="1200" dirty="0"/>
              <a:t>Fig.8 A sample of UNET detection result</a:t>
            </a:r>
            <a:endParaRPr lang="zh-CN" altLang="en-US" sz="1200" dirty="0"/>
          </a:p>
        </p:txBody>
      </p:sp>
      <p:sp>
        <p:nvSpPr>
          <p:cNvPr id="4" name="文本框 3">
            <a:extLst>
              <a:ext uri="{FF2B5EF4-FFF2-40B4-BE49-F238E27FC236}">
                <a16:creationId xmlns:a16="http://schemas.microsoft.com/office/drawing/2014/main" id="{0C23A085-B4D6-5541-9A82-69391B886164}"/>
              </a:ext>
            </a:extLst>
          </p:cNvPr>
          <p:cNvSpPr txBox="1"/>
          <p:nvPr/>
        </p:nvSpPr>
        <p:spPr>
          <a:xfrm>
            <a:off x="4659328" y="1495789"/>
            <a:ext cx="4304369" cy="2031325"/>
          </a:xfrm>
          <a:prstGeom prst="rect">
            <a:avLst/>
          </a:prstGeom>
          <a:noFill/>
        </p:spPr>
        <p:txBody>
          <a:bodyPr wrap="square" rtlCol="0">
            <a:spAutoFit/>
          </a:bodyPr>
          <a:lstStyle/>
          <a:p>
            <a:pPr algn="ctr" eaLnBrk="0">
              <a:spcAft>
                <a:spcPts val="0"/>
              </a:spcAft>
            </a:pPr>
            <a:r>
              <a:rPr lang="en-US" altLang="zh-CN" b="1" kern="100" dirty="0">
                <a:latin typeface="Times New Roman" panose="02020603050405020304" pitchFamily="18" charset="0"/>
                <a:ea typeface="BatangChe" panose="02030609000101010101" pitchFamily="49" charset="-127"/>
              </a:rPr>
              <a:t>Map Dataset</a:t>
            </a:r>
            <a:r>
              <a:rPr lang="en-US" altLang="zh-CN" kern="100" dirty="0">
                <a:latin typeface="Times New Roman" panose="02020603050405020304" pitchFamily="18" charset="0"/>
                <a:ea typeface="BatangChe" panose="02030609000101010101" pitchFamily="49" charset="-127"/>
              </a:rPr>
              <a:t>: </a:t>
            </a:r>
            <a:r>
              <a:rPr lang="en" altLang="zh-CN" kern="100" dirty="0">
                <a:latin typeface="Times New Roman" panose="02020603050405020304" pitchFamily="18" charset="0"/>
                <a:ea typeface="BatangChe" panose="02030609000101010101" pitchFamily="49" charset="-127"/>
              </a:rPr>
              <a:t>Aerial imageries of urban areas </a:t>
            </a:r>
            <a:r>
              <a:rPr lang="en-US" altLang="zh-CN" kern="100" dirty="0">
                <a:latin typeface="Times New Roman" panose="02020603050405020304" pitchFamily="18" charset="0"/>
                <a:ea typeface="BatangChe" panose="02030609000101010101" pitchFamily="49" charset="-127"/>
              </a:rPr>
              <a:t>provided by University of Toronto</a:t>
            </a:r>
          </a:p>
          <a:p>
            <a:pPr algn="ctr" eaLnBrk="0">
              <a:spcAft>
                <a:spcPts val="0"/>
              </a:spcAft>
            </a:pPr>
            <a:r>
              <a:rPr lang="en-US" altLang="zh-CN" kern="100" dirty="0">
                <a:solidFill>
                  <a:srgbClr val="0070C0"/>
                </a:solidFill>
                <a:latin typeface="Times New Roman" panose="02020603050405020304" pitchFamily="18" charset="0"/>
                <a:ea typeface="BatangChe" panose="02030609000101010101" pitchFamily="49" charset="-127"/>
              </a:rPr>
              <a:t>https://www.cs.toronto.edu/~vmnih/data/ </a:t>
            </a:r>
            <a:endParaRPr lang="zh-CN" altLang="en-US" kern="100" dirty="0">
              <a:solidFill>
                <a:srgbClr val="0070C0"/>
              </a:solidFill>
              <a:latin typeface="Times New Roman" panose="02020603050405020304" pitchFamily="18" charset="0"/>
              <a:ea typeface="BatangChe" panose="02030609000101010101" pitchFamily="49" charset="-127"/>
            </a:endParaRPr>
          </a:p>
          <a:p>
            <a:pPr algn="ctr">
              <a:spcAft>
                <a:spcPts val="0"/>
              </a:spcAft>
            </a:pPr>
            <a:r>
              <a:rPr lang="en-US" altLang="zh-CN" kern="100" dirty="0">
                <a:latin typeface="Times New Roman" panose="02020603050405020304" pitchFamily="18" charset="0"/>
                <a:ea typeface="BatangChe" panose="02030609000101010101" pitchFamily="49" charset="-127"/>
              </a:rPr>
              <a:t>Dataset features:</a:t>
            </a:r>
            <a:r>
              <a:rPr lang="en-US" altLang="zh-CN" kern="100" dirty="0">
                <a:solidFill>
                  <a:srgbClr val="C00000"/>
                </a:solidFill>
                <a:latin typeface="Times New Roman" panose="02020603050405020304" pitchFamily="18" charset="0"/>
                <a:ea typeface="BatangChe" panose="02030609000101010101" pitchFamily="49" charset="-127"/>
              </a:rPr>
              <a:t>1500 × 1500 </a:t>
            </a:r>
            <a:r>
              <a:rPr lang="en-US" altLang="zh-CN" kern="100" dirty="0">
                <a:latin typeface="Times New Roman" panose="02020603050405020304" pitchFamily="18" charset="0"/>
                <a:ea typeface="BatangChe" panose="02030609000101010101" pitchFamily="49" charset="-127"/>
              </a:rPr>
              <a:t>pixels for an area of </a:t>
            </a:r>
            <a:r>
              <a:rPr lang="en-US" altLang="zh-CN" kern="100" dirty="0">
                <a:solidFill>
                  <a:srgbClr val="C00000"/>
                </a:solidFill>
                <a:latin typeface="Times New Roman" panose="02020603050405020304" pitchFamily="18" charset="0"/>
                <a:ea typeface="BatangChe" panose="02030609000101010101" pitchFamily="49" charset="-127"/>
              </a:rPr>
              <a:t>2.25 square kilometers</a:t>
            </a:r>
          </a:p>
          <a:p>
            <a:pPr algn="ctr" eaLnBrk="0">
              <a:spcAft>
                <a:spcPts val="0"/>
              </a:spcAft>
            </a:pPr>
            <a:r>
              <a:rPr lang="en" altLang="zh-CN" kern="100" dirty="0">
                <a:latin typeface="Times New Roman" panose="02020603050405020304" pitchFamily="18" charset="0"/>
                <a:ea typeface="BatangChe" panose="02030609000101010101" pitchFamily="49" charset="-127"/>
              </a:rPr>
              <a:t>covers roughly 340 square kilometers</a:t>
            </a:r>
            <a:r>
              <a:rPr lang="zh-CN" altLang="en-US" kern="100" dirty="0">
                <a:latin typeface="Times New Roman" panose="02020603050405020304" pitchFamily="18" charset="0"/>
                <a:ea typeface="BatangChe" panose="02030609000101010101" pitchFamily="49" charset="-127"/>
              </a:rPr>
              <a:t> </a:t>
            </a:r>
            <a:r>
              <a:rPr lang="en-US" altLang="zh-CN" kern="100" dirty="0">
                <a:latin typeface="Times New Roman" panose="02020603050405020304" pitchFamily="18" charset="0"/>
                <a:ea typeface="BatangChe" panose="02030609000101010101" pitchFamily="49" charset="-127"/>
              </a:rPr>
              <a:t>urban</a:t>
            </a:r>
            <a:r>
              <a:rPr lang="en" altLang="zh-CN" kern="100" dirty="0">
                <a:latin typeface="Times New Roman" panose="02020603050405020304" pitchFamily="18" charset="0"/>
                <a:ea typeface="BatangChe" panose="02030609000101010101" pitchFamily="49" charset="-127"/>
              </a:rPr>
              <a:t> areas in </a:t>
            </a:r>
            <a:r>
              <a:rPr lang="en-US" altLang="zh-CN" kern="100" dirty="0">
                <a:latin typeface="Times New Roman" panose="02020603050405020304" pitchFamily="18" charset="0"/>
                <a:ea typeface="BatangChe" panose="02030609000101010101" pitchFamily="49" charset="-127"/>
              </a:rPr>
              <a:t>Massachusetts,</a:t>
            </a:r>
            <a:r>
              <a:rPr lang="en" altLang="zh-CN" kern="100" dirty="0">
                <a:latin typeface="Times New Roman" panose="02020603050405020304" pitchFamily="18" charset="0"/>
                <a:ea typeface="BatangChe" panose="02030609000101010101" pitchFamily="49" charset="-127"/>
              </a:rPr>
              <a:t> </a:t>
            </a:r>
            <a:r>
              <a:rPr lang="en-US" altLang="zh-CN" kern="100" dirty="0">
                <a:latin typeface="Times New Roman" panose="02020603050405020304" pitchFamily="18" charset="0"/>
                <a:ea typeface="BatangChe" panose="02030609000101010101" pitchFamily="49" charset="-127"/>
              </a:rPr>
              <a:t>U.S.</a:t>
            </a:r>
            <a:endParaRPr lang="zh-CN" altLang="en-US" kern="100" dirty="0">
              <a:latin typeface="Times New Roman" panose="02020603050405020304" pitchFamily="18" charset="0"/>
              <a:ea typeface="BatangChe" panose="02030609000101010101" pitchFamily="49" charset="-127"/>
            </a:endParaRPr>
          </a:p>
        </p:txBody>
      </p:sp>
      <p:pic>
        <p:nvPicPr>
          <p:cNvPr id="9" name="图片 8" descr="手机屏幕的截图&#10;&#10;中度可信度描述已自动生成">
            <a:extLst>
              <a:ext uri="{FF2B5EF4-FFF2-40B4-BE49-F238E27FC236}">
                <a16:creationId xmlns:a16="http://schemas.microsoft.com/office/drawing/2014/main" id="{FC7B23B1-2FAC-0840-8D81-2F50DB504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26" y="4118147"/>
            <a:ext cx="4428902" cy="1344656"/>
          </a:xfrm>
          <a:prstGeom prst="rect">
            <a:avLst/>
          </a:prstGeom>
        </p:spPr>
      </p:pic>
      <p:sp>
        <p:nvSpPr>
          <p:cNvPr id="18" name="文本框 17">
            <a:extLst>
              <a:ext uri="{FF2B5EF4-FFF2-40B4-BE49-F238E27FC236}">
                <a16:creationId xmlns:a16="http://schemas.microsoft.com/office/drawing/2014/main" id="{E46BC25A-C81C-DB4C-B0ED-51B71A2D28F1}"/>
              </a:ext>
            </a:extLst>
          </p:cNvPr>
          <p:cNvSpPr txBox="1"/>
          <p:nvPr/>
        </p:nvSpPr>
        <p:spPr>
          <a:xfrm>
            <a:off x="338137" y="5475109"/>
            <a:ext cx="910530" cy="338554"/>
          </a:xfrm>
          <a:prstGeom prst="rect">
            <a:avLst/>
          </a:prstGeom>
          <a:noFill/>
        </p:spPr>
        <p:txBody>
          <a:bodyPr wrap="square" rtlCol="0">
            <a:spAutoFit/>
          </a:bodyPr>
          <a:lstStyle/>
          <a:p>
            <a:pPr algn="ctr"/>
            <a:r>
              <a:rPr lang="en-US" altLang="zh-CN" sz="1600" dirty="0"/>
              <a:t>Image</a:t>
            </a:r>
            <a:endParaRPr lang="zh-CN" altLang="en-US" sz="1600" dirty="0"/>
          </a:p>
        </p:txBody>
      </p:sp>
      <p:sp>
        <p:nvSpPr>
          <p:cNvPr id="20" name="文本框 19">
            <a:extLst>
              <a:ext uri="{FF2B5EF4-FFF2-40B4-BE49-F238E27FC236}">
                <a16:creationId xmlns:a16="http://schemas.microsoft.com/office/drawing/2014/main" id="{397AA8F7-2B77-9A45-AADC-B49D59088790}"/>
              </a:ext>
            </a:extLst>
          </p:cNvPr>
          <p:cNvSpPr txBox="1"/>
          <p:nvPr/>
        </p:nvSpPr>
        <p:spPr>
          <a:xfrm>
            <a:off x="1690497" y="5462803"/>
            <a:ext cx="1308757" cy="338554"/>
          </a:xfrm>
          <a:prstGeom prst="rect">
            <a:avLst/>
          </a:prstGeom>
          <a:noFill/>
        </p:spPr>
        <p:txBody>
          <a:bodyPr wrap="square" rtlCol="0">
            <a:spAutoFit/>
          </a:bodyPr>
          <a:lstStyle/>
          <a:p>
            <a:pPr algn="ctr"/>
            <a:r>
              <a:rPr lang="en-US" altLang="zh-CN" sz="1600" dirty="0"/>
              <a:t>UNET output</a:t>
            </a:r>
            <a:endParaRPr lang="zh-CN" altLang="en-US" sz="1600" dirty="0"/>
          </a:p>
        </p:txBody>
      </p:sp>
      <p:sp>
        <p:nvSpPr>
          <p:cNvPr id="21" name="文本框 20">
            <a:extLst>
              <a:ext uri="{FF2B5EF4-FFF2-40B4-BE49-F238E27FC236}">
                <a16:creationId xmlns:a16="http://schemas.microsoft.com/office/drawing/2014/main" id="{8E246C1C-36A7-C44C-847B-6DC32AE19FA7}"/>
              </a:ext>
            </a:extLst>
          </p:cNvPr>
          <p:cNvSpPr txBox="1"/>
          <p:nvPr/>
        </p:nvSpPr>
        <p:spPr>
          <a:xfrm>
            <a:off x="3293778" y="5462803"/>
            <a:ext cx="1124387" cy="338554"/>
          </a:xfrm>
          <a:prstGeom prst="rect">
            <a:avLst/>
          </a:prstGeom>
          <a:noFill/>
        </p:spPr>
        <p:txBody>
          <a:bodyPr wrap="square" rtlCol="0">
            <a:spAutoFit/>
          </a:bodyPr>
          <a:lstStyle/>
          <a:p>
            <a:pPr algn="ctr"/>
            <a:r>
              <a:rPr lang="en-US" altLang="zh-CN" sz="1600" dirty="0"/>
              <a:t>Prediction</a:t>
            </a:r>
            <a:endParaRPr lang="zh-CN" altLang="en-US" sz="1600" dirty="0"/>
          </a:p>
        </p:txBody>
      </p:sp>
      <p:sp>
        <p:nvSpPr>
          <p:cNvPr id="6" name="灯片编号占位符 5">
            <a:extLst>
              <a:ext uri="{FF2B5EF4-FFF2-40B4-BE49-F238E27FC236}">
                <a16:creationId xmlns:a16="http://schemas.microsoft.com/office/drawing/2014/main" id="{749A4D92-30F4-44EF-A10B-B593431989AE}"/>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12</a:t>
            </a:fld>
            <a:endParaRPr lang="zh-CN" altLang="en-US"/>
          </a:p>
        </p:txBody>
      </p:sp>
    </p:spTree>
    <p:extLst>
      <p:ext uri="{BB962C8B-B14F-4D97-AF65-F5344CB8AC3E}">
        <p14:creationId xmlns:p14="http://schemas.microsoft.com/office/powerpoint/2010/main" val="182141077"/>
      </p:ext>
    </p:extLst>
  </p:cSld>
  <p:clrMapOvr>
    <a:masterClrMapping/>
  </p:clrMapOvr>
  <mc:AlternateContent xmlns:mc="http://schemas.openxmlformats.org/markup-compatibility/2006" xmlns:p14="http://schemas.microsoft.com/office/powerpoint/2010/main">
    <mc:Choice Requires="p14">
      <p:transition spd="slow" p14:dur="2000" advTm="12280"/>
    </mc:Choice>
    <mc:Fallback xmlns="">
      <p:transition spd="slow" advTm="1228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zh-CN" sz="3200" dirty="0">
                <a:solidFill>
                  <a:schemeClr val="tx1"/>
                </a:solidFill>
                <a:latin typeface="+mn-lt"/>
              </a:rPr>
              <a:t>Idea of </a:t>
            </a:r>
            <a:r>
              <a:rPr lang="en-US" altLang="zh-CN" sz="3200" b="1" dirty="0">
                <a:solidFill>
                  <a:schemeClr val="tx1"/>
                </a:solidFill>
                <a:latin typeface="+mn-lt"/>
              </a:rPr>
              <a:t>Variable Sampling Region</a:t>
            </a:r>
            <a:endParaRPr lang="en-GB" altLang="en-US" sz="3200" b="1" kern="0" dirty="0">
              <a:latin typeface="+mn-lt"/>
            </a:endParaRPr>
          </a:p>
        </p:txBody>
      </p:sp>
      <p:sp>
        <p:nvSpPr>
          <p:cNvPr id="56" name="矩形 55">
            <a:extLst>
              <a:ext uri="{FF2B5EF4-FFF2-40B4-BE49-F238E27FC236}">
                <a16:creationId xmlns:a16="http://schemas.microsoft.com/office/drawing/2014/main" id="{936CB4AE-90BD-3F4F-884A-038349A7BCB0}"/>
              </a:ext>
            </a:extLst>
          </p:cNvPr>
          <p:cNvSpPr/>
          <p:nvPr/>
        </p:nvSpPr>
        <p:spPr bwMode="auto">
          <a:xfrm>
            <a:off x="128788" y="2872112"/>
            <a:ext cx="4398136" cy="3614017"/>
          </a:xfrm>
          <a:prstGeom prst="rect">
            <a:avLst/>
          </a:prstGeom>
          <a:no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8" name="椭圆 57">
            <a:extLst>
              <a:ext uri="{FF2B5EF4-FFF2-40B4-BE49-F238E27FC236}">
                <a16:creationId xmlns:a16="http://schemas.microsoft.com/office/drawing/2014/main" id="{AFEFAACC-EE35-6D4D-93D5-F535204AB314}"/>
              </a:ext>
            </a:extLst>
          </p:cNvPr>
          <p:cNvSpPr/>
          <p:nvPr/>
        </p:nvSpPr>
        <p:spPr bwMode="auto">
          <a:xfrm>
            <a:off x="377645" y="6156670"/>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3" name="矩形 12">
            <a:extLst>
              <a:ext uri="{FF2B5EF4-FFF2-40B4-BE49-F238E27FC236}">
                <a16:creationId xmlns:a16="http://schemas.microsoft.com/office/drawing/2014/main" id="{B405C1C3-BD3E-EA4D-85C5-CDB1E5A93856}"/>
              </a:ext>
            </a:extLst>
          </p:cNvPr>
          <p:cNvSpPr/>
          <p:nvPr/>
        </p:nvSpPr>
        <p:spPr bwMode="auto">
          <a:xfrm>
            <a:off x="128788"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9" name="矩形 58">
            <a:extLst>
              <a:ext uri="{FF2B5EF4-FFF2-40B4-BE49-F238E27FC236}">
                <a16:creationId xmlns:a16="http://schemas.microsoft.com/office/drawing/2014/main" id="{511DB204-4790-3A4B-AE39-341B34D7B94D}"/>
              </a:ext>
            </a:extLst>
          </p:cNvPr>
          <p:cNvSpPr/>
          <p:nvPr/>
        </p:nvSpPr>
        <p:spPr bwMode="auto">
          <a:xfrm>
            <a:off x="2498666"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0" name="椭圆 59">
            <a:extLst>
              <a:ext uri="{FF2B5EF4-FFF2-40B4-BE49-F238E27FC236}">
                <a16:creationId xmlns:a16="http://schemas.microsoft.com/office/drawing/2014/main" id="{7459D52C-4AF3-304C-BCE0-5127439EB46B}"/>
              </a:ext>
            </a:extLst>
          </p:cNvPr>
          <p:cNvSpPr/>
          <p:nvPr/>
        </p:nvSpPr>
        <p:spPr bwMode="auto">
          <a:xfrm>
            <a:off x="4107535" y="3026155"/>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88" name="文本框 187">
            <a:extLst>
              <a:ext uri="{FF2B5EF4-FFF2-40B4-BE49-F238E27FC236}">
                <a16:creationId xmlns:a16="http://schemas.microsoft.com/office/drawing/2014/main" id="{7DAF130E-ED61-9E46-9C0E-6C39B9131901}"/>
              </a:ext>
            </a:extLst>
          </p:cNvPr>
          <p:cNvSpPr txBox="1"/>
          <p:nvPr/>
        </p:nvSpPr>
        <p:spPr>
          <a:xfrm>
            <a:off x="1197668" y="2572013"/>
            <a:ext cx="2594895" cy="307777"/>
          </a:xfrm>
          <a:prstGeom prst="rect">
            <a:avLst/>
          </a:prstGeom>
          <a:noFill/>
        </p:spPr>
        <p:txBody>
          <a:bodyPr wrap="square" rtlCol="0">
            <a:spAutoFit/>
          </a:bodyPr>
          <a:lstStyle/>
          <a:p>
            <a:pPr algn="ctr"/>
            <a:r>
              <a:rPr kumimoji="1" lang="en-US" altLang="zh-CN" sz="1400" b="1" dirty="0">
                <a:solidFill>
                  <a:srgbClr val="FF0000"/>
                </a:solidFill>
                <a:latin typeface="Arial" panose="020B0604020202020204" pitchFamily="34" charset="0"/>
                <a:cs typeface="Arial" panose="020B0604020202020204" pitchFamily="34" charset="0"/>
              </a:rPr>
              <a:t>sampling region (entire map) </a:t>
            </a:r>
          </a:p>
        </p:txBody>
      </p:sp>
      <p:sp>
        <p:nvSpPr>
          <p:cNvPr id="189" name="直角上箭头 188">
            <a:extLst>
              <a:ext uri="{FF2B5EF4-FFF2-40B4-BE49-F238E27FC236}">
                <a16:creationId xmlns:a16="http://schemas.microsoft.com/office/drawing/2014/main" id="{70CF7A39-9CA3-E645-A53D-C228C11614F5}"/>
              </a:ext>
            </a:extLst>
          </p:cNvPr>
          <p:cNvSpPr/>
          <p:nvPr/>
        </p:nvSpPr>
        <p:spPr bwMode="auto">
          <a:xfrm rot="10800000" flipH="1">
            <a:off x="3792564" y="2694313"/>
            <a:ext cx="186168" cy="143714"/>
          </a:xfrm>
          <a:prstGeom prst="bentUpArrow">
            <a:avLst>
              <a:gd name="adj1" fmla="val 29484"/>
              <a:gd name="adj2" fmla="val 28888"/>
              <a:gd name="adj3" fmla="val 34056"/>
            </a:avLst>
          </a:prstGeom>
          <a:solidFill>
            <a:srgbClr val="FF0000"/>
          </a:solidFill>
          <a:ln w="127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16" name="矩形 215">
            <a:extLst>
              <a:ext uri="{FF2B5EF4-FFF2-40B4-BE49-F238E27FC236}">
                <a16:creationId xmlns:a16="http://schemas.microsoft.com/office/drawing/2014/main" id="{2A6D374F-7447-9E44-B547-787F1D82E6EC}"/>
              </a:ext>
            </a:extLst>
          </p:cNvPr>
          <p:cNvSpPr/>
          <p:nvPr/>
        </p:nvSpPr>
        <p:spPr bwMode="auto">
          <a:xfrm>
            <a:off x="4610594" y="2872112"/>
            <a:ext cx="4398136" cy="3614017"/>
          </a:xfrm>
          <a:prstGeom prst="rect">
            <a:avLst/>
          </a:prstGeom>
          <a:no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17" name="椭圆 216">
            <a:extLst>
              <a:ext uri="{FF2B5EF4-FFF2-40B4-BE49-F238E27FC236}">
                <a16:creationId xmlns:a16="http://schemas.microsoft.com/office/drawing/2014/main" id="{691F1DAB-479C-FF4C-8DAF-DE523FD5D592}"/>
              </a:ext>
            </a:extLst>
          </p:cNvPr>
          <p:cNvSpPr/>
          <p:nvPr/>
        </p:nvSpPr>
        <p:spPr bwMode="auto">
          <a:xfrm>
            <a:off x="4859451" y="6156670"/>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18" name="矩形 217">
            <a:extLst>
              <a:ext uri="{FF2B5EF4-FFF2-40B4-BE49-F238E27FC236}">
                <a16:creationId xmlns:a16="http://schemas.microsoft.com/office/drawing/2014/main" id="{440B3B95-6302-9141-8D65-B319ADDCFDE5}"/>
              </a:ext>
            </a:extLst>
          </p:cNvPr>
          <p:cNvSpPr/>
          <p:nvPr/>
        </p:nvSpPr>
        <p:spPr bwMode="auto">
          <a:xfrm>
            <a:off x="4610594"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19" name="矩形 218">
            <a:extLst>
              <a:ext uri="{FF2B5EF4-FFF2-40B4-BE49-F238E27FC236}">
                <a16:creationId xmlns:a16="http://schemas.microsoft.com/office/drawing/2014/main" id="{5F235A51-D24E-8348-8898-7D5DB294B477}"/>
              </a:ext>
            </a:extLst>
          </p:cNvPr>
          <p:cNvSpPr/>
          <p:nvPr/>
        </p:nvSpPr>
        <p:spPr bwMode="auto">
          <a:xfrm>
            <a:off x="6980472"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20" name="椭圆 219">
            <a:extLst>
              <a:ext uri="{FF2B5EF4-FFF2-40B4-BE49-F238E27FC236}">
                <a16:creationId xmlns:a16="http://schemas.microsoft.com/office/drawing/2014/main" id="{1AD7E58C-73D3-C641-93BD-FA4B8C38AA7F}"/>
              </a:ext>
            </a:extLst>
          </p:cNvPr>
          <p:cNvSpPr/>
          <p:nvPr/>
        </p:nvSpPr>
        <p:spPr bwMode="auto">
          <a:xfrm>
            <a:off x="8589341" y="3026155"/>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62" name="矩形 261">
            <a:extLst>
              <a:ext uri="{FF2B5EF4-FFF2-40B4-BE49-F238E27FC236}">
                <a16:creationId xmlns:a16="http://schemas.microsoft.com/office/drawing/2014/main" id="{FA1B08A1-A7A2-BA40-A470-5806CF79169C}"/>
              </a:ext>
            </a:extLst>
          </p:cNvPr>
          <p:cNvSpPr/>
          <p:nvPr/>
        </p:nvSpPr>
        <p:spPr>
          <a:xfrm>
            <a:off x="128788" y="1626614"/>
            <a:ext cx="3185487" cy="369332"/>
          </a:xfrm>
          <a:prstGeom prst="rect">
            <a:avLst/>
          </a:prstGeom>
        </p:spPr>
        <p:txBody>
          <a:bodyPr wrap="none">
            <a:spAutoFit/>
          </a:bodyPr>
          <a:lstStyle/>
          <a:p>
            <a:r>
              <a:rPr lang="en-US" altLang="zh-CN" dirty="0">
                <a:solidFill>
                  <a:srgbClr val="0070C0"/>
                </a:solidFill>
              </a:rPr>
              <a:t>Probability</a:t>
            </a:r>
            <a:r>
              <a:rPr lang="zh-CN" altLang="en-US" dirty="0">
                <a:solidFill>
                  <a:srgbClr val="0070C0"/>
                </a:solidFill>
              </a:rPr>
              <a:t> </a:t>
            </a:r>
            <a:r>
              <a:rPr lang="en-US" altLang="zh-CN" dirty="0"/>
              <a:t>of sampling is </a:t>
            </a:r>
            <a:r>
              <a:rPr lang="en-US" altLang="zh-CN" b="1" dirty="0"/>
              <a:t>valid</a:t>
            </a:r>
            <a:r>
              <a:rPr lang="en-US" altLang="zh-CN" dirty="0"/>
              <a:t>:</a:t>
            </a:r>
            <a:endParaRPr lang="zh-CN" altLang="en-US" dirty="0"/>
          </a:p>
        </p:txBody>
      </p:sp>
      <mc:AlternateContent xmlns:mc="http://schemas.openxmlformats.org/markup-compatibility/2006" xmlns:a14="http://schemas.microsoft.com/office/drawing/2010/main">
        <mc:Choice Requires="a14">
          <p:sp>
            <p:nvSpPr>
              <p:cNvPr id="263" name="文本框 262">
                <a:extLst>
                  <a:ext uri="{FF2B5EF4-FFF2-40B4-BE49-F238E27FC236}">
                    <a16:creationId xmlns:a16="http://schemas.microsoft.com/office/drawing/2014/main" id="{538C703D-25EF-8946-B61B-7AB64886DD83}"/>
                  </a:ext>
                </a:extLst>
              </p:cNvPr>
              <p:cNvSpPr txBox="1"/>
              <p:nvPr/>
            </p:nvSpPr>
            <p:spPr>
              <a:xfrm>
                <a:off x="106457" y="1908973"/>
                <a:ext cx="4395218" cy="713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 altLang="zh-CN" sz="1600" i="1" smtClean="0">
                              <a:solidFill>
                                <a:srgbClr val="0070C0"/>
                              </a:solidFill>
                              <a:latin typeface="Cambria Math" panose="02040503050406030204" pitchFamily="18" charset="0"/>
                            </a:rPr>
                          </m:ctrlPr>
                        </m:fPr>
                        <m:num>
                          <m:sSub>
                            <m:sSubPr>
                              <m:ctrlPr>
                                <a:rPr kumimoji="1" lang="en" altLang="zh-CN" sz="1600" i="1">
                                  <a:solidFill>
                                    <a:srgbClr val="0070C0"/>
                                  </a:solidFill>
                                  <a:latin typeface="Cambria Math" panose="02040503050406030204" pitchFamily="18" charset="0"/>
                                  <a:ea typeface="Cambria Math" panose="02040503050406030204" pitchFamily="18" charset="0"/>
                                </a:rPr>
                              </m:ctrlPr>
                            </m:sSubPr>
                            <m:e>
                              <m:r>
                                <a:rPr kumimoji="1" lang="en-US" altLang="zh-CN" sz="1600" i="1">
                                  <a:solidFill>
                                    <a:srgbClr val="0070C0"/>
                                  </a:solidFill>
                                  <a:latin typeface="Cambria Math" panose="02040503050406030204" pitchFamily="18" charset="0"/>
                                  <a:ea typeface="Cambria Math" panose="02040503050406030204" pitchFamily="18" charset="0"/>
                                </a:rPr>
                                <m:t>𝑆</m:t>
                              </m:r>
                            </m:e>
                            <m:sub>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valid</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kumimoji="1" lang="en-US" altLang="zh-CN" sz="1600" b="0" i="0"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kumimoji="1" lang="en-US" altLang="zh-CN" sz="1600">
                                  <a:latin typeface="Cambria Math" panose="02040503050406030204" pitchFamily="18" charset="0"/>
                                  <a:ea typeface="Cambria Math" panose="02040503050406030204" pitchFamily="18" charset="0"/>
                                </a:rPr>
                                <m:t>∩</m:t>
                              </m:r>
                              <m:r>
                                <a:rPr kumimoji="1" lang="en-US" altLang="zh-CN" sz="1600" b="0" i="0" smtClean="0">
                                  <a:latin typeface="Cambria Math" panose="02040503050406030204" pitchFamily="18" charset="0"/>
                                  <a:ea typeface="Cambria Math" panose="02040503050406030204" pitchFamily="18" charset="0"/>
                                </a:rPr>
                                <m:t> </m:t>
                              </m:r>
                              <m:r>
                                <m:rPr>
                                  <m:nor/>
                                </m:rPr>
                                <a:rPr kumimoji="1" lang="en-US" altLang="zh-CN" sz="1600" b="0" i="0" smtClean="0">
                                  <a:latin typeface="Cambria Math" panose="02040503050406030204" pitchFamily="18" charset="0"/>
                                  <a:ea typeface="Cambria Math" panose="02040503050406030204" pitchFamily="18"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sub>
                          </m:sSub>
                        </m:num>
                        <m:den>
                          <m:sSub>
                            <m:sSubPr>
                              <m:ctrlPr>
                                <a:rPr kumimoji="1" lang="en" altLang="zh-CN" sz="1600" i="1" smtClean="0">
                                  <a:solidFill>
                                    <a:srgbClr val="0070C0"/>
                                  </a:solidFill>
                                  <a:latin typeface="Cambria Math" panose="02040503050406030204" pitchFamily="18" charset="0"/>
                                  <a:ea typeface="Cambria Math" panose="02040503050406030204" pitchFamily="18" charset="0"/>
                                </a:rPr>
                              </m:ctrlPr>
                            </m:sSubPr>
                            <m:e>
                              <m:r>
                                <a:rPr kumimoji="1" lang="en-US" altLang="zh-CN" sz="1600" b="0" i="1">
                                  <a:solidFill>
                                    <a:srgbClr val="0070C0"/>
                                  </a:solidFill>
                                  <a:latin typeface="Cambria Math" panose="02040503050406030204" pitchFamily="18" charset="0"/>
                                  <a:ea typeface="Cambria Math" panose="02040503050406030204" pitchFamily="18" charset="0"/>
                                </a:rPr>
                                <m:t>𝑆</m:t>
                              </m:r>
                            </m:e>
                            <m:sub>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sub>
                          </m:sSub>
                        </m:den>
                      </m:f>
                    </m:oMath>
                  </m:oMathPara>
                </a14:m>
                <a:endParaRPr kumimoji="1" lang="zh-CN" altLang="en-US" sz="1600" dirty="0"/>
              </a:p>
            </p:txBody>
          </p:sp>
        </mc:Choice>
        <mc:Fallback xmlns="">
          <p:sp>
            <p:nvSpPr>
              <p:cNvPr id="263" name="文本框 262">
                <a:extLst>
                  <a:ext uri="{FF2B5EF4-FFF2-40B4-BE49-F238E27FC236}">
                    <a16:creationId xmlns:a16="http://schemas.microsoft.com/office/drawing/2014/main" id="{538C703D-25EF-8946-B61B-7AB64886DD83}"/>
                  </a:ext>
                </a:extLst>
              </p:cNvPr>
              <p:cNvSpPr txBox="1">
                <a:spLocks noRot="1" noChangeAspect="1" noMove="1" noResize="1" noEditPoints="1" noAdjustHandles="1" noChangeArrowheads="1" noChangeShapeType="1" noTextEdit="1"/>
              </p:cNvSpPr>
              <p:nvPr/>
            </p:nvSpPr>
            <p:spPr>
              <a:xfrm>
                <a:off x="106457" y="1908973"/>
                <a:ext cx="4395218" cy="713400"/>
              </a:xfrm>
              <a:prstGeom prst="rect">
                <a:avLst/>
              </a:prstGeom>
              <a:blipFill>
                <a:blip r:embed="rId3"/>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1AA08918-4AF6-443C-8A74-C389D10BB8BA}"/>
              </a:ext>
            </a:extLst>
          </p:cNvPr>
          <p:cNvSpPr txBox="1"/>
          <p:nvPr/>
        </p:nvSpPr>
        <p:spPr>
          <a:xfrm>
            <a:off x="818539" y="6507911"/>
            <a:ext cx="3018429" cy="276999"/>
          </a:xfrm>
          <a:prstGeom prst="rect">
            <a:avLst/>
          </a:prstGeom>
          <a:noFill/>
        </p:spPr>
        <p:txBody>
          <a:bodyPr wrap="square" rtlCol="0">
            <a:spAutoFit/>
          </a:bodyPr>
          <a:lstStyle/>
          <a:p>
            <a:pPr algn="ctr"/>
            <a:r>
              <a:rPr lang="en-US" altLang="zh-CN" sz="1200" dirty="0"/>
              <a:t>Fig.9 Traditional</a:t>
            </a:r>
            <a:r>
              <a:rPr lang="en-US" altLang="zh-CN" sz="1200" b="1" dirty="0"/>
              <a:t> </a:t>
            </a:r>
            <a:r>
              <a:rPr lang="en-US" altLang="zh-CN" sz="1200" dirty="0"/>
              <a:t>RRT sampling process</a:t>
            </a:r>
            <a:endParaRPr lang="zh-CN" altLang="en-US" sz="1200" dirty="0"/>
          </a:p>
        </p:txBody>
      </p:sp>
      <p:sp>
        <p:nvSpPr>
          <p:cNvPr id="70" name="文本框 69">
            <a:extLst>
              <a:ext uri="{FF2B5EF4-FFF2-40B4-BE49-F238E27FC236}">
                <a16:creationId xmlns:a16="http://schemas.microsoft.com/office/drawing/2014/main" id="{512C5C0A-9DD0-4A4B-9DCF-CC41A7660BAD}"/>
              </a:ext>
            </a:extLst>
          </p:cNvPr>
          <p:cNvSpPr txBox="1"/>
          <p:nvPr/>
        </p:nvSpPr>
        <p:spPr>
          <a:xfrm>
            <a:off x="5475028" y="6502709"/>
            <a:ext cx="3018429" cy="276999"/>
          </a:xfrm>
          <a:prstGeom prst="rect">
            <a:avLst/>
          </a:prstGeom>
          <a:noFill/>
        </p:spPr>
        <p:txBody>
          <a:bodyPr wrap="square" rtlCol="0">
            <a:spAutoFit/>
          </a:bodyPr>
          <a:lstStyle/>
          <a:p>
            <a:pPr algn="ctr"/>
            <a:r>
              <a:rPr lang="en-US" altLang="zh-CN" sz="1200" dirty="0"/>
              <a:t>Fig.10 VSR-RRT sampling process</a:t>
            </a:r>
            <a:endParaRPr lang="zh-CN" altLang="en-US" sz="1200" dirty="0"/>
          </a:p>
        </p:txBody>
      </p:sp>
      <p:sp>
        <p:nvSpPr>
          <p:cNvPr id="4" name="灯片编号占位符 3">
            <a:extLst>
              <a:ext uri="{FF2B5EF4-FFF2-40B4-BE49-F238E27FC236}">
                <a16:creationId xmlns:a16="http://schemas.microsoft.com/office/drawing/2014/main" id="{76D91DDA-463F-4232-8E64-551D9C009BD1}"/>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13</a:t>
            </a:fld>
            <a:endParaRPr lang="zh-CN" altLang="en-US"/>
          </a:p>
        </p:txBody>
      </p:sp>
      <p:sp>
        <p:nvSpPr>
          <p:cNvPr id="41" name="矩形 40">
            <a:extLst>
              <a:ext uri="{FF2B5EF4-FFF2-40B4-BE49-F238E27FC236}">
                <a16:creationId xmlns:a16="http://schemas.microsoft.com/office/drawing/2014/main" id="{985140EF-1192-4D79-89C0-8ECDB05ECECB}"/>
              </a:ext>
            </a:extLst>
          </p:cNvPr>
          <p:cNvSpPr/>
          <p:nvPr/>
        </p:nvSpPr>
        <p:spPr bwMode="auto">
          <a:xfrm>
            <a:off x="121167" y="2872112"/>
            <a:ext cx="4412107" cy="3614017"/>
          </a:xfrm>
          <a:prstGeom prst="rect">
            <a:avLst/>
          </a:prstGeom>
          <a:noFill/>
          <a:ln w="381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46" name="文本框 45">
            <a:extLst>
              <a:ext uri="{FF2B5EF4-FFF2-40B4-BE49-F238E27FC236}">
                <a16:creationId xmlns:a16="http://schemas.microsoft.com/office/drawing/2014/main" id="{7B667B96-1A24-45B0-9CE6-425A441B2396}"/>
              </a:ext>
            </a:extLst>
          </p:cNvPr>
          <p:cNvSpPr txBox="1"/>
          <p:nvPr/>
        </p:nvSpPr>
        <p:spPr>
          <a:xfrm>
            <a:off x="4625436" y="1038232"/>
            <a:ext cx="4518564" cy="1785104"/>
          </a:xfrm>
          <a:prstGeom prst="rect">
            <a:avLst/>
          </a:prstGeom>
          <a:noFill/>
        </p:spPr>
        <p:txBody>
          <a:bodyPr wrap="square" rtlCol="0">
            <a:spAutoFit/>
          </a:bodyPr>
          <a:lstStyle/>
          <a:p>
            <a:r>
              <a:rPr lang="en-US" altLang="zh-CN" sz="2000" b="1" dirty="0"/>
              <a:t>VSR-RRT</a:t>
            </a:r>
          </a:p>
          <a:p>
            <a:r>
              <a:rPr lang="en-US" altLang="zh-CN" dirty="0"/>
              <a:t>Sample in</a:t>
            </a:r>
            <a:r>
              <a:rPr lang="zh-CN" altLang="en-US" dirty="0"/>
              <a:t> </a:t>
            </a:r>
            <a:r>
              <a:rPr lang="en-US" altLang="zh-CN" dirty="0"/>
              <a:t>a </a:t>
            </a:r>
            <a:r>
              <a:rPr lang="en-US" altLang="zh-CN" b="1" dirty="0"/>
              <a:t>small area centered on the new node</a:t>
            </a:r>
            <a:r>
              <a:rPr lang="zh-CN" altLang="en-US" b="1" dirty="0"/>
              <a:t> </a:t>
            </a:r>
            <a:r>
              <a:rPr lang="en" altLang="zh-CN" dirty="0"/>
              <a:t>after</a:t>
            </a:r>
            <a:r>
              <a:rPr lang="zh-CN" altLang="en-US" dirty="0"/>
              <a:t> </a:t>
            </a:r>
            <a:r>
              <a:rPr lang="en-US" altLang="zh-CN" dirty="0"/>
              <a:t>every</a:t>
            </a:r>
            <a:r>
              <a:rPr lang="en" altLang="zh-CN" dirty="0"/>
              <a:t> invalid sampling</a:t>
            </a:r>
          </a:p>
          <a:p>
            <a:pPr marL="285750" indent="-285750">
              <a:buClr>
                <a:schemeClr val="tx1"/>
              </a:buClr>
              <a:buFont typeface="Wingdings" pitchFamily="2" charset="2"/>
              <a:buChar char="ü"/>
            </a:pPr>
            <a:r>
              <a:rPr lang="en-US" altLang="zh-CN" dirty="0">
                <a:solidFill>
                  <a:srgbClr val="0070C0"/>
                </a:solidFill>
              </a:rPr>
              <a:t>Probability</a:t>
            </a:r>
            <a:r>
              <a:rPr lang="zh-CN" altLang="en-US" dirty="0">
                <a:solidFill>
                  <a:srgbClr val="0070C0"/>
                </a:solidFill>
              </a:rPr>
              <a:t> </a:t>
            </a:r>
            <a:r>
              <a:rPr lang="en-US" altLang="zh-CN" dirty="0"/>
              <a:t>up, thus </a:t>
            </a:r>
            <a:r>
              <a:rPr lang="en-US" altLang="zh-CN" b="1" dirty="0"/>
              <a:t>calculation time down</a:t>
            </a:r>
          </a:p>
          <a:p>
            <a:pPr marL="285750" indent="-285750">
              <a:buFont typeface="Wingdings" pitchFamily="2" charset="2"/>
              <a:buChar char="ü"/>
            </a:pPr>
            <a:r>
              <a:rPr lang="en-US" altLang="zh-CN" dirty="0"/>
              <a:t>Combined with a</a:t>
            </a:r>
            <a:r>
              <a:rPr lang="zh-CN" altLang="en-US" dirty="0"/>
              <a:t> </a:t>
            </a:r>
            <a:r>
              <a:rPr lang="en-US" altLang="zh-CN" b="1" dirty="0"/>
              <a:t>high</a:t>
            </a:r>
            <a:r>
              <a:rPr lang="zh-CN" altLang="en-US" b="1" dirty="0"/>
              <a:t> </a:t>
            </a:r>
            <a:r>
              <a:rPr lang="en-US" altLang="zh-CN" b="1" dirty="0"/>
              <a:t>goal bias</a:t>
            </a:r>
            <a:r>
              <a:rPr lang="en-US" altLang="zh-CN" dirty="0"/>
              <a:t>, to reduce the length of the path</a:t>
            </a:r>
          </a:p>
        </p:txBody>
      </p:sp>
      <p:sp>
        <p:nvSpPr>
          <p:cNvPr id="42" name="文本框 41">
            <a:extLst>
              <a:ext uri="{FF2B5EF4-FFF2-40B4-BE49-F238E27FC236}">
                <a16:creationId xmlns:a16="http://schemas.microsoft.com/office/drawing/2014/main" id="{360120AB-B946-43AF-8F70-20A4845A1A2D}"/>
              </a:ext>
            </a:extLst>
          </p:cNvPr>
          <p:cNvSpPr txBox="1"/>
          <p:nvPr/>
        </p:nvSpPr>
        <p:spPr>
          <a:xfrm>
            <a:off x="128788" y="1038232"/>
            <a:ext cx="4412107" cy="677108"/>
          </a:xfrm>
          <a:prstGeom prst="rect">
            <a:avLst/>
          </a:prstGeom>
          <a:noFill/>
        </p:spPr>
        <p:txBody>
          <a:bodyPr wrap="square" rtlCol="0">
            <a:spAutoFit/>
          </a:bodyPr>
          <a:lstStyle/>
          <a:p>
            <a:r>
              <a:rPr lang="en-US" altLang="zh-CN" sz="2000" b="1" dirty="0"/>
              <a:t>Original RRT</a:t>
            </a:r>
          </a:p>
          <a:p>
            <a:r>
              <a:rPr lang="en-US" altLang="zh-CN" dirty="0"/>
              <a:t>Sample probably </a:t>
            </a:r>
            <a:r>
              <a:rPr lang="en-US" altLang="zh-CN" b="1" dirty="0"/>
              <a:t>anywhere</a:t>
            </a:r>
            <a:r>
              <a:rPr lang="en-US" altLang="zh-CN" dirty="0"/>
              <a:t> in the whole map</a:t>
            </a:r>
          </a:p>
        </p:txBody>
      </p:sp>
    </p:spTree>
    <p:extLst>
      <p:ext uri="{BB962C8B-B14F-4D97-AF65-F5344CB8AC3E}">
        <p14:creationId xmlns:p14="http://schemas.microsoft.com/office/powerpoint/2010/main" val="752215789"/>
      </p:ext>
    </p:extLst>
  </p:cSld>
  <p:clrMapOvr>
    <a:masterClrMapping/>
  </p:clrMapOvr>
  <mc:AlternateContent xmlns:mc="http://schemas.openxmlformats.org/markup-compatibility/2006" xmlns:p14="http://schemas.microsoft.com/office/powerpoint/2010/main">
    <mc:Choice Requires="p14">
      <p:transition spd="slow" p14:dur="2000" advTm="115849"/>
    </mc:Choice>
    <mc:Fallback xmlns="">
      <p:transition spd="slow" advTm="115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89"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矩形 217">
            <a:extLst>
              <a:ext uri="{FF2B5EF4-FFF2-40B4-BE49-F238E27FC236}">
                <a16:creationId xmlns:a16="http://schemas.microsoft.com/office/drawing/2014/main" id="{440B3B95-6302-9141-8D65-B319ADDCFDE5}"/>
              </a:ext>
            </a:extLst>
          </p:cNvPr>
          <p:cNvSpPr/>
          <p:nvPr/>
        </p:nvSpPr>
        <p:spPr bwMode="auto">
          <a:xfrm>
            <a:off x="4610594"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19" name="矩形 218">
            <a:extLst>
              <a:ext uri="{FF2B5EF4-FFF2-40B4-BE49-F238E27FC236}">
                <a16:creationId xmlns:a16="http://schemas.microsoft.com/office/drawing/2014/main" id="{5F235A51-D24E-8348-8898-7D5DB294B477}"/>
              </a:ext>
            </a:extLst>
          </p:cNvPr>
          <p:cNvSpPr/>
          <p:nvPr/>
        </p:nvSpPr>
        <p:spPr bwMode="auto">
          <a:xfrm>
            <a:off x="6980472"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3" name="矩形 12">
            <a:extLst>
              <a:ext uri="{FF2B5EF4-FFF2-40B4-BE49-F238E27FC236}">
                <a16:creationId xmlns:a16="http://schemas.microsoft.com/office/drawing/2014/main" id="{B405C1C3-BD3E-EA4D-85C5-CDB1E5A93856}"/>
              </a:ext>
            </a:extLst>
          </p:cNvPr>
          <p:cNvSpPr/>
          <p:nvPr/>
        </p:nvSpPr>
        <p:spPr bwMode="auto">
          <a:xfrm>
            <a:off x="128788"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9" name="矩形 58">
            <a:extLst>
              <a:ext uri="{FF2B5EF4-FFF2-40B4-BE49-F238E27FC236}">
                <a16:creationId xmlns:a16="http://schemas.microsoft.com/office/drawing/2014/main" id="{511DB204-4790-3A4B-AE39-341B34D7B94D}"/>
              </a:ext>
            </a:extLst>
          </p:cNvPr>
          <p:cNvSpPr/>
          <p:nvPr/>
        </p:nvSpPr>
        <p:spPr bwMode="auto">
          <a:xfrm>
            <a:off x="2498666"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85" name="任意形状 184">
            <a:extLst>
              <a:ext uri="{FF2B5EF4-FFF2-40B4-BE49-F238E27FC236}">
                <a16:creationId xmlns:a16="http://schemas.microsoft.com/office/drawing/2014/main" id="{6CF9A7F6-E029-614E-9565-F3891A698757}"/>
              </a:ext>
            </a:extLst>
          </p:cNvPr>
          <p:cNvSpPr/>
          <p:nvPr/>
        </p:nvSpPr>
        <p:spPr bwMode="auto">
          <a:xfrm>
            <a:off x="2042578" y="2888877"/>
            <a:ext cx="1184933" cy="2616661"/>
          </a:xfrm>
          <a:custGeom>
            <a:avLst/>
            <a:gdLst>
              <a:gd name="connsiteX0" fmla="*/ 0 w 1184933"/>
              <a:gd name="connsiteY0" fmla="*/ 0 h 2613345"/>
              <a:gd name="connsiteX1" fmla="*/ 1184933 w 1184933"/>
              <a:gd name="connsiteY1" fmla="*/ 5411 h 2613345"/>
              <a:gd name="connsiteX2" fmla="*/ 173141 w 1184933"/>
              <a:gd name="connsiteY2" fmla="*/ 2613345 h 2613345"/>
              <a:gd name="connsiteX3" fmla="*/ 0 w 1184933"/>
              <a:gd name="connsiteY3" fmla="*/ 0 h 2613345"/>
            </a:gdLst>
            <a:ahLst/>
            <a:cxnLst>
              <a:cxn ang="0">
                <a:pos x="connsiteX0" y="connsiteY0"/>
              </a:cxn>
              <a:cxn ang="0">
                <a:pos x="connsiteX1" y="connsiteY1"/>
              </a:cxn>
              <a:cxn ang="0">
                <a:pos x="connsiteX2" y="connsiteY2"/>
              </a:cxn>
              <a:cxn ang="0">
                <a:pos x="connsiteX3" y="connsiteY3"/>
              </a:cxn>
            </a:cxnLst>
            <a:rect l="l" t="t" r="r" b="b"/>
            <a:pathLst>
              <a:path w="1184933" h="2613345">
                <a:moveTo>
                  <a:pt x="0" y="0"/>
                </a:moveTo>
                <a:lnTo>
                  <a:pt x="1184933" y="5411"/>
                </a:lnTo>
                <a:lnTo>
                  <a:pt x="173141" y="2613345"/>
                </a:lnTo>
                <a:lnTo>
                  <a:pt x="0" y="0"/>
                </a:lnTo>
                <a:close/>
              </a:path>
            </a:pathLst>
          </a:custGeom>
          <a:solidFill>
            <a:schemeClr val="bg1">
              <a:lumMod val="50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zh-CN" sz="3200" dirty="0">
                <a:solidFill>
                  <a:schemeClr val="tx1"/>
                </a:solidFill>
                <a:latin typeface="+mn-lt"/>
              </a:rPr>
              <a:t>Idea of </a:t>
            </a:r>
            <a:r>
              <a:rPr lang="en-US" altLang="zh-CN" sz="3200" b="1" dirty="0">
                <a:solidFill>
                  <a:schemeClr val="tx1"/>
                </a:solidFill>
                <a:latin typeface="+mn-lt"/>
              </a:rPr>
              <a:t>Variable Sampling Region</a:t>
            </a:r>
            <a:endParaRPr lang="en-GB" altLang="en-US" sz="3200" b="1" kern="0" dirty="0">
              <a:latin typeface="+mn-lt"/>
            </a:endParaRPr>
          </a:p>
        </p:txBody>
      </p:sp>
      <p:sp>
        <p:nvSpPr>
          <p:cNvPr id="56" name="矩形 55">
            <a:extLst>
              <a:ext uri="{FF2B5EF4-FFF2-40B4-BE49-F238E27FC236}">
                <a16:creationId xmlns:a16="http://schemas.microsoft.com/office/drawing/2014/main" id="{936CB4AE-90BD-3F4F-884A-038349A7BCB0}"/>
              </a:ext>
            </a:extLst>
          </p:cNvPr>
          <p:cNvSpPr/>
          <p:nvPr/>
        </p:nvSpPr>
        <p:spPr bwMode="auto">
          <a:xfrm>
            <a:off x="128788" y="2872112"/>
            <a:ext cx="4398136" cy="3614017"/>
          </a:xfrm>
          <a:prstGeom prst="rect">
            <a:avLst/>
          </a:prstGeom>
          <a:no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8" name="椭圆 57">
            <a:extLst>
              <a:ext uri="{FF2B5EF4-FFF2-40B4-BE49-F238E27FC236}">
                <a16:creationId xmlns:a16="http://schemas.microsoft.com/office/drawing/2014/main" id="{AFEFAACC-EE35-6D4D-93D5-F535204AB314}"/>
              </a:ext>
            </a:extLst>
          </p:cNvPr>
          <p:cNvSpPr/>
          <p:nvPr/>
        </p:nvSpPr>
        <p:spPr bwMode="auto">
          <a:xfrm>
            <a:off x="377645" y="6156670"/>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0" name="椭圆 59">
            <a:extLst>
              <a:ext uri="{FF2B5EF4-FFF2-40B4-BE49-F238E27FC236}">
                <a16:creationId xmlns:a16="http://schemas.microsoft.com/office/drawing/2014/main" id="{7459D52C-4AF3-304C-BCE0-5127439EB46B}"/>
              </a:ext>
            </a:extLst>
          </p:cNvPr>
          <p:cNvSpPr/>
          <p:nvPr/>
        </p:nvSpPr>
        <p:spPr bwMode="auto">
          <a:xfrm>
            <a:off x="4107535" y="3026155"/>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1" name="椭圆 60">
            <a:extLst>
              <a:ext uri="{FF2B5EF4-FFF2-40B4-BE49-F238E27FC236}">
                <a16:creationId xmlns:a16="http://schemas.microsoft.com/office/drawing/2014/main" id="{5ABC03D8-D64E-3D46-A28D-ECAFC7FE8A01}"/>
              </a:ext>
            </a:extLst>
          </p:cNvPr>
          <p:cNvSpPr/>
          <p:nvPr/>
        </p:nvSpPr>
        <p:spPr bwMode="auto">
          <a:xfrm rot="18283921">
            <a:off x="1503848" y="5579638"/>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2" name="直线连接符 61">
            <a:extLst>
              <a:ext uri="{FF2B5EF4-FFF2-40B4-BE49-F238E27FC236}">
                <a16:creationId xmlns:a16="http://schemas.microsoft.com/office/drawing/2014/main" id="{7DBC7656-8EC3-0740-9E3A-8F7F95E61D47}"/>
              </a:ext>
            </a:extLst>
          </p:cNvPr>
          <p:cNvCxnSpPr>
            <a:cxnSpLocks/>
            <a:stCxn id="61" idx="2"/>
            <a:endCxn id="78" idx="6"/>
          </p:cNvCxnSpPr>
          <p:nvPr/>
        </p:nvCxnSpPr>
        <p:spPr bwMode="auto">
          <a:xfrm flipH="1">
            <a:off x="1211398" y="5697692"/>
            <a:ext cx="320331" cy="382953"/>
          </a:xfrm>
          <a:prstGeom prst="line">
            <a:avLst/>
          </a:prstGeom>
          <a:noFill/>
          <a:ln w="38100" cap="flat" cmpd="sng" algn="ctr">
            <a:solidFill>
              <a:srgbClr val="FF0000"/>
            </a:solidFill>
            <a:prstDash val="solid"/>
            <a:round/>
            <a:headEnd type="none" w="med" len="med"/>
            <a:tailEnd type="none" w="med" len="med"/>
          </a:ln>
        </p:spPr>
      </p:cxnSp>
      <p:sp>
        <p:nvSpPr>
          <p:cNvPr id="63" name="椭圆 62">
            <a:extLst>
              <a:ext uri="{FF2B5EF4-FFF2-40B4-BE49-F238E27FC236}">
                <a16:creationId xmlns:a16="http://schemas.microsoft.com/office/drawing/2014/main" id="{3534A529-90EA-A246-8E19-6EEBC6B7477F}"/>
              </a:ext>
            </a:extLst>
          </p:cNvPr>
          <p:cNvSpPr/>
          <p:nvPr/>
        </p:nvSpPr>
        <p:spPr bwMode="auto">
          <a:xfrm rot="20481773">
            <a:off x="2159055" y="540140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5" name="直线连接符 64">
            <a:extLst>
              <a:ext uri="{FF2B5EF4-FFF2-40B4-BE49-F238E27FC236}">
                <a16:creationId xmlns:a16="http://schemas.microsoft.com/office/drawing/2014/main" id="{1B662F2F-69BC-394E-8CDD-D4D404A61515}"/>
              </a:ext>
            </a:extLst>
          </p:cNvPr>
          <p:cNvCxnSpPr>
            <a:cxnSpLocks/>
            <a:stCxn id="63" idx="2"/>
            <a:endCxn id="61" idx="5"/>
          </p:cNvCxnSpPr>
          <p:nvPr/>
        </p:nvCxnSpPr>
        <p:spPr bwMode="auto">
          <a:xfrm flipH="1">
            <a:off x="1632411" y="5486917"/>
            <a:ext cx="530042" cy="145970"/>
          </a:xfrm>
          <a:prstGeom prst="line">
            <a:avLst/>
          </a:prstGeom>
          <a:noFill/>
          <a:ln w="38100" cap="flat" cmpd="sng" algn="ctr">
            <a:solidFill>
              <a:srgbClr val="FF0000"/>
            </a:solidFill>
            <a:prstDash val="solid"/>
            <a:round/>
            <a:headEnd type="none" w="med" len="med"/>
            <a:tailEnd type="none" w="med" len="med"/>
          </a:ln>
        </p:spPr>
      </p:cxnSp>
      <p:sp>
        <p:nvSpPr>
          <p:cNvPr id="124" name="范围 左">
            <a:extLst>
              <a:ext uri="{FF2B5EF4-FFF2-40B4-BE49-F238E27FC236}">
                <a16:creationId xmlns:a16="http://schemas.microsoft.com/office/drawing/2014/main" id="{090653B5-E850-8646-9D00-706A7C8CB4EB}"/>
              </a:ext>
            </a:extLst>
          </p:cNvPr>
          <p:cNvSpPr/>
          <p:nvPr/>
        </p:nvSpPr>
        <p:spPr bwMode="auto">
          <a:xfrm>
            <a:off x="1541080" y="4780984"/>
            <a:ext cx="1369856" cy="1369856"/>
          </a:xfrm>
          <a:prstGeom prst="ellipse">
            <a:avLst/>
          </a:prstGeom>
          <a:noFill/>
          <a:ln w="25400" cap="flat" cmpd="sng" algn="ctr">
            <a:solidFill>
              <a:schemeClr val="accent2"/>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60" name="右箭头 159">
            <a:extLst>
              <a:ext uri="{FF2B5EF4-FFF2-40B4-BE49-F238E27FC236}">
                <a16:creationId xmlns:a16="http://schemas.microsoft.com/office/drawing/2014/main" id="{78C41DAC-3453-C04D-9404-15F06899B813}"/>
              </a:ext>
            </a:extLst>
          </p:cNvPr>
          <p:cNvSpPr/>
          <p:nvPr/>
        </p:nvSpPr>
        <p:spPr bwMode="auto">
          <a:xfrm rot="10800000">
            <a:off x="2987073" y="5502193"/>
            <a:ext cx="195742" cy="98317"/>
          </a:xfrm>
          <a:prstGeom prst="rightArrow">
            <a:avLst/>
          </a:prstGeom>
          <a:solidFill>
            <a:srgbClr val="9FB8CD"/>
          </a:solidFill>
          <a:ln w="12700" cap="flat" cmpd="sng" algn="ctr">
            <a:solidFill>
              <a:schemeClr val="accent2"/>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61" name="文本框 160">
            <a:extLst>
              <a:ext uri="{FF2B5EF4-FFF2-40B4-BE49-F238E27FC236}">
                <a16:creationId xmlns:a16="http://schemas.microsoft.com/office/drawing/2014/main" id="{3D33288B-F84B-CF42-9455-C76DD371A0B4}"/>
              </a:ext>
            </a:extLst>
          </p:cNvPr>
          <p:cNvSpPr txBox="1"/>
          <p:nvPr/>
        </p:nvSpPr>
        <p:spPr>
          <a:xfrm>
            <a:off x="3145021" y="5367510"/>
            <a:ext cx="1414899" cy="738664"/>
          </a:xfrm>
          <a:prstGeom prst="rect">
            <a:avLst/>
          </a:prstGeom>
          <a:noFill/>
        </p:spPr>
        <p:txBody>
          <a:bodyPr wrap="square" rtlCol="0">
            <a:spAutoFit/>
          </a:bodyPr>
          <a:lstStyle/>
          <a:p>
            <a:r>
              <a:rPr kumimoji="1" lang="en-US" altLang="zh-CN" sz="1400" b="1" dirty="0">
                <a:solidFill>
                  <a:schemeClr val="accent1">
                    <a:lumMod val="75000"/>
                  </a:schemeClr>
                </a:solidFill>
                <a:latin typeface="Arial" panose="020B0604020202020204" pitchFamily="34" charset="0"/>
                <a:cs typeface="Arial" panose="020B0604020202020204" pitchFamily="34" charset="0"/>
              </a:rPr>
              <a:t>new node will be located on this circle</a:t>
            </a:r>
            <a:endParaRPr kumimoji="1" lang="zh-CN" altLang="en-US" sz="1400" b="1" dirty="0">
              <a:solidFill>
                <a:schemeClr val="accent1">
                  <a:lumMod val="75000"/>
                </a:schemeClr>
              </a:solidFill>
              <a:latin typeface="Arial" panose="020B0604020202020204" pitchFamily="34" charset="0"/>
              <a:cs typeface="Arial" panose="020B0604020202020204" pitchFamily="34" charset="0"/>
            </a:endParaRPr>
          </a:p>
        </p:txBody>
      </p:sp>
      <p:cxnSp>
        <p:nvCxnSpPr>
          <p:cNvPr id="173" name="虚线 左2">
            <a:extLst>
              <a:ext uri="{FF2B5EF4-FFF2-40B4-BE49-F238E27FC236}">
                <a16:creationId xmlns:a16="http://schemas.microsoft.com/office/drawing/2014/main" id="{14333005-2845-EC45-B4B9-C9E8FCA6F063}"/>
              </a:ext>
            </a:extLst>
          </p:cNvPr>
          <p:cNvCxnSpPr>
            <a:cxnSpLocks/>
            <a:endCxn id="63" idx="0"/>
          </p:cNvCxnSpPr>
          <p:nvPr/>
        </p:nvCxnSpPr>
        <p:spPr bwMode="auto">
          <a:xfrm>
            <a:off x="2035440" y="2888877"/>
            <a:ext cx="167707" cy="2515930"/>
          </a:xfrm>
          <a:prstGeom prst="line">
            <a:avLst/>
          </a:prstGeom>
          <a:noFill/>
          <a:ln w="38100" cap="flat" cmpd="sng" algn="ctr">
            <a:solidFill>
              <a:srgbClr val="FF0000"/>
            </a:solidFill>
            <a:prstDash val="sysDot"/>
            <a:round/>
            <a:headEnd type="none" w="med" len="med"/>
            <a:tailEnd type="none" w="med" len="med"/>
          </a:ln>
        </p:spPr>
      </p:cxnSp>
      <p:cxnSp>
        <p:nvCxnSpPr>
          <p:cNvPr id="176" name="虚线 左1">
            <a:extLst>
              <a:ext uri="{FF2B5EF4-FFF2-40B4-BE49-F238E27FC236}">
                <a16:creationId xmlns:a16="http://schemas.microsoft.com/office/drawing/2014/main" id="{F6B6A92D-3BE4-5D43-B17B-1FB396E63801}"/>
              </a:ext>
            </a:extLst>
          </p:cNvPr>
          <p:cNvCxnSpPr>
            <a:cxnSpLocks/>
            <a:endCxn id="63" idx="7"/>
          </p:cNvCxnSpPr>
          <p:nvPr/>
        </p:nvCxnSpPr>
        <p:spPr bwMode="auto">
          <a:xfrm flipH="1">
            <a:off x="2252630" y="2888877"/>
            <a:ext cx="972889" cy="2519271"/>
          </a:xfrm>
          <a:prstGeom prst="line">
            <a:avLst/>
          </a:prstGeom>
          <a:noFill/>
          <a:ln w="38100" cap="flat" cmpd="sng" algn="ctr">
            <a:solidFill>
              <a:srgbClr val="FF0000"/>
            </a:solidFill>
            <a:prstDash val="sysDot"/>
            <a:round/>
            <a:headEnd type="none" w="med" len="med"/>
            <a:tailEnd type="none" w="med" len="med"/>
          </a:ln>
        </p:spPr>
      </p:cxnSp>
      <p:sp>
        <p:nvSpPr>
          <p:cNvPr id="188" name="文本框 187">
            <a:extLst>
              <a:ext uri="{FF2B5EF4-FFF2-40B4-BE49-F238E27FC236}">
                <a16:creationId xmlns:a16="http://schemas.microsoft.com/office/drawing/2014/main" id="{7DAF130E-ED61-9E46-9C0E-6C39B9131901}"/>
              </a:ext>
            </a:extLst>
          </p:cNvPr>
          <p:cNvSpPr txBox="1"/>
          <p:nvPr/>
        </p:nvSpPr>
        <p:spPr>
          <a:xfrm>
            <a:off x="1197668" y="2572013"/>
            <a:ext cx="2594895" cy="307777"/>
          </a:xfrm>
          <a:prstGeom prst="rect">
            <a:avLst/>
          </a:prstGeom>
          <a:noFill/>
        </p:spPr>
        <p:txBody>
          <a:bodyPr wrap="square" rtlCol="0">
            <a:spAutoFit/>
          </a:bodyPr>
          <a:lstStyle/>
          <a:p>
            <a:pPr algn="ctr"/>
            <a:r>
              <a:rPr kumimoji="1" lang="en-US" altLang="zh-CN" sz="1400" b="1" dirty="0">
                <a:solidFill>
                  <a:srgbClr val="FF0000"/>
                </a:solidFill>
                <a:latin typeface="Arial" panose="020B0604020202020204" pitchFamily="34" charset="0"/>
                <a:cs typeface="Arial" panose="020B0604020202020204" pitchFamily="34" charset="0"/>
              </a:rPr>
              <a:t>sampling region (entire map) </a:t>
            </a:r>
          </a:p>
        </p:txBody>
      </p:sp>
      <p:sp>
        <p:nvSpPr>
          <p:cNvPr id="186" name="文本框 185">
            <a:extLst>
              <a:ext uri="{FF2B5EF4-FFF2-40B4-BE49-F238E27FC236}">
                <a16:creationId xmlns:a16="http://schemas.microsoft.com/office/drawing/2014/main" id="{DDD67679-E599-9749-B57E-F1B90C148E12}"/>
              </a:ext>
            </a:extLst>
          </p:cNvPr>
          <p:cNvSpPr txBox="1"/>
          <p:nvPr/>
        </p:nvSpPr>
        <p:spPr>
          <a:xfrm>
            <a:off x="2073123" y="3051239"/>
            <a:ext cx="1015544" cy="738664"/>
          </a:xfrm>
          <a:prstGeom prst="rect">
            <a:avLst/>
          </a:prstGeom>
          <a:noFill/>
        </p:spPr>
        <p:txBody>
          <a:bodyPr wrap="square" rtlCol="0">
            <a:spAutoFit/>
          </a:bodyPr>
          <a:lstStyle/>
          <a:p>
            <a:r>
              <a:rPr kumimoji="1" lang="en-US" altLang="zh-CN" sz="1400" b="1" dirty="0">
                <a:solidFill>
                  <a:srgbClr val="FF0000"/>
                </a:solidFill>
                <a:latin typeface="Arial" panose="020B0604020202020204" pitchFamily="34" charset="0"/>
                <a:cs typeface="Arial" panose="020B0604020202020204" pitchFamily="34" charset="0"/>
              </a:rPr>
              <a:t>valid </a:t>
            </a:r>
          </a:p>
          <a:p>
            <a:r>
              <a:rPr kumimoji="1" lang="en-US" altLang="zh-CN" sz="1400" b="1" dirty="0">
                <a:solidFill>
                  <a:srgbClr val="FF0000"/>
                </a:solidFill>
                <a:latin typeface="Arial" panose="020B0604020202020204" pitchFamily="34" charset="0"/>
                <a:cs typeface="Arial" panose="020B0604020202020204" pitchFamily="34" charset="0"/>
              </a:rPr>
              <a:t>sampling region</a:t>
            </a:r>
          </a:p>
        </p:txBody>
      </p:sp>
      <p:sp>
        <p:nvSpPr>
          <p:cNvPr id="189" name="直角上箭头 188">
            <a:extLst>
              <a:ext uri="{FF2B5EF4-FFF2-40B4-BE49-F238E27FC236}">
                <a16:creationId xmlns:a16="http://schemas.microsoft.com/office/drawing/2014/main" id="{70CF7A39-9CA3-E645-A53D-C228C11614F5}"/>
              </a:ext>
            </a:extLst>
          </p:cNvPr>
          <p:cNvSpPr/>
          <p:nvPr/>
        </p:nvSpPr>
        <p:spPr bwMode="auto">
          <a:xfrm rot="10800000" flipH="1">
            <a:off x="3792564" y="2694313"/>
            <a:ext cx="186168" cy="143714"/>
          </a:xfrm>
          <a:prstGeom prst="bentUpArrow">
            <a:avLst>
              <a:gd name="adj1" fmla="val 29484"/>
              <a:gd name="adj2" fmla="val 28888"/>
              <a:gd name="adj3" fmla="val 34056"/>
            </a:avLst>
          </a:prstGeom>
          <a:solidFill>
            <a:srgbClr val="FF0000"/>
          </a:solidFill>
          <a:ln w="127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16" name="矩形 215">
            <a:extLst>
              <a:ext uri="{FF2B5EF4-FFF2-40B4-BE49-F238E27FC236}">
                <a16:creationId xmlns:a16="http://schemas.microsoft.com/office/drawing/2014/main" id="{2A6D374F-7447-9E44-B547-787F1D82E6EC}"/>
              </a:ext>
            </a:extLst>
          </p:cNvPr>
          <p:cNvSpPr/>
          <p:nvPr/>
        </p:nvSpPr>
        <p:spPr bwMode="auto">
          <a:xfrm>
            <a:off x="4610594" y="2872112"/>
            <a:ext cx="4398136" cy="3614017"/>
          </a:xfrm>
          <a:prstGeom prst="rect">
            <a:avLst/>
          </a:prstGeom>
          <a:no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17" name="椭圆 216">
            <a:extLst>
              <a:ext uri="{FF2B5EF4-FFF2-40B4-BE49-F238E27FC236}">
                <a16:creationId xmlns:a16="http://schemas.microsoft.com/office/drawing/2014/main" id="{691F1DAB-479C-FF4C-8DAF-DE523FD5D592}"/>
              </a:ext>
            </a:extLst>
          </p:cNvPr>
          <p:cNvSpPr/>
          <p:nvPr/>
        </p:nvSpPr>
        <p:spPr bwMode="auto">
          <a:xfrm>
            <a:off x="4859451" y="6156670"/>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20" name="椭圆 219">
            <a:extLst>
              <a:ext uri="{FF2B5EF4-FFF2-40B4-BE49-F238E27FC236}">
                <a16:creationId xmlns:a16="http://schemas.microsoft.com/office/drawing/2014/main" id="{1AD7E58C-73D3-C641-93BD-FA4B8C38AA7F}"/>
              </a:ext>
            </a:extLst>
          </p:cNvPr>
          <p:cNvSpPr/>
          <p:nvPr/>
        </p:nvSpPr>
        <p:spPr bwMode="auto">
          <a:xfrm>
            <a:off x="8589341" y="3026155"/>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56" name="文本框 255">
            <a:extLst>
              <a:ext uri="{FF2B5EF4-FFF2-40B4-BE49-F238E27FC236}">
                <a16:creationId xmlns:a16="http://schemas.microsoft.com/office/drawing/2014/main" id="{D341F838-9C90-EA4F-AF89-FA3B897FD591}"/>
              </a:ext>
            </a:extLst>
          </p:cNvPr>
          <p:cNvSpPr txBox="1"/>
          <p:nvPr/>
        </p:nvSpPr>
        <p:spPr>
          <a:xfrm>
            <a:off x="128788" y="1038232"/>
            <a:ext cx="4412107" cy="677108"/>
          </a:xfrm>
          <a:prstGeom prst="rect">
            <a:avLst/>
          </a:prstGeom>
          <a:noFill/>
        </p:spPr>
        <p:txBody>
          <a:bodyPr wrap="square" rtlCol="0">
            <a:spAutoFit/>
          </a:bodyPr>
          <a:lstStyle/>
          <a:p>
            <a:r>
              <a:rPr lang="en-US" altLang="zh-CN" sz="2000" b="1" dirty="0"/>
              <a:t>Original RRT</a:t>
            </a:r>
          </a:p>
          <a:p>
            <a:r>
              <a:rPr lang="en-US" altLang="zh-CN" dirty="0"/>
              <a:t>Sample probably </a:t>
            </a:r>
            <a:r>
              <a:rPr lang="en-US" altLang="zh-CN" b="1" dirty="0"/>
              <a:t>anywhere</a:t>
            </a:r>
            <a:r>
              <a:rPr lang="en-US" altLang="zh-CN" dirty="0"/>
              <a:t> in the whole map</a:t>
            </a:r>
          </a:p>
        </p:txBody>
      </p:sp>
      <p:sp>
        <p:nvSpPr>
          <p:cNvPr id="262" name="矩形 261">
            <a:extLst>
              <a:ext uri="{FF2B5EF4-FFF2-40B4-BE49-F238E27FC236}">
                <a16:creationId xmlns:a16="http://schemas.microsoft.com/office/drawing/2014/main" id="{FA1B08A1-A7A2-BA40-A470-5806CF79169C}"/>
              </a:ext>
            </a:extLst>
          </p:cNvPr>
          <p:cNvSpPr/>
          <p:nvPr/>
        </p:nvSpPr>
        <p:spPr>
          <a:xfrm>
            <a:off x="128788" y="1626614"/>
            <a:ext cx="3185487" cy="369332"/>
          </a:xfrm>
          <a:prstGeom prst="rect">
            <a:avLst/>
          </a:prstGeom>
        </p:spPr>
        <p:txBody>
          <a:bodyPr wrap="none">
            <a:spAutoFit/>
          </a:bodyPr>
          <a:lstStyle/>
          <a:p>
            <a:r>
              <a:rPr lang="en-US" altLang="zh-CN" dirty="0">
                <a:solidFill>
                  <a:srgbClr val="0070C0"/>
                </a:solidFill>
              </a:rPr>
              <a:t>Probability</a:t>
            </a:r>
            <a:r>
              <a:rPr lang="zh-CN" altLang="en-US" dirty="0">
                <a:solidFill>
                  <a:srgbClr val="0070C0"/>
                </a:solidFill>
              </a:rPr>
              <a:t> </a:t>
            </a:r>
            <a:r>
              <a:rPr lang="en-US" altLang="zh-CN" dirty="0"/>
              <a:t>of sampling is </a:t>
            </a:r>
            <a:r>
              <a:rPr lang="en-US" altLang="zh-CN" b="1" dirty="0"/>
              <a:t>valid</a:t>
            </a:r>
            <a:r>
              <a:rPr lang="en-US" altLang="zh-CN" dirty="0"/>
              <a:t>:</a:t>
            </a:r>
            <a:endParaRPr lang="zh-CN" altLang="en-US" dirty="0"/>
          </a:p>
        </p:txBody>
      </p:sp>
      <p:sp>
        <p:nvSpPr>
          <p:cNvPr id="315" name="左箭头 314">
            <a:extLst>
              <a:ext uri="{FF2B5EF4-FFF2-40B4-BE49-F238E27FC236}">
                <a16:creationId xmlns:a16="http://schemas.microsoft.com/office/drawing/2014/main" id="{DA618EC5-BC97-994E-9A01-EAE39C3D7DF3}"/>
              </a:ext>
            </a:extLst>
          </p:cNvPr>
          <p:cNvSpPr/>
          <p:nvPr/>
        </p:nvSpPr>
        <p:spPr bwMode="auto">
          <a:xfrm rot="11700000">
            <a:off x="1861345" y="4626864"/>
            <a:ext cx="202344" cy="130152"/>
          </a:xfrm>
          <a:prstGeom prst="leftArrow">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316" name="only">
            <a:extLst>
              <a:ext uri="{FF2B5EF4-FFF2-40B4-BE49-F238E27FC236}">
                <a16:creationId xmlns:a16="http://schemas.microsoft.com/office/drawing/2014/main" id="{4AA03725-F053-154B-9F79-3367B57989EE}"/>
              </a:ext>
            </a:extLst>
          </p:cNvPr>
          <p:cNvSpPr txBox="1"/>
          <p:nvPr/>
        </p:nvSpPr>
        <p:spPr>
          <a:xfrm>
            <a:off x="174554" y="4042453"/>
            <a:ext cx="1724776" cy="1169551"/>
          </a:xfrm>
          <a:prstGeom prst="rect">
            <a:avLst/>
          </a:prstGeom>
          <a:noFill/>
        </p:spPr>
        <p:txBody>
          <a:bodyPr wrap="square" rtlCol="0">
            <a:spAutoFit/>
          </a:bodyPr>
          <a:lstStyle/>
          <a:p>
            <a:r>
              <a:rPr kumimoji="1" lang="en-US" altLang="zh-CN" sz="1400" b="1" dirty="0">
                <a:solidFill>
                  <a:srgbClr val="FF0000"/>
                </a:solidFill>
                <a:latin typeface="Arial" panose="020B0604020202020204" pitchFamily="34" charset="0"/>
                <a:cs typeface="Arial" panose="020B0604020202020204" pitchFamily="34" charset="0"/>
              </a:rPr>
              <a:t>only new node located on this red arc can guide RRT to enter this narrow passage</a:t>
            </a:r>
            <a:endParaRPr kumimoji="1" lang="zh-CN" altLang="en-US" sz="1400" b="1" dirty="0">
              <a:solidFill>
                <a:srgbClr val="FF0000"/>
              </a:solidFill>
              <a:latin typeface="Arial" panose="020B0604020202020204" pitchFamily="34" charset="0"/>
              <a:cs typeface="Arial" panose="020B0604020202020204" pitchFamily="34" charset="0"/>
            </a:endParaRPr>
          </a:p>
        </p:txBody>
      </p:sp>
      <p:sp>
        <p:nvSpPr>
          <p:cNvPr id="78" name="椭圆 77">
            <a:extLst>
              <a:ext uri="{FF2B5EF4-FFF2-40B4-BE49-F238E27FC236}">
                <a16:creationId xmlns:a16="http://schemas.microsoft.com/office/drawing/2014/main" id="{AB6C3ED0-D303-4F70-A139-3E21BF3A5A99}"/>
              </a:ext>
            </a:extLst>
          </p:cNvPr>
          <p:cNvSpPr/>
          <p:nvPr/>
        </p:nvSpPr>
        <p:spPr bwMode="auto">
          <a:xfrm rot="18291512">
            <a:off x="1109561" y="6069018"/>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87" name="直线连接符 61">
            <a:extLst>
              <a:ext uri="{FF2B5EF4-FFF2-40B4-BE49-F238E27FC236}">
                <a16:creationId xmlns:a16="http://schemas.microsoft.com/office/drawing/2014/main" id="{39D6CCB0-4789-4E72-A4AD-F84D6C5D4C54}"/>
              </a:ext>
            </a:extLst>
          </p:cNvPr>
          <p:cNvCxnSpPr>
            <a:cxnSpLocks/>
            <a:stCxn id="78" idx="1"/>
            <a:endCxn id="58" idx="6"/>
          </p:cNvCxnSpPr>
          <p:nvPr/>
        </p:nvCxnSpPr>
        <p:spPr bwMode="auto">
          <a:xfrm flipH="1">
            <a:off x="584474" y="6145228"/>
            <a:ext cx="526099" cy="114857"/>
          </a:xfrm>
          <a:prstGeom prst="line">
            <a:avLst/>
          </a:prstGeom>
          <a:noFill/>
          <a:ln w="38100" cap="flat" cmpd="sng" algn="ctr">
            <a:solidFill>
              <a:srgbClr val="FF0000"/>
            </a:solidFill>
            <a:prstDash val="solid"/>
            <a:round/>
            <a:headEnd type="none" w="med" len="med"/>
            <a:tailEnd type="none" w="med" len="med"/>
          </a:ln>
        </p:spPr>
      </p:cxnSp>
      <p:sp>
        <p:nvSpPr>
          <p:cNvPr id="68" name="左大括号 67">
            <a:extLst>
              <a:ext uri="{FF2B5EF4-FFF2-40B4-BE49-F238E27FC236}">
                <a16:creationId xmlns:a16="http://schemas.microsoft.com/office/drawing/2014/main" id="{490CD2B0-48BD-4564-AFCB-E0E71D6A6C62}"/>
              </a:ext>
            </a:extLst>
          </p:cNvPr>
          <p:cNvSpPr/>
          <p:nvPr/>
        </p:nvSpPr>
        <p:spPr bwMode="auto">
          <a:xfrm rot="15272753">
            <a:off x="1859661" y="5392388"/>
            <a:ext cx="151339" cy="603230"/>
          </a:xfrm>
          <a:prstGeom prst="leftBrace">
            <a:avLst>
              <a:gd name="adj1" fmla="val 52542"/>
              <a:gd name="adj2" fmla="val 50000"/>
            </a:avLst>
          </a:prstGeom>
          <a:noFill/>
          <a:ln w="25400" cap="flat" cmpd="sng" algn="ctr">
            <a:solidFill>
              <a:schemeClr val="tx1"/>
            </a:solidFill>
            <a:prstDash val="solid"/>
            <a:round/>
            <a:headEnd type="none" w="med" len="med"/>
            <a:tailEnd type="none" w="med" len="med"/>
          </a:ln>
        </p:spPr>
        <p:txBody>
          <a:bodyPr rtlCol="0" anchor="ctr"/>
          <a:lstStyle/>
          <a:p>
            <a:pPr algn="ctr"/>
            <a:endParaRPr lang="zh-CN" altLang="en-US">
              <a:solidFill>
                <a:srgbClr val="002060"/>
              </a:solidFill>
            </a:endParaRPr>
          </a:p>
        </p:txBody>
      </p:sp>
      <p:sp>
        <p:nvSpPr>
          <p:cNvPr id="69" name="文本random node 左">
            <a:extLst>
              <a:ext uri="{FF2B5EF4-FFF2-40B4-BE49-F238E27FC236}">
                <a16:creationId xmlns:a16="http://schemas.microsoft.com/office/drawing/2014/main" id="{A1B7A5AE-8308-464C-A653-EC4E02444753}"/>
              </a:ext>
            </a:extLst>
          </p:cNvPr>
          <p:cNvSpPr txBox="1"/>
          <p:nvPr/>
        </p:nvSpPr>
        <p:spPr>
          <a:xfrm>
            <a:off x="1622544" y="5728352"/>
            <a:ext cx="828877" cy="307777"/>
          </a:xfrm>
          <a:prstGeom prst="rect">
            <a:avLst/>
          </a:prstGeom>
          <a:noFill/>
        </p:spPr>
        <p:txBody>
          <a:bodyPr wrap="square" rtlCol="0">
            <a:spAutoFit/>
          </a:bodyPr>
          <a:lstStyle/>
          <a:p>
            <a:pPr algn="ctr"/>
            <a:r>
              <a:rPr kumimoji="1" lang="en-US" altLang="zh-CN" sz="1400" b="1" dirty="0">
                <a:latin typeface="Calibri Light" panose="020F0302020204030204" pitchFamily="34" charset="0"/>
                <a:cs typeface="Calibri Light" panose="020F0302020204030204" pitchFamily="34" charset="0"/>
              </a:rPr>
              <a:t>step size</a:t>
            </a:r>
            <a:endParaRPr kumimoji="1" lang="zh-CN" altLang="en-US" sz="1400" b="1" dirty="0">
              <a:latin typeface="Calibri Light" panose="020F0302020204030204" pitchFamily="34" charset="0"/>
              <a:cs typeface="Calibri Light" panose="020F0302020204030204" pitchFamily="34" charset="0"/>
            </a:endParaRPr>
          </a:p>
        </p:txBody>
      </p:sp>
      <p:sp>
        <p:nvSpPr>
          <p:cNvPr id="67" name="文本框 66">
            <a:extLst>
              <a:ext uri="{FF2B5EF4-FFF2-40B4-BE49-F238E27FC236}">
                <a16:creationId xmlns:a16="http://schemas.microsoft.com/office/drawing/2014/main" id="{1AA08918-4AF6-443C-8A74-C389D10BB8BA}"/>
              </a:ext>
            </a:extLst>
          </p:cNvPr>
          <p:cNvSpPr txBox="1"/>
          <p:nvPr/>
        </p:nvSpPr>
        <p:spPr>
          <a:xfrm>
            <a:off x="818539" y="6507911"/>
            <a:ext cx="3018429" cy="276999"/>
          </a:xfrm>
          <a:prstGeom prst="rect">
            <a:avLst/>
          </a:prstGeom>
          <a:noFill/>
        </p:spPr>
        <p:txBody>
          <a:bodyPr wrap="square" rtlCol="0">
            <a:spAutoFit/>
          </a:bodyPr>
          <a:lstStyle/>
          <a:p>
            <a:pPr algn="ctr"/>
            <a:r>
              <a:rPr lang="en-US" altLang="zh-CN" sz="1200" dirty="0"/>
              <a:t>Fig.9 Traditional</a:t>
            </a:r>
            <a:r>
              <a:rPr lang="en-US" altLang="zh-CN" sz="1200" b="1" dirty="0"/>
              <a:t> </a:t>
            </a:r>
            <a:r>
              <a:rPr lang="en-US" altLang="zh-CN" sz="1200" dirty="0"/>
              <a:t>RRT sampling process</a:t>
            </a:r>
            <a:endParaRPr lang="zh-CN" altLang="en-US" sz="1200" dirty="0"/>
          </a:p>
        </p:txBody>
      </p:sp>
      <p:sp>
        <p:nvSpPr>
          <p:cNvPr id="70" name="文本框 69">
            <a:extLst>
              <a:ext uri="{FF2B5EF4-FFF2-40B4-BE49-F238E27FC236}">
                <a16:creationId xmlns:a16="http://schemas.microsoft.com/office/drawing/2014/main" id="{512C5C0A-9DD0-4A4B-9DCF-CC41A7660BAD}"/>
              </a:ext>
            </a:extLst>
          </p:cNvPr>
          <p:cNvSpPr txBox="1"/>
          <p:nvPr/>
        </p:nvSpPr>
        <p:spPr>
          <a:xfrm>
            <a:off x="5475028" y="6502709"/>
            <a:ext cx="3018429" cy="276999"/>
          </a:xfrm>
          <a:prstGeom prst="rect">
            <a:avLst/>
          </a:prstGeom>
          <a:noFill/>
        </p:spPr>
        <p:txBody>
          <a:bodyPr wrap="square" rtlCol="0">
            <a:spAutoFit/>
          </a:bodyPr>
          <a:lstStyle/>
          <a:p>
            <a:pPr algn="ctr"/>
            <a:r>
              <a:rPr lang="en-US" altLang="zh-CN" sz="1200" dirty="0"/>
              <a:t>Fig.10 VSR-RRT sampling process</a:t>
            </a:r>
            <a:endParaRPr lang="zh-CN" altLang="en-US" sz="1200" dirty="0"/>
          </a:p>
        </p:txBody>
      </p:sp>
      <p:sp>
        <p:nvSpPr>
          <p:cNvPr id="4" name="灯片编号占位符 3">
            <a:extLst>
              <a:ext uri="{FF2B5EF4-FFF2-40B4-BE49-F238E27FC236}">
                <a16:creationId xmlns:a16="http://schemas.microsoft.com/office/drawing/2014/main" id="{76D91DDA-463F-4232-8E64-551D9C009BD1}"/>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14</a:t>
            </a:fld>
            <a:endParaRPr lang="zh-CN" altLang="en-US"/>
          </a:p>
        </p:txBody>
      </p:sp>
      <p:sp>
        <p:nvSpPr>
          <p:cNvPr id="10" name="任意多边形: 形状 9">
            <a:extLst>
              <a:ext uri="{FF2B5EF4-FFF2-40B4-BE49-F238E27FC236}">
                <a16:creationId xmlns:a16="http://schemas.microsoft.com/office/drawing/2014/main" id="{66F89E58-2499-4B25-93C8-92FB5F42D311}"/>
              </a:ext>
            </a:extLst>
          </p:cNvPr>
          <p:cNvSpPr/>
          <p:nvPr/>
        </p:nvSpPr>
        <p:spPr bwMode="auto">
          <a:xfrm>
            <a:off x="2148840" y="4782953"/>
            <a:ext cx="342900" cy="50032"/>
          </a:xfrm>
          <a:custGeom>
            <a:avLst/>
            <a:gdLst>
              <a:gd name="connsiteX0" fmla="*/ 0 w 342900"/>
              <a:gd name="connsiteY0" fmla="*/ 6217 h 50032"/>
              <a:gd name="connsiteX1" fmla="*/ 53340 w 342900"/>
              <a:gd name="connsiteY1" fmla="*/ 502 h 50032"/>
              <a:gd name="connsiteX2" fmla="*/ 100965 w 342900"/>
              <a:gd name="connsiteY2" fmla="*/ 502 h 50032"/>
              <a:gd name="connsiteX3" fmla="*/ 148590 w 342900"/>
              <a:gd name="connsiteY3" fmla="*/ 2407 h 50032"/>
              <a:gd name="connsiteX4" fmla="*/ 196215 w 342900"/>
              <a:gd name="connsiteY4" fmla="*/ 8122 h 50032"/>
              <a:gd name="connsiteX5" fmla="*/ 238125 w 342900"/>
              <a:gd name="connsiteY5" fmla="*/ 17647 h 50032"/>
              <a:gd name="connsiteX6" fmla="*/ 278130 w 342900"/>
              <a:gd name="connsiteY6" fmla="*/ 27172 h 50032"/>
              <a:gd name="connsiteX7" fmla="*/ 306705 w 342900"/>
              <a:gd name="connsiteY7" fmla="*/ 36697 h 50032"/>
              <a:gd name="connsiteX8" fmla="*/ 342900 w 342900"/>
              <a:gd name="connsiteY8" fmla="*/ 50032 h 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50032">
                <a:moveTo>
                  <a:pt x="0" y="6217"/>
                </a:moveTo>
                <a:cubicBezTo>
                  <a:pt x="18256" y="3835"/>
                  <a:pt x="36513" y="1454"/>
                  <a:pt x="53340" y="502"/>
                </a:cubicBezTo>
                <a:cubicBezTo>
                  <a:pt x="70167" y="-450"/>
                  <a:pt x="85090" y="185"/>
                  <a:pt x="100965" y="502"/>
                </a:cubicBezTo>
                <a:cubicBezTo>
                  <a:pt x="116840" y="819"/>
                  <a:pt x="132715" y="1137"/>
                  <a:pt x="148590" y="2407"/>
                </a:cubicBezTo>
                <a:cubicBezTo>
                  <a:pt x="164465" y="3677"/>
                  <a:pt x="181293" y="5582"/>
                  <a:pt x="196215" y="8122"/>
                </a:cubicBezTo>
                <a:cubicBezTo>
                  <a:pt x="211137" y="10662"/>
                  <a:pt x="238125" y="17647"/>
                  <a:pt x="238125" y="17647"/>
                </a:cubicBezTo>
                <a:cubicBezTo>
                  <a:pt x="251777" y="20822"/>
                  <a:pt x="266700" y="23997"/>
                  <a:pt x="278130" y="27172"/>
                </a:cubicBezTo>
                <a:cubicBezTo>
                  <a:pt x="289560" y="30347"/>
                  <a:pt x="295910" y="32887"/>
                  <a:pt x="306705" y="36697"/>
                </a:cubicBezTo>
                <a:cubicBezTo>
                  <a:pt x="317500" y="40507"/>
                  <a:pt x="330200" y="45269"/>
                  <a:pt x="342900" y="50032"/>
                </a:cubicBezTo>
              </a:path>
            </a:pathLst>
          </a:custGeom>
          <a:noFill/>
          <a:ln w="38100" cap="flat" cmpd="sng" algn="ctr">
            <a:solidFill>
              <a:srgbClr val="FF0000"/>
            </a:solidFill>
            <a:prstDash val="solid"/>
            <a:round/>
            <a:headEnd type="none" w="med" len="med"/>
            <a:tailEnd type="none" w="med" len="med"/>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0C763509-2124-4C49-A015-BB2F63ECE340}"/>
                  </a:ext>
                </a:extLst>
              </p:cNvPr>
              <p:cNvSpPr txBox="1"/>
              <p:nvPr/>
            </p:nvSpPr>
            <p:spPr>
              <a:xfrm>
                <a:off x="106457" y="1908973"/>
                <a:ext cx="4395218" cy="713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 altLang="zh-CN" sz="1600" i="1" smtClean="0">
                              <a:solidFill>
                                <a:srgbClr val="0070C0"/>
                              </a:solidFill>
                              <a:latin typeface="Cambria Math" panose="02040503050406030204" pitchFamily="18" charset="0"/>
                            </a:rPr>
                          </m:ctrlPr>
                        </m:fPr>
                        <m:num>
                          <m:sSub>
                            <m:sSubPr>
                              <m:ctrlPr>
                                <a:rPr kumimoji="1" lang="en" altLang="zh-CN" sz="1600" i="1">
                                  <a:solidFill>
                                    <a:srgbClr val="0070C0"/>
                                  </a:solidFill>
                                  <a:latin typeface="Cambria Math" panose="02040503050406030204" pitchFamily="18" charset="0"/>
                                  <a:ea typeface="Cambria Math" panose="02040503050406030204" pitchFamily="18" charset="0"/>
                                </a:rPr>
                              </m:ctrlPr>
                            </m:sSubPr>
                            <m:e>
                              <m:r>
                                <a:rPr kumimoji="1" lang="en-US" altLang="zh-CN" sz="1600" i="1">
                                  <a:solidFill>
                                    <a:srgbClr val="0070C0"/>
                                  </a:solidFill>
                                  <a:latin typeface="Cambria Math" panose="02040503050406030204" pitchFamily="18" charset="0"/>
                                  <a:ea typeface="Cambria Math" panose="02040503050406030204" pitchFamily="18" charset="0"/>
                                </a:rPr>
                                <m:t>𝑆</m:t>
                              </m:r>
                            </m:e>
                            <m:sub>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valid</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kumimoji="1" lang="en-US" altLang="zh-CN" sz="1600" b="0" i="0"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kumimoji="1" lang="en-US" altLang="zh-CN" sz="1600">
                                  <a:latin typeface="Cambria Math" panose="02040503050406030204" pitchFamily="18" charset="0"/>
                                  <a:ea typeface="Cambria Math" panose="02040503050406030204" pitchFamily="18" charset="0"/>
                                </a:rPr>
                                <m:t>∩</m:t>
                              </m:r>
                              <m:r>
                                <a:rPr kumimoji="1" lang="en-US" altLang="zh-CN" sz="1600" b="0" i="0" smtClean="0">
                                  <a:latin typeface="Cambria Math" panose="02040503050406030204" pitchFamily="18" charset="0"/>
                                  <a:ea typeface="Cambria Math" panose="02040503050406030204" pitchFamily="18" charset="0"/>
                                </a:rPr>
                                <m:t> </m:t>
                              </m:r>
                              <m:r>
                                <m:rPr>
                                  <m:nor/>
                                </m:rPr>
                                <a:rPr kumimoji="1" lang="en-US" altLang="zh-CN" sz="1600" b="0" i="0" smtClean="0">
                                  <a:latin typeface="Cambria Math" panose="02040503050406030204" pitchFamily="18" charset="0"/>
                                  <a:ea typeface="Cambria Math" panose="02040503050406030204" pitchFamily="18"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sub>
                          </m:sSub>
                        </m:num>
                        <m:den>
                          <m:sSub>
                            <m:sSubPr>
                              <m:ctrlPr>
                                <a:rPr kumimoji="1" lang="en" altLang="zh-CN" sz="1600" i="1" smtClean="0">
                                  <a:solidFill>
                                    <a:srgbClr val="0070C0"/>
                                  </a:solidFill>
                                  <a:latin typeface="Cambria Math" panose="02040503050406030204" pitchFamily="18" charset="0"/>
                                  <a:ea typeface="Cambria Math" panose="02040503050406030204" pitchFamily="18" charset="0"/>
                                </a:rPr>
                              </m:ctrlPr>
                            </m:sSubPr>
                            <m:e>
                              <m:r>
                                <a:rPr kumimoji="1" lang="en-US" altLang="zh-CN" sz="1600" b="0" i="1">
                                  <a:solidFill>
                                    <a:srgbClr val="0070C0"/>
                                  </a:solidFill>
                                  <a:latin typeface="Cambria Math" panose="02040503050406030204" pitchFamily="18" charset="0"/>
                                  <a:ea typeface="Cambria Math" panose="02040503050406030204" pitchFamily="18" charset="0"/>
                                </a:rPr>
                                <m:t>𝑆</m:t>
                              </m:r>
                            </m:e>
                            <m:sub>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sub>
                          </m:sSub>
                        </m:den>
                      </m:f>
                    </m:oMath>
                  </m:oMathPara>
                </a14:m>
                <a:endParaRPr kumimoji="1" lang="zh-CN" altLang="en-US" sz="1600" dirty="0"/>
              </a:p>
            </p:txBody>
          </p:sp>
        </mc:Choice>
        <mc:Fallback xmlns="">
          <p:sp>
            <p:nvSpPr>
              <p:cNvPr id="71" name="文本框 70">
                <a:extLst>
                  <a:ext uri="{FF2B5EF4-FFF2-40B4-BE49-F238E27FC236}">
                    <a16:creationId xmlns:a16="http://schemas.microsoft.com/office/drawing/2014/main" id="{0C763509-2124-4C49-A015-BB2F63ECE340}"/>
                  </a:ext>
                </a:extLst>
              </p:cNvPr>
              <p:cNvSpPr txBox="1">
                <a:spLocks noRot="1" noChangeAspect="1" noMove="1" noResize="1" noEditPoints="1" noAdjustHandles="1" noChangeArrowheads="1" noChangeShapeType="1" noTextEdit="1"/>
              </p:cNvSpPr>
              <p:nvPr/>
            </p:nvSpPr>
            <p:spPr>
              <a:xfrm>
                <a:off x="106457" y="1908973"/>
                <a:ext cx="4395218" cy="713400"/>
              </a:xfrm>
              <a:prstGeom prst="rect">
                <a:avLst/>
              </a:prstGeom>
              <a:blipFill>
                <a:blip r:embed="rId3"/>
                <a:stretch>
                  <a:fillRect/>
                </a:stretch>
              </a:blipFill>
            </p:spPr>
            <p:txBody>
              <a:bodyPr/>
              <a:lstStyle/>
              <a:p>
                <a:r>
                  <a:rPr lang="zh-CN" altLang="en-US">
                    <a:noFill/>
                  </a:rPr>
                  <a:t> </a:t>
                </a:r>
              </a:p>
            </p:txBody>
          </p:sp>
        </mc:Fallback>
      </mc:AlternateContent>
      <p:sp>
        <p:nvSpPr>
          <p:cNvPr id="72" name="矩形 71">
            <a:extLst>
              <a:ext uri="{FF2B5EF4-FFF2-40B4-BE49-F238E27FC236}">
                <a16:creationId xmlns:a16="http://schemas.microsoft.com/office/drawing/2014/main" id="{9E1C7329-43B4-4718-B169-F58F1797F85C}"/>
              </a:ext>
            </a:extLst>
          </p:cNvPr>
          <p:cNvSpPr/>
          <p:nvPr/>
        </p:nvSpPr>
        <p:spPr bwMode="auto">
          <a:xfrm>
            <a:off x="121167" y="2872112"/>
            <a:ext cx="4412107" cy="3614017"/>
          </a:xfrm>
          <a:prstGeom prst="rect">
            <a:avLst/>
          </a:prstGeom>
          <a:noFill/>
          <a:ln w="381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5" name="文本框 74">
            <a:extLst>
              <a:ext uri="{FF2B5EF4-FFF2-40B4-BE49-F238E27FC236}">
                <a16:creationId xmlns:a16="http://schemas.microsoft.com/office/drawing/2014/main" id="{27080507-C811-45FE-A1E0-7BAC5C7C844F}"/>
              </a:ext>
            </a:extLst>
          </p:cNvPr>
          <p:cNvSpPr txBox="1"/>
          <p:nvPr/>
        </p:nvSpPr>
        <p:spPr>
          <a:xfrm>
            <a:off x="4625436" y="1038232"/>
            <a:ext cx="4518564" cy="1785104"/>
          </a:xfrm>
          <a:prstGeom prst="rect">
            <a:avLst/>
          </a:prstGeom>
          <a:noFill/>
        </p:spPr>
        <p:txBody>
          <a:bodyPr wrap="square" rtlCol="0">
            <a:spAutoFit/>
          </a:bodyPr>
          <a:lstStyle/>
          <a:p>
            <a:r>
              <a:rPr lang="en-US" altLang="zh-CN" sz="2000" b="1" dirty="0"/>
              <a:t>VSR-RRT</a:t>
            </a:r>
          </a:p>
          <a:p>
            <a:r>
              <a:rPr lang="en-US" altLang="zh-CN" dirty="0"/>
              <a:t>Sample in</a:t>
            </a:r>
            <a:r>
              <a:rPr lang="zh-CN" altLang="en-US" dirty="0"/>
              <a:t> </a:t>
            </a:r>
            <a:r>
              <a:rPr lang="en-US" altLang="zh-CN" dirty="0"/>
              <a:t>a </a:t>
            </a:r>
            <a:r>
              <a:rPr lang="en-US" altLang="zh-CN" b="1" dirty="0"/>
              <a:t>small area centered on the new node</a:t>
            </a:r>
            <a:r>
              <a:rPr lang="zh-CN" altLang="en-US" b="1" dirty="0"/>
              <a:t> </a:t>
            </a:r>
            <a:r>
              <a:rPr lang="en" altLang="zh-CN" dirty="0"/>
              <a:t>after</a:t>
            </a:r>
            <a:r>
              <a:rPr lang="zh-CN" altLang="en-US" dirty="0"/>
              <a:t> </a:t>
            </a:r>
            <a:r>
              <a:rPr lang="en-US" altLang="zh-CN" dirty="0"/>
              <a:t>every</a:t>
            </a:r>
            <a:r>
              <a:rPr lang="en" altLang="zh-CN" dirty="0"/>
              <a:t> invalid sampling</a:t>
            </a:r>
          </a:p>
          <a:p>
            <a:pPr marL="285750" indent="-285750">
              <a:buClr>
                <a:schemeClr val="tx1"/>
              </a:buClr>
              <a:buFont typeface="Wingdings" pitchFamily="2" charset="2"/>
              <a:buChar char="ü"/>
            </a:pPr>
            <a:r>
              <a:rPr lang="en-US" altLang="zh-CN" dirty="0">
                <a:solidFill>
                  <a:srgbClr val="0070C0"/>
                </a:solidFill>
              </a:rPr>
              <a:t>Probability</a:t>
            </a:r>
            <a:r>
              <a:rPr lang="zh-CN" altLang="en-US" dirty="0">
                <a:solidFill>
                  <a:srgbClr val="0070C0"/>
                </a:solidFill>
              </a:rPr>
              <a:t> </a:t>
            </a:r>
            <a:r>
              <a:rPr lang="en-US" altLang="zh-CN" dirty="0"/>
              <a:t>up, thus </a:t>
            </a:r>
            <a:r>
              <a:rPr lang="en-US" altLang="zh-CN" b="1" dirty="0"/>
              <a:t>calculation time down</a:t>
            </a:r>
          </a:p>
          <a:p>
            <a:pPr marL="285750" indent="-285750">
              <a:buFont typeface="Wingdings" pitchFamily="2" charset="2"/>
              <a:buChar char="ü"/>
            </a:pPr>
            <a:r>
              <a:rPr lang="en-US" altLang="zh-CN" dirty="0"/>
              <a:t>Combined with a</a:t>
            </a:r>
            <a:r>
              <a:rPr lang="zh-CN" altLang="en-US" dirty="0"/>
              <a:t> </a:t>
            </a:r>
            <a:r>
              <a:rPr lang="en-US" altLang="zh-CN" b="1" dirty="0"/>
              <a:t>high</a:t>
            </a:r>
            <a:r>
              <a:rPr lang="zh-CN" altLang="en-US" b="1" dirty="0"/>
              <a:t> </a:t>
            </a:r>
            <a:r>
              <a:rPr lang="en-US" altLang="zh-CN" b="1" dirty="0"/>
              <a:t>goal bias</a:t>
            </a:r>
            <a:r>
              <a:rPr lang="en-US" altLang="zh-CN" dirty="0"/>
              <a:t>, to reduce the length of the path</a:t>
            </a:r>
          </a:p>
        </p:txBody>
      </p:sp>
    </p:spTree>
    <p:extLst>
      <p:ext uri="{BB962C8B-B14F-4D97-AF65-F5344CB8AC3E}">
        <p14:creationId xmlns:p14="http://schemas.microsoft.com/office/powerpoint/2010/main" val="2397031607"/>
      </p:ext>
    </p:extLst>
  </p:cSld>
  <p:clrMapOvr>
    <a:masterClrMapping/>
  </p:clrMapOvr>
  <mc:AlternateContent xmlns:mc="http://schemas.openxmlformats.org/markup-compatibility/2006" xmlns:p14="http://schemas.microsoft.com/office/powerpoint/2010/main">
    <mc:Choice Requires="p14">
      <p:transition spd="slow" p14:dur="2000" advTm="115849"/>
    </mc:Choice>
    <mc:Fallback xmlns="">
      <p:transition spd="slow" advTm="115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87"/>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grpId="0" nodeType="afterEffect">
                                  <p:stCondLst>
                                    <p:cond delay="300"/>
                                  </p:stCondLst>
                                  <p:childTnLst>
                                    <p:set>
                                      <p:cBhvr>
                                        <p:cTn id="12" dur="1" fill="hold">
                                          <p:stCondLst>
                                            <p:cond delay="0"/>
                                          </p:stCondLst>
                                        </p:cTn>
                                        <p:tgtEl>
                                          <p:spTgt spid="61"/>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62"/>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grpId="0" nodeType="afterEffect">
                                  <p:stCondLst>
                                    <p:cond delay="300"/>
                                  </p:stCondLst>
                                  <p:childTnLst>
                                    <p:set>
                                      <p:cBhvr>
                                        <p:cTn id="18" dur="1" fill="hold">
                                          <p:stCondLst>
                                            <p:cond delay="0"/>
                                          </p:stCondLst>
                                        </p:cTn>
                                        <p:tgtEl>
                                          <p:spTgt spid="63"/>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50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3"/>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750"/>
                                  </p:stCondLst>
                                  <p:childTnLst>
                                    <p:set>
                                      <p:cBhvr>
                                        <p:cTn id="51" dur="1" fill="hold">
                                          <p:stCondLst>
                                            <p:cond delay="0"/>
                                          </p:stCondLst>
                                        </p:cTn>
                                        <p:tgtEl>
                                          <p:spTgt spid="185"/>
                                        </p:tgtEl>
                                        <p:attrNameLst>
                                          <p:attrName>style.visibility</p:attrName>
                                        </p:attrNameLst>
                                      </p:cBhvr>
                                      <p:to>
                                        <p:strVal val="visible"/>
                                      </p:to>
                                    </p:set>
                                  </p:childTnLst>
                                </p:cTn>
                              </p:par>
                            </p:childTnLst>
                          </p:cTn>
                        </p:par>
                        <p:par>
                          <p:cTn id="52" fill="hold">
                            <p:stCondLst>
                              <p:cond delay="750"/>
                            </p:stCondLst>
                            <p:childTnLst>
                              <p:par>
                                <p:cTn id="53" presetID="1" presetClass="entr" presetSubtype="0" fill="hold" grpId="0" nodeType="afterEffect">
                                  <p:stCondLst>
                                    <p:cond delay="0"/>
                                  </p:stCondLst>
                                  <p:childTnLst>
                                    <p:set>
                                      <p:cBhvr>
                                        <p:cTn id="54"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61" grpId="0" animBg="1"/>
      <p:bldP spid="63" grpId="0" animBg="1"/>
      <p:bldP spid="124" grpId="0" animBg="1"/>
      <p:bldP spid="160" grpId="0" animBg="1"/>
      <p:bldP spid="161" grpId="0"/>
      <p:bldP spid="186" grpId="0"/>
      <p:bldP spid="315" grpId="0" animBg="1"/>
      <p:bldP spid="316" grpId="0"/>
      <p:bldP spid="78" grpId="0" animBg="1"/>
      <p:bldP spid="68" grpId="0" animBg="1"/>
      <p:bldP spid="6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405C1C3-BD3E-EA4D-85C5-CDB1E5A93856}"/>
              </a:ext>
            </a:extLst>
          </p:cNvPr>
          <p:cNvSpPr/>
          <p:nvPr/>
        </p:nvSpPr>
        <p:spPr bwMode="auto">
          <a:xfrm>
            <a:off x="2325346" y="3462192"/>
            <a:ext cx="1015286" cy="60482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9" name="矩形 58">
            <a:extLst>
              <a:ext uri="{FF2B5EF4-FFF2-40B4-BE49-F238E27FC236}">
                <a16:creationId xmlns:a16="http://schemas.microsoft.com/office/drawing/2014/main" id="{511DB204-4790-3A4B-AE39-341B34D7B94D}"/>
              </a:ext>
            </a:extLst>
          </p:cNvPr>
          <p:cNvSpPr/>
          <p:nvPr/>
        </p:nvSpPr>
        <p:spPr bwMode="auto">
          <a:xfrm>
            <a:off x="3511637" y="3462192"/>
            <a:ext cx="1015286" cy="60482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zh-CN" sz="3200" dirty="0">
                <a:solidFill>
                  <a:schemeClr val="tx1"/>
                </a:solidFill>
                <a:latin typeface="+mn-lt"/>
              </a:rPr>
              <a:t>Idea of </a:t>
            </a:r>
            <a:r>
              <a:rPr lang="en-US" altLang="zh-CN" sz="3200" b="1" dirty="0">
                <a:solidFill>
                  <a:schemeClr val="tx1"/>
                </a:solidFill>
                <a:latin typeface="+mn-lt"/>
              </a:rPr>
              <a:t>Variable Sampling Region</a:t>
            </a:r>
            <a:endParaRPr lang="en-GB" altLang="en-US" sz="3200" b="1" kern="0" dirty="0">
              <a:latin typeface="+mn-lt"/>
            </a:endParaRPr>
          </a:p>
        </p:txBody>
      </p:sp>
      <p:sp>
        <p:nvSpPr>
          <p:cNvPr id="188" name="文本框 187">
            <a:extLst>
              <a:ext uri="{FF2B5EF4-FFF2-40B4-BE49-F238E27FC236}">
                <a16:creationId xmlns:a16="http://schemas.microsoft.com/office/drawing/2014/main" id="{7DAF130E-ED61-9E46-9C0E-6C39B9131901}"/>
              </a:ext>
            </a:extLst>
          </p:cNvPr>
          <p:cNvSpPr txBox="1"/>
          <p:nvPr/>
        </p:nvSpPr>
        <p:spPr>
          <a:xfrm>
            <a:off x="1197668" y="2572013"/>
            <a:ext cx="2594895" cy="307777"/>
          </a:xfrm>
          <a:prstGeom prst="rect">
            <a:avLst/>
          </a:prstGeom>
          <a:noFill/>
        </p:spPr>
        <p:txBody>
          <a:bodyPr wrap="square" rtlCol="0">
            <a:spAutoFit/>
          </a:bodyPr>
          <a:lstStyle/>
          <a:p>
            <a:pPr algn="ctr"/>
            <a:r>
              <a:rPr kumimoji="1" lang="en-US" altLang="zh-CN" sz="1400" b="1" dirty="0">
                <a:solidFill>
                  <a:srgbClr val="FF0000"/>
                </a:solidFill>
                <a:latin typeface="Arial" panose="020B0604020202020204" pitchFamily="34" charset="0"/>
                <a:cs typeface="Arial" panose="020B0604020202020204" pitchFamily="34" charset="0"/>
              </a:rPr>
              <a:t>sampling region (entire map) </a:t>
            </a:r>
          </a:p>
        </p:txBody>
      </p:sp>
      <p:sp>
        <p:nvSpPr>
          <p:cNvPr id="189" name="直角上箭头 188">
            <a:extLst>
              <a:ext uri="{FF2B5EF4-FFF2-40B4-BE49-F238E27FC236}">
                <a16:creationId xmlns:a16="http://schemas.microsoft.com/office/drawing/2014/main" id="{70CF7A39-9CA3-E645-A53D-C228C11614F5}"/>
              </a:ext>
            </a:extLst>
          </p:cNvPr>
          <p:cNvSpPr/>
          <p:nvPr/>
        </p:nvSpPr>
        <p:spPr bwMode="auto">
          <a:xfrm rot="10800000" flipH="1">
            <a:off x="3792564" y="2694313"/>
            <a:ext cx="186168" cy="143714"/>
          </a:xfrm>
          <a:prstGeom prst="bentUpArrow">
            <a:avLst>
              <a:gd name="adj1" fmla="val 29484"/>
              <a:gd name="adj2" fmla="val 28888"/>
              <a:gd name="adj3" fmla="val 34056"/>
            </a:avLst>
          </a:prstGeom>
          <a:solidFill>
            <a:srgbClr val="FF0000"/>
          </a:solidFill>
          <a:ln w="127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62" name="矩形 261">
            <a:extLst>
              <a:ext uri="{FF2B5EF4-FFF2-40B4-BE49-F238E27FC236}">
                <a16:creationId xmlns:a16="http://schemas.microsoft.com/office/drawing/2014/main" id="{FA1B08A1-A7A2-BA40-A470-5806CF79169C}"/>
              </a:ext>
            </a:extLst>
          </p:cNvPr>
          <p:cNvSpPr/>
          <p:nvPr/>
        </p:nvSpPr>
        <p:spPr>
          <a:xfrm>
            <a:off x="128788" y="1626614"/>
            <a:ext cx="3185487" cy="369332"/>
          </a:xfrm>
          <a:prstGeom prst="rect">
            <a:avLst/>
          </a:prstGeom>
        </p:spPr>
        <p:txBody>
          <a:bodyPr wrap="none">
            <a:spAutoFit/>
          </a:bodyPr>
          <a:lstStyle/>
          <a:p>
            <a:r>
              <a:rPr lang="en-US" altLang="zh-CN" dirty="0">
                <a:solidFill>
                  <a:srgbClr val="0070C0"/>
                </a:solidFill>
              </a:rPr>
              <a:t>Probability</a:t>
            </a:r>
            <a:r>
              <a:rPr lang="zh-CN" altLang="en-US" dirty="0">
                <a:solidFill>
                  <a:srgbClr val="0070C0"/>
                </a:solidFill>
              </a:rPr>
              <a:t> </a:t>
            </a:r>
            <a:r>
              <a:rPr lang="en-US" altLang="zh-CN" dirty="0"/>
              <a:t>of sampling is </a:t>
            </a:r>
            <a:r>
              <a:rPr lang="en-US" altLang="zh-CN" b="1" dirty="0"/>
              <a:t>valid</a:t>
            </a:r>
            <a:r>
              <a:rPr lang="en-US" altLang="zh-CN" dirty="0"/>
              <a:t>:</a:t>
            </a:r>
            <a:endParaRPr lang="zh-CN" altLang="en-US" dirty="0"/>
          </a:p>
        </p:txBody>
      </p:sp>
      <p:sp>
        <p:nvSpPr>
          <p:cNvPr id="67" name="文本框 66">
            <a:extLst>
              <a:ext uri="{FF2B5EF4-FFF2-40B4-BE49-F238E27FC236}">
                <a16:creationId xmlns:a16="http://schemas.microsoft.com/office/drawing/2014/main" id="{1AA08918-4AF6-443C-8A74-C389D10BB8BA}"/>
              </a:ext>
            </a:extLst>
          </p:cNvPr>
          <p:cNvSpPr txBox="1"/>
          <p:nvPr/>
        </p:nvSpPr>
        <p:spPr>
          <a:xfrm>
            <a:off x="818539" y="6507911"/>
            <a:ext cx="3018429" cy="276999"/>
          </a:xfrm>
          <a:prstGeom prst="rect">
            <a:avLst/>
          </a:prstGeom>
          <a:noFill/>
        </p:spPr>
        <p:txBody>
          <a:bodyPr wrap="square" rtlCol="0">
            <a:spAutoFit/>
          </a:bodyPr>
          <a:lstStyle/>
          <a:p>
            <a:pPr algn="ctr"/>
            <a:r>
              <a:rPr lang="en-US" altLang="zh-CN" sz="1200" dirty="0"/>
              <a:t>Fig.9 Traditional</a:t>
            </a:r>
            <a:r>
              <a:rPr lang="en-US" altLang="zh-CN" sz="1200" b="1" dirty="0"/>
              <a:t> </a:t>
            </a:r>
            <a:r>
              <a:rPr lang="en-US" altLang="zh-CN" sz="1200" dirty="0"/>
              <a:t>RRT sampling process</a:t>
            </a:r>
            <a:endParaRPr lang="zh-CN" altLang="en-US" sz="1200" dirty="0"/>
          </a:p>
        </p:txBody>
      </p:sp>
      <p:sp>
        <p:nvSpPr>
          <p:cNvPr id="70" name="文本框 69">
            <a:extLst>
              <a:ext uri="{FF2B5EF4-FFF2-40B4-BE49-F238E27FC236}">
                <a16:creationId xmlns:a16="http://schemas.microsoft.com/office/drawing/2014/main" id="{512C5C0A-9DD0-4A4B-9DCF-CC41A7660BAD}"/>
              </a:ext>
            </a:extLst>
          </p:cNvPr>
          <p:cNvSpPr txBox="1"/>
          <p:nvPr/>
        </p:nvSpPr>
        <p:spPr>
          <a:xfrm>
            <a:off x="5475028" y="6502709"/>
            <a:ext cx="3018429" cy="276999"/>
          </a:xfrm>
          <a:prstGeom prst="rect">
            <a:avLst/>
          </a:prstGeom>
          <a:noFill/>
        </p:spPr>
        <p:txBody>
          <a:bodyPr wrap="square" rtlCol="0">
            <a:spAutoFit/>
          </a:bodyPr>
          <a:lstStyle/>
          <a:p>
            <a:pPr algn="ctr"/>
            <a:r>
              <a:rPr lang="en-US" altLang="zh-CN" sz="1200" dirty="0"/>
              <a:t>Fig.10 VSR-RRT sampling process</a:t>
            </a:r>
            <a:endParaRPr lang="zh-CN" altLang="en-US" sz="1200" dirty="0"/>
          </a:p>
        </p:txBody>
      </p:sp>
      <p:sp>
        <p:nvSpPr>
          <p:cNvPr id="4" name="灯片编号占位符 3">
            <a:extLst>
              <a:ext uri="{FF2B5EF4-FFF2-40B4-BE49-F238E27FC236}">
                <a16:creationId xmlns:a16="http://schemas.microsoft.com/office/drawing/2014/main" id="{76D91DDA-463F-4232-8E64-551D9C009BD1}"/>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15</a:t>
            </a:fld>
            <a:endParaRPr lang="zh-CN" altLang="en-US"/>
          </a:p>
        </p:txBody>
      </p:sp>
      <p:sp>
        <p:nvSpPr>
          <p:cNvPr id="185" name="任意形状 184">
            <a:extLst>
              <a:ext uri="{FF2B5EF4-FFF2-40B4-BE49-F238E27FC236}">
                <a16:creationId xmlns:a16="http://schemas.microsoft.com/office/drawing/2014/main" id="{6CF9A7F6-E029-614E-9565-F3891A698757}"/>
              </a:ext>
            </a:extLst>
          </p:cNvPr>
          <p:cNvSpPr/>
          <p:nvPr/>
        </p:nvSpPr>
        <p:spPr bwMode="auto">
          <a:xfrm>
            <a:off x="3283333" y="2880509"/>
            <a:ext cx="593142" cy="1309820"/>
          </a:xfrm>
          <a:custGeom>
            <a:avLst/>
            <a:gdLst>
              <a:gd name="connsiteX0" fmla="*/ 0 w 1184933"/>
              <a:gd name="connsiteY0" fmla="*/ 0 h 2613345"/>
              <a:gd name="connsiteX1" fmla="*/ 1184933 w 1184933"/>
              <a:gd name="connsiteY1" fmla="*/ 5411 h 2613345"/>
              <a:gd name="connsiteX2" fmla="*/ 173141 w 1184933"/>
              <a:gd name="connsiteY2" fmla="*/ 2613345 h 2613345"/>
              <a:gd name="connsiteX3" fmla="*/ 0 w 1184933"/>
              <a:gd name="connsiteY3" fmla="*/ 0 h 2613345"/>
            </a:gdLst>
            <a:ahLst/>
            <a:cxnLst>
              <a:cxn ang="0">
                <a:pos x="connsiteX0" y="connsiteY0"/>
              </a:cxn>
              <a:cxn ang="0">
                <a:pos x="connsiteX1" y="connsiteY1"/>
              </a:cxn>
              <a:cxn ang="0">
                <a:pos x="connsiteX2" y="connsiteY2"/>
              </a:cxn>
              <a:cxn ang="0">
                <a:pos x="connsiteX3" y="connsiteY3"/>
              </a:cxn>
            </a:cxnLst>
            <a:rect l="l" t="t" r="r" b="b"/>
            <a:pathLst>
              <a:path w="1184933" h="2613345">
                <a:moveTo>
                  <a:pt x="0" y="0"/>
                </a:moveTo>
                <a:lnTo>
                  <a:pt x="1184933" y="5411"/>
                </a:lnTo>
                <a:lnTo>
                  <a:pt x="173141" y="2613345"/>
                </a:lnTo>
                <a:lnTo>
                  <a:pt x="0" y="0"/>
                </a:lnTo>
                <a:close/>
              </a:path>
            </a:pathLst>
          </a:custGeom>
          <a:solidFill>
            <a:schemeClr val="bg1">
              <a:lumMod val="50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8" name="椭圆 57">
            <a:extLst>
              <a:ext uri="{FF2B5EF4-FFF2-40B4-BE49-F238E27FC236}">
                <a16:creationId xmlns:a16="http://schemas.microsoft.com/office/drawing/2014/main" id="{AFEFAACC-EE35-6D4D-93D5-F535204AB314}"/>
              </a:ext>
            </a:extLst>
          </p:cNvPr>
          <p:cNvSpPr/>
          <p:nvPr/>
        </p:nvSpPr>
        <p:spPr bwMode="auto">
          <a:xfrm>
            <a:off x="2449916" y="4516266"/>
            <a:ext cx="103532" cy="103532"/>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0" name="椭圆 59">
            <a:extLst>
              <a:ext uri="{FF2B5EF4-FFF2-40B4-BE49-F238E27FC236}">
                <a16:creationId xmlns:a16="http://schemas.microsoft.com/office/drawing/2014/main" id="{7459D52C-4AF3-304C-BCE0-5127439EB46B}"/>
              </a:ext>
            </a:extLst>
          </p:cNvPr>
          <p:cNvSpPr/>
          <p:nvPr/>
        </p:nvSpPr>
        <p:spPr bwMode="auto">
          <a:xfrm>
            <a:off x="4316989" y="2949227"/>
            <a:ext cx="103532" cy="103532"/>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1" name="椭圆 60">
            <a:extLst>
              <a:ext uri="{FF2B5EF4-FFF2-40B4-BE49-F238E27FC236}">
                <a16:creationId xmlns:a16="http://schemas.microsoft.com/office/drawing/2014/main" id="{5ABC03D8-D64E-3D46-A28D-ECAFC7FE8A01}"/>
              </a:ext>
            </a:extLst>
          </p:cNvPr>
          <p:cNvSpPr/>
          <p:nvPr/>
        </p:nvSpPr>
        <p:spPr bwMode="auto">
          <a:xfrm rot="18283921">
            <a:off x="3013661" y="4227421"/>
            <a:ext cx="64874" cy="64874"/>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2" name="直线连接符 61">
            <a:extLst>
              <a:ext uri="{FF2B5EF4-FFF2-40B4-BE49-F238E27FC236}">
                <a16:creationId xmlns:a16="http://schemas.microsoft.com/office/drawing/2014/main" id="{7DBC7656-8EC3-0740-9E3A-8F7F95E61D47}"/>
              </a:ext>
            </a:extLst>
          </p:cNvPr>
          <p:cNvCxnSpPr>
            <a:cxnSpLocks/>
            <a:stCxn id="61" idx="2"/>
            <a:endCxn id="78" idx="6"/>
          </p:cNvCxnSpPr>
          <p:nvPr/>
        </p:nvCxnSpPr>
        <p:spPr bwMode="auto">
          <a:xfrm flipH="1">
            <a:off x="2867269" y="4286516"/>
            <a:ext cx="160348" cy="191694"/>
          </a:xfrm>
          <a:prstGeom prst="line">
            <a:avLst/>
          </a:prstGeom>
          <a:noFill/>
          <a:ln w="28575" cap="flat" cmpd="sng" algn="ctr">
            <a:solidFill>
              <a:srgbClr val="FF0000"/>
            </a:solidFill>
            <a:prstDash val="solid"/>
            <a:round/>
            <a:headEnd type="none" w="med" len="med"/>
            <a:tailEnd type="none" w="med" len="med"/>
          </a:ln>
        </p:spPr>
      </p:cxnSp>
      <p:sp>
        <p:nvSpPr>
          <p:cNvPr id="63" name="椭圆 62">
            <a:extLst>
              <a:ext uri="{FF2B5EF4-FFF2-40B4-BE49-F238E27FC236}">
                <a16:creationId xmlns:a16="http://schemas.microsoft.com/office/drawing/2014/main" id="{3534A529-90EA-A246-8E19-6EEBC6B7477F}"/>
              </a:ext>
            </a:extLst>
          </p:cNvPr>
          <p:cNvSpPr/>
          <p:nvPr/>
        </p:nvSpPr>
        <p:spPr bwMode="auto">
          <a:xfrm rot="20481773">
            <a:off x="3341638" y="4138206"/>
            <a:ext cx="64874" cy="64874"/>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5" name="直线连接符 64">
            <a:extLst>
              <a:ext uri="{FF2B5EF4-FFF2-40B4-BE49-F238E27FC236}">
                <a16:creationId xmlns:a16="http://schemas.microsoft.com/office/drawing/2014/main" id="{1B662F2F-69BC-394E-8CDD-D4D404A61515}"/>
              </a:ext>
            </a:extLst>
          </p:cNvPr>
          <p:cNvCxnSpPr>
            <a:cxnSpLocks/>
            <a:stCxn id="63" idx="2"/>
            <a:endCxn id="61" idx="5"/>
          </p:cNvCxnSpPr>
          <p:nvPr/>
        </p:nvCxnSpPr>
        <p:spPr bwMode="auto">
          <a:xfrm flipH="1">
            <a:off x="3078015" y="4181008"/>
            <a:ext cx="265323" cy="73068"/>
          </a:xfrm>
          <a:prstGeom prst="line">
            <a:avLst/>
          </a:prstGeom>
          <a:noFill/>
          <a:ln w="28575" cap="flat" cmpd="sng" algn="ctr">
            <a:solidFill>
              <a:srgbClr val="FF0000"/>
            </a:solidFill>
            <a:prstDash val="solid"/>
            <a:round/>
            <a:headEnd type="none" w="med" len="med"/>
            <a:tailEnd type="none" w="med" len="med"/>
          </a:ln>
        </p:spPr>
      </p:cxnSp>
      <p:sp>
        <p:nvSpPr>
          <p:cNvPr id="124" name="范围 左">
            <a:extLst>
              <a:ext uri="{FF2B5EF4-FFF2-40B4-BE49-F238E27FC236}">
                <a16:creationId xmlns:a16="http://schemas.microsoft.com/office/drawing/2014/main" id="{090653B5-E850-8646-9D00-706A7C8CB4EB}"/>
              </a:ext>
            </a:extLst>
          </p:cNvPr>
          <p:cNvSpPr/>
          <p:nvPr/>
        </p:nvSpPr>
        <p:spPr bwMode="auto">
          <a:xfrm>
            <a:off x="3032298" y="3827640"/>
            <a:ext cx="685709" cy="685708"/>
          </a:xfrm>
          <a:prstGeom prst="ellipse">
            <a:avLst/>
          </a:prstGeom>
          <a:noFill/>
          <a:ln w="25400" cap="flat" cmpd="sng" algn="ctr">
            <a:solidFill>
              <a:schemeClr val="accent2"/>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86" name="文本框 185">
            <a:extLst>
              <a:ext uri="{FF2B5EF4-FFF2-40B4-BE49-F238E27FC236}">
                <a16:creationId xmlns:a16="http://schemas.microsoft.com/office/drawing/2014/main" id="{DDD67679-E599-9749-B57E-F1B90C148E12}"/>
              </a:ext>
            </a:extLst>
          </p:cNvPr>
          <p:cNvSpPr txBox="1"/>
          <p:nvPr/>
        </p:nvSpPr>
        <p:spPr>
          <a:xfrm>
            <a:off x="3223558" y="2852596"/>
            <a:ext cx="685709" cy="461665"/>
          </a:xfrm>
          <a:prstGeom prst="rect">
            <a:avLst/>
          </a:prstGeom>
          <a:noFill/>
        </p:spPr>
        <p:txBody>
          <a:bodyPr wrap="square" rtlCol="0">
            <a:spAutoFit/>
          </a:bodyPr>
          <a:lstStyle/>
          <a:p>
            <a:r>
              <a:rPr kumimoji="1" lang="en-US" altLang="zh-CN" sz="800" b="1" dirty="0">
                <a:solidFill>
                  <a:srgbClr val="FF0000"/>
                </a:solidFill>
                <a:latin typeface="Arial" panose="020B0604020202020204" pitchFamily="34" charset="0"/>
                <a:cs typeface="Arial" panose="020B0604020202020204" pitchFamily="34" charset="0"/>
              </a:rPr>
              <a:t>valid </a:t>
            </a:r>
          </a:p>
          <a:p>
            <a:r>
              <a:rPr kumimoji="1" lang="en-US" altLang="zh-CN" sz="800" b="1" dirty="0">
                <a:solidFill>
                  <a:srgbClr val="FF0000"/>
                </a:solidFill>
                <a:latin typeface="Arial" panose="020B0604020202020204" pitchFamily="34" charset="0"/>
                <a:cs typeface="Arial" panose="020B0604020202020204" pitchFamily="34" charset="0"/>
              </a:rPr>
              <a:t>sampling region</a:t>
            </a:r>
          </a:p>
        </p:txBody>
      </p:sp>
      <p:sp>
        <p:nvSpPr>
          <p:cNvPr id="78" name="椭圆 77">
            <a:extLst>
              <a:ext uri="{FF2B5EF4-FFF2-40B4-BE49-F238E27FC236}">
                <a16:creationId xmlns:a16="http://schemas.microsoft.com/office/drawing/2014/main" id="{AB6C3ED0-D303-4F70-A139-3E21BF3A5A99}"/>
              </a:ext>
            </a:extLst>
          </p:cNvPr>
          <p:cNvSpPr/>
          <p:nvPr/>
        </p:nvSpPr>
        <p:spPr bwMode="auto">
          <a:xfrm rot="18291512">
            <a:off x="2816292" y="4472390"/>
            <a:ext cx="64874" cy="64874"/>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87" name="直线连接符 61">
            <a:extLst>
              <a:ext uri="{FF2B5EF4-FFF2-40B4-BE49-F238E27FC236}">
                <a16:creationId xmlns:a16="http://schemas.microsoft.com/office/drawing/2014/main" id="{39D6CCB0-4789-4E72-A4AD-F84D6C5D4C54}"/>
              </a:ext>
            </a:extLst>
          </p:cNvPr>
          <p:cNvCxnSpPr>
            <a:cxnSpLocks/>
            <a:stCxn id="78" idx="1"/>
            <a:endCxn id="58" idx="6"/>
          </p:cNvCxnSpPr>
          <p:nvPr/>
        </p:nvCxnSpPr>
        <p:spPr bwMode="auto">
          <a:xfrm flipH="1">
            <a:off x="2553449" y="4510538"/>
            <a:ext cx="263350" cy="57494"/>
          </a:xfrm>
          <a:prstGeom prst="line">
            <a:avLst/>
          </a:prstGeom>
          <a:noFill/>
          <a:ln w="28575" cap="flat" cmpd="sng" algn="ctr">
            <a:solidFill>
              <a:srgbClr val="FF0000"/>
            </a:solidFill>
            <a:prstDash val="solid"/>
            <a:round/>
            <a:headEnd type="none" w="med" len="med"/>
            <a:tailEnd type="none" w="med" len="med"/>
          </a:ln>
        </p:spPr>
      </p:cxnSp>
      <p:sp>
        <p:nvSpPr>
          <p:cNvPr id="10" name="任意多边形: 形状 9">
            <a:extLst>
              <a:ext uri="{FF2B5EF4-FFF2-40B4-BE49-F238E27FC236}">
                <a16:creationId xmlns:a16="http://schemas.microsoft.com/office/drawing/2014/main" id="{66F89E58-2499-4B25-93C8-92FB5F42D311}"/>
              </a:ext>
            </a:extLst>
          </p:cNvPr>
          <p:cNvSpPr/>
          <p:nvPr/>
        </p:nvSpPr>
        <p:spPr bwMode="auto">
          <a:xfrm>
            <a:off x="3336524" y="3828626"/>
            <a:ext cx="171646" cy="25044"/>
          </a:xfrm>
          <a:custGeom>
            <a:avLst/>
            <a:gdLst>
              <a:gd name="connsiteX0" fmla="*/ 0 w 342900"/>
              <a:gd name="connsiteY0" fmla="*/ 6217 h 50032"/>
              <a:gd name="connsiteX1" fmla="*/ 53340 w 342900"/>
              <a:gd name="connsiteY1" fmla="*/ 502 h 50032"/>
              <a:gd name="connsiteX2" fmla="*/ 100965 w 342900"/>
              <a:gd name="connsiteY2" fmla="*/ 502 h 50032"/>
              <a:gd name="connsiteX3" fmla="*/ 148590 w 342900"/>
              <a:gd name="connsiteY3" fmla="*/ 2407 h 50032"/>
              <a:gd name="connsiteX4" fmla="*/ 196215 w 342900"/>
              <a:gd name="connsiteY4" fmla="*/ 8122 h 50032"/>
              <a:gd name="connsiteX5" fmla="*/ 238125 w 342900"/>
              <a:gd name="connsiteY5" fmla="*/ 17647 h 50032"/>
              <a:gd name="connsiteX6" fmla="*/ 278130 w 342900"/>
              <a:gd name="connsiteY6" fmla="*/ 27172 h 50032"/>
              <a:gd name="connsiteX7" fmla="*/ 306705 w 342900"/>
              <a:gd name="connsiteY7" fmla="*/ 36697 h 50032"/>
              <a:gd name="connsiteX8" fmla="*/ 342900 w 342900"/>
              <a:gd name="connsiteY8" fmla="*/ 50032 h 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50032">
                <a:moveTo>
                  <a:pt x="0" y="6217"/>
                </a:moveTo>
                <a:cubicBezTo>
                  <a:pt x="18256" y="3835"/>
                  <a:pt x="36513" y="1454"/>
                  <a:pt x="53340" y="502"/>
                </a:cubicBezTo>
                <a:cubicBezTo>
                  <a:pt x="70167" y="-450"/>
                  <a:pt x="85090" y="185"/>
                  <a:pt x="100965" y="502"/>
                </a:cubicBezTo>
                <a:cubicBezTo>
                  <a:pt x="116840" y="819"/>
                  <a:pt x="132715" y="1137"/>
                  <a:pt x="148590" y="2407"/>
                </a:cubicBezTo>
                <a:cubicBezTo>
                  <a:pt x="164465" y="3677"/>
                  <a:pt x="181293" y="5582"/>
                  <a:pt x="196215" y="8122"/>
                </a:cubicBezTo>
                <a:cubicBezTo>
                  <a:pt x="211137" y="10662"/>
                  <a:pt x="238125" y="17647"/>
                  <a:pt x="238125" y="17647"/>
                </a:cubicBezTo>
                <a:cubicBezTo>
                  <a:pt x="251777" y="20822"/>
                  <a:pt x="266700" y="23997"/>
                  <a:pt x="278130" y="27172"/>
                </a:cubicBezTo>
                <a:cubicBezTo>
                  <a:pt x="289560" y="30347"/>
                  <a:pt x="295910" y="32887"/>
                  <a:pt x="306705" y="36697"/>
                </a:cubicBezTo>
                <a:cubicBezTo>
                  <a:pt x="317500" y="40507"/>
                  <a:pt x="330200" y="45269"/>
                  <a:pt x="342900" y="50032"/>
                </a:cubicBezTo>
              </a:path>
            </a:pathLst>
          </a:custGeom>
          <a:noFill/>
          <a:ln w="28575" cap="flat" cmpd="sng" algn="ctr">
            <a:solidFill>
              <a:srgbClr val="FF0000"/>
            </a:solidFill>
            <a:prstDash val="solid"/>
            <a:round/>
            <a:headEnd type="none" w="med" len="med"/>
            <a:tailEnd type="none" w="med" len="med"/>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0C763509-2124-4C49-A015-BB2F63ECE340}"/>
                  </a:ext>
                </a:extLst>
              </p:cNvPr>
              <p:cNvSpPr txBox="1"/>
              <p:nvPr/>
            </p:nvSpPr>
            <p:spPr>
              <a:xfrm>
                <a:off x="106457" y="1908973"/>
                <a:ext cx="4395218" cy="713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 altLang="zh-CN" sz="1600" i="1" smtClean="0">
                              <a:solidFill>
                                <a:srgbClr val="0070C0"/>
                              </a:solidFill>
                              <a:latin typeface="Cambria Math" panose="02040503050406030204" pitchFamily="18" charset="0"/>
                            </a:rPr>
                          </m:ctrlPr>
                        </m:fPr>
                        <m:num>
                          <m:sSub>
                            <m:sSubPr>
                              <m:ctrlPr>
                                <a:rPr kumimoji="1" lang="en" altLang="zh-CN" sz="1600" i="1">
                                  <a:solidFill>
                                    <a:srgbClr val="0070C0"/>
                                  </a:solidFill>
                                  <a:latin typeface="Cambria Math" panose="02040503050406030204" pitchFamily="18" charset="0"/>
                                  <a:ea typeface="Cambria Math" panose="02040503050406030204" pitchFamily="18" charset="0"/>
                                </a:rPr>
                              </m:ctrlPr>
                            </m:sSubPr>
                            <m:e>
                              <m:r>
                                <a:rPr kumimoji="1" lang="en-US" altLang="zh-CN" sz="1600" i="1">
                                  <a:solidFill>
                                    <a:srgbClr val="0070C0"/>
                                  </a:solidFill>
                                  <a:latin typeface="Cambria Math" panose="02040503050406030204" pitchFamily="18" charset="0"/>
                                  <a:ea typeface="Cambria Math" panose="02040503050406030204" pitchFamily="18" charset="0"/>
                                </a:rPr>
                                <m:t>𝑆</m:t>
                              </m:r>
                            </m:e>
                            <m:sub>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valid</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kumimoji="1" lang="en-US" altLang="zh-CN" sz="1600" b="0" i="0"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kumimoji="1" lang="en-US" altLang="zh-CN" sz="1600">
                                  <a:latin typeface="Cambria Math" panose="02040503050406030204" pitchFamily="18" charset="0"/>
                                  <a:ea typeface="Cambria Math" panose="02040503050406030204" pitchFamily="18" charset="0"/>
                                </a:rPr>
                                <m:t>∩</m:t>
                              </m:r>
                              <m:r>
                                <a:rPr kumimoji="1" lang="en-US" altLang="zh-CN" sz="1600" b="0" i="0" smtClean="0">
                                  <a:latin typeface="Cambria Math" panose="02040503050406030204" pitchFamily="18" charset="0"/>
                                  <a:ea typeface="Cambria Math" panose="02040503050406030204" pitchFamily="18" charset="0"/>
                                </a:rPr>
                                <m:t> </m:t>
                              </m:r>
                              <m:r>
                                <m:rPr>
                                  <m:nor/>
                                </m:rPr>
                                <a:rPr kumimoji="1" lang="en-US" altLang="zh-CN" sz="1600" b="0" i="0" smtClean="0">
                                  <a:latin typeface="Cambria Math" panose="02040503050406030204" pitchFamily="18" charset="0"/>
                                  <a:ea typeface="Cambria Math" panose="02040503050406030204" pitchFamily="18"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sub>
                          </m:sSub>
                        </m:num>
                        <m:den>
                          <m:sSub>
                            <m:sSubPr>
                              <m:ctrlPr>
                                <a:rPr kumimoji="1" lang="en" altLang="zh-CN" sz="1600" i="1" smtClean="0">
                                  <a:solidFill>
                                    <a:srgbClr val="0070C0"/>
                                  </a:solidFill>
                                  <a:latin typeface="Cambria Math" panose="02040503050406030204" pitchFamily="18" charset="0"/>
                                  <a:ea typeface="Cambria Math" panose="02040503050406030204" pitchFamily="18" charset="0"/>
                                </a:rPr>
                              </m:ctrlPr>
                            </m:sSubPr>
                            <m:e>
                              <m:r>
                                <a:rPr kumimoji="1" lang="en-US" altLang="zh-CN" sz="1600" b="0" i="1">
                                  <a:solidFill>
                                    <a:srgbClr val="0070C0"/>
                                  </a:solidFill>
                                  <a:latin typeface="Cambria Math" panose="02040503050406030204" pitchFamily="18" charset="0"/>
                                  <a:ea typeface="Cambria Math" panose="02040503050406030204" pitchFamily="18" charset="0"/>
                                </a:rPr>
                                <m:t>𝑆</m:t>
                              </m:r>
                            </m:e>
                            <m:sub>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sub>
                          </m:sSub>
                        </m:den>
                      </m:f>
                    </m:oMath>
                  </m:oMathPara>
                </a14:m>
                <a:endParaRPr kumimoji="1" lang="zh-CN" altLang="en-US" sz="1600" dirty="0"/>
              </a:p>
            </p:txBody>
          </p:sp>
        </mc:Choice>
        <mc:Fallback xmlns="">
          <p:sp>
            <p:nvSpPr>
              <p:cNvPr id="71" name="文本框 70">
                <a:extLst>
                  <a:ext uri="{FF2B5EF4-FFF2-40B4-BE49-F238E27FC236}">
                    <a16:creationId xmlns:a16="http://schemas.microsoft.com/office/drawing/2014/main" id="{0C763509-2124-4C49-A015-BB2F63ECE340}"/>
                  </a:ext>
                </a:extLst>
              </p:cNvPr>
              <p:cNvSpPr txBox="1">
                <a:spLocks noRot="1" noChangeAspect="1" noMove="1" noResize="1" noEditPoints="1" noAdjustHandles="1" noChangeArrowheads="1" noChangeShapeType="1" noTextEdit="1"/>
              </p:cNvSpPr>
              <p:nvPr/>
            </p:nvSpPr>
            <p:spPr>
              <a:xfrm>
                <a:off x="106457" y="1908973"/>
                <a:ext cx="4395218" cy="713400"/>
              </a:xfrm>
              <a:prstGeom prst="rect">
                <a:avLst/>
              </a:prstGeom>
              <a:blipFill>
                <a:blip r:embed="rId3"/>
                <a:stretch>
                  <a:fillRect/>
                </a:stretch>
              </a:blipFill>
            </p:spPr>
            <p:txBody>
              <a:bodyPr/>
              <a:lstStyle/>
              <a:p>
                <a:r>
                  <a:rPr lang="zh-CN" altLang="en-US">
                    <a:noFill/>
                  </a:rPr>
                  <a:t> </a:t>
                </a:r>
              </a:p>
            </p:txBody>
          </p:sp>
        </mc:Fallback>
      </mc:AlternateContent>
      <p:sp>
        <p:nvSpPr>
          <p:cNvPr id="72" name="矩形 71">
            <a:extLst>
              <a:ext uri="{FF2B5EF4-FFF2-40B4-BE49-F238E27FC236}">
                <a16:creationId xmlns:a16="http://schemas.microsoft.com/office/drawing/2014/main" id="{9E1C7329-43B4-4718-B169-F58F1797F85C}"/>
              </a:ext>
            </a:extLst>
          </p:cNvPr>
          <p:cNvSpPr/>
          <p:nvPr/>
        </p:nvSpPr>
        <p:spPr bwMode="auto">
          <a:xfrm>
            <a:off x="121167" y="2872112"/>
            <a:ext cx="4412107" cy="3614017"/>
          </a:xfrm>
          <a:prstGeom prst="rect">
            <a:avLst/>
          </a:prstGeom>
          <a:noFill/>
          <a:ln w="381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1" name="矩形 50">
            <a:extLst>
              <a:ext uri="{FF2B5EF4-FFF2-40B4-BE49-F238E27FC236}">
                <a16:creationId xmlns:a16="http://schemas.microsoft.com/office/drawing/2014/main" id="{5F83BEE1-CF89-43F0-8248-072A270EFF76}"/>
              </a:ext>
            </a:extLst>
          </p:cNvPr>
          <p:cNvSpPr/>
          <p:nvPr/>
        </p:nvSpPr>
        <p:spPr bwMode="auto">
          <a:xfrm>
            <a:off x="4610594"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2" name="矩形 51">
            <a:extLst>
              <a:ext uri="{FF2B5EF4-FFF2-40B4-BE49-F238E27FC236}">
                <a16:creationId xmlns:a16="http://schemas.microsoft.com/office/drawing/2014/main" id="{1F3007F6-F850-4DAB-9F46-E27C077CE143}"/>
              </a:ext>
            </a:extLst>
          </p:cNvPr>
          <p:cNvSpPr/>
          <p:nvPr/>
        </p:nvSpPr>
        <p:spPr bwMode="auto">
          <a:xfrm>
            <a:off x="6980472" y="4050920"/>
            <a:ext cx="2028258" cy="120827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3" name="任意形状 214">
            <a:extLst>
              <a:ext uri="{FF2B5EF4-FFF2-40B4-BE49-F238E27FC236}">
                <a16:creationId xmlns:a16="http://schemas.microsoft.com/office/drawing/2014/main" id="{401EFAB1-0804-447A-AA61-EB6307CE1D7C}"/>
              </a:ext>
            </a:extLst>
          </p:cNvPr>
          <p:cNvSpPr/>
          <p:nvPr/>
        </p:nvSpPr>
        <p:spPr bwMode="auto">
          <a:xfrm>
            <a:off x="6519218" y="2877278"/>
            <a:ext cx="1199804" cy="2640773"/>
          </a:xfrm>
          <a:custGeom>
            <a:avLst/>
            <a:gdLst>
              <a:gd name="connsiteX0" fmla="*/ 0 w 1184933"/>
              <a:gd name="connsiteY0" fmla="*/ 0 h 2613345"/>
              <a:gd name="connsiteX1" fmla="*/ 1184933 w 1184933"/>
              <a:gd name="connsiteY1" fmla="*/ 5411 h 2613345"/>
              <a:gd name="connsiteX2" fmla="*/ 173141 w 1184933"/>
              <a:gd name="connsiteY2" fmla="*/ 2613345 h 2613345"/>
              <a:gd name="connsiteX3" fmla="*/ 0 w 1184933"/>
              <a:gd name="connsiteY3" fmla="*/ 0 h 2613345"/>
            </a:gdLst>
            <a:ahLst/>
            <a:cxnLst>
              <a:cxn ang="0">
                <a:pos x="connsiteX0" y="connsiteY0"/>
              </a:cxn>
              <a:cxn ang="0">
                <a:pos x="connsiteX1" y="connsiteY1"/>
              </a:cxn>
              <a:cxn ang="0">
                <a:pos x="connsiteX2" y="connsiteY2"/>
              </a:cxn>
              <a:cxn ang="0">
                <a:pos x="connsiteX3" y="connsiteY3"/>
              </a:cxn>
            </a:cxnLst>
            <a:rect l="l" t="t" r="r" b="b"/>
            <a:pathLst>
              <a:path w="1184933" h="2613345">
                <a:moveTo>
                  <a:pt x="0" y="0"/>
                </a:moveTo>
                <a:lnTo>
                  <a:pt x="1184933" y="5411"/>
                </a:lnTo>
                <a:lnTo>
                  <a:pt x="173141" y="2613345"/>
                </a:lnTo>
                <a:lnTo>
                  <a:pt x="0" y="0"/>
                </a:lnTo>
                <a:close/>
              </a:path>
            </a:pathLst>
          </a:custGeom>
          <a:solidFill>
            <a:schemeClr val="bg1">
              <a:lumMod val="50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4" name="矩形 53">
            <a:extLst>
              <a:ext uri="{FF2B5EF4-FFF2-40B4-BE49-F238E27FC236}">
                <a16:creationId xmlns:a16="http://schemas.microsoft.com/office/drawing/2014/main" id="{0052677E-E069-47A7-A286-94444461704A}"/>
              </a:ext>
            </a:extLst>
          </p:cNvPr>
          <p:cNvSpPr/>
          <p:nvPr/>
        </p:nvSpPr>
        <p:spPr bwMode="auto">
          <a:xfrm>
            <a:off x="4610594" y="2872112"/>
            <a:ext cx="4398136" cy="3614017"/>
          </a:xfrm>
          <a:prstGeom prst="rect">
            <a:avLst/>
          </a:prstGeom>
          <a:no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5" name="椭圆 54">
            <a:extLst>
              <a:ext uri="{FF2B5EF4-FFF2-40B4-BE49-F238E27FC236}">
                <a16:creationId xmlns:a16="http://schemas.microsoft.com/office/drawing/2014/main" id="{C73496D4-399C-49DB-BD74-AEFB400976ED}"/>
              </a:ext>
            </a:extLst>
          </p:cNvPr>
          <p:cNvSpPr/>
          <p:nvPr/>
        </p:nvSpPr>
        <p:spPr bwMode="auto">
          <a:xfrm>
            <a:off x="4859451" y="6156670"/>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7" name="椭圆 56">
            <a:extLst>
              <a:ext uri="{FF2B5EF4-FFF2-40B4-BE49-F238E27FC236}">
                <a16:creationId xmlns:a16="http://schemas.microsoft.com/office/drawing/2014/main" id="{014D5AAF-70EE-45DA-94EE-E94BFDB9359E}"/>
              </a:ext>
            </a:extLst>
          </p:cNvPr>
          <p:cNvSpPr/>
          <p:nvPr/>
        </p:nvSpPr>
        <p:spPr bwMode="auto">
          <a:xfrm>
            <a:off x="8589341" y="3026155"/>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4" name="椭圆 63">
            <a:extLst>
              <a:ext uri="{FF2B5EF4-FFF2-40B4-BE49-F238E27FC236}">
                <a16:creationId xmlns:a16="http://schemas.microsoft.com/office/drawing/2014/main" id="{E827161F-D40F-4306-90EB-89980E6BB528}"/>
              </a:ext>
            </a:extLst>
          </p:cNvPr>
          <p:cNvSpPr/>
          <p:nvPr/>
        </p:nvSpPr>
        <p:spPr bwMode="auto">
          <a:xfrm rot="18283921">
            <a:off x="5986800" y="5579638"/>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6" name="直线连接符 221">
            <a:extLst>
              <a:ext uri="{FF2B5EF4-FFF2-40B4-BE49-F238E27FC236}">
                <a16:creationId xmlns:a16="http://schemas.microsoft.com/office/drawing/2014/main" id="{3AE14534-79AB-46F9-9B1A-7125F66D3076}"/>
              </a:ext>
            </a:extLst>
          </p:cNvPr>
          <p:cNvCxnSpPr>
            <a:cxnSpLocks/>
            <a:stCxn id="64" idx="2"/>
            <a:endCxn id="85" idx="6"/>
          </p:cNvCxnSpPr>
          <p:nvPr/>
        </p:nvCxnSpPr>
        <p:spPr bwMode="auto">
          <a:xfrm flipH="1">
            <a:off x="5698922" y="5697692"/>
            <a:ext cx="315759" cy="382551"/>
          </a:xfrm>
          <a:prstGeom prst="line">
            <a:avLst/>
          </a:prstGeom>
          <a:noFill/>
          <a:ln w="38100" cap="flat" cmpd="sng" algn="ctr">
            <a:solidFill>
              <a:srgbClr val="FF0000"/>
            </a:solidFill>
            <a:prstDash val="solid"/>
            <a:round/>
            <a:headEnd type="none" w="med" len="med"/>
            <a:tailEnd type="none" w="med" len="med"/>
          </a:ln>
        </p:spPr>
      </p:cxnSp>
      <p:sp>
        <p:nvSpPr>
          <p:cNvPr id="74" name="椭圆 73">
            <a:extLst>
              <a:ext uri="{FF2B5EF4-FFF2-40B4-BE49-F238E27FC236}">
                <a16:creationId xmlns:a16="http://schemas.microsoft.com/office/drawing/2014/main" id="{DDE6C7BD-63FE-4573-8115-24C5789E2663}"/>
              </a:ext>
            </a:extLst>
          </p:cNvPr>
          <p:cNvSpPr/>
          <p:nvPr/>
        </p:nvSpPr>
        <p:spPr bwMode="auto">
          <a:xfrm rot="20481773">
            <a:off x="6642000" y="540140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75" name="直线连接符 223">
            <a:extLst>
              <a:ext uri="{FF2B5EF4-FFF2-40B4-BE49-F238E27FC236}">
                <a16:creationId xmlns:a16="http://schemas.microsoft.com/office/drawing/2014/main" id="{1D4B2FAF-1B68-4382-A803-EEF4189ACD30}"/>
              </a:ext>
            </a:extLst>
          </p:cNvPr>
          <p:cNvCxnSpPr>
            <a:cxnSpLocks/>
            <a:stCxn id="74" idx="2"/>
            <a:endCxn id="64" idx="5"/>
          </p:cNvCxnSpPr>
          <p:nvPr/>
        </p:nvCxnSpPr>
        <p:spPr bwMode="auto">
          <a:xfrm flipH="1">
            <a:off x="6115363" y="5486917"/>
            <a:ext cx="530035" cy="145970"/>
          </a:xfrm>
          <a:prstGeom prst="line">
            <a:avLst/>
          </a:prstGeom>
          <a:noFill/>
          <a:ln w="38100" cap="flat" cmpd="sng" algn="ctr">
            <a:solidFill>
              <a:srgbClr val="FF0000"/>
            </a:solidFill>
            <a:prstDash val="solid"/>
            <a:round/>
            <a:headEnd type="none" w="med" len="med"/>
            <a:tailEnd type="none" w="med" len="med"/>
          </a:ln>
        </p:spPr>
      </p:cxnSp>
      <p:cxnSp>
        <p:nvCxnSpPr>
          <p:cNvPr id="76" name="虚线 左2">
            <a:extLst>
              <a:ext uri="{FF2B5EF4-FFF2-40B4-BE49-F238E27FC236}">
                <a16:creationId xmlns:a16="http://schemas.microsoft.com/office/drawing/2014/main" id="{9289E6EB-E254-4A54-91CD-12595E634AA4}"/>
              </a:ext>
            </a:extLst>
          </p:cNvPr>
          <p:cNvCxnSpPr>
            <a:cxnSpLocks/>
            <a:endCxn id="74" idx="0"/>
          </p:cNvCxnSpPr>
          <p:nvPr/>
        </p:nvCxnSpPr>
        <p:spPr bwMode="auto">
          <a:xfrm>
            <a:off x="6518385" y="2888877"/>
            <a:ext cx="167707" cy="2515930"/>
          </a:xfrm>
          <a:prstGeom prst="line">
            <a:avLst/>
          </a:prstGeom>
          <a:noFill/>
          <a:ln w="38100" cap="flat" cmpd="sng" algn="ctr">
            <a:solidFill>
              <a:srgbClr val="FF0000"/>
            </a:solidFill>
            <a:prstDash val="sysDot"/>
            <a:round/>
            <a:headEnd type="none" w="med" len="med"/>
            <a:tailEnd type="none" w="med" len="med"/>
          </a:ln>
        </p:spPr>
      </p:cxnSp>
      <p:cxnSp>
        <p:nvCxnSpPr>
          <p:cNvPr id="77" name="虚线 左1">
            <a:extLst>
              <a:ext uri="{FF2B5EF4-FFF2-40B4-BE49-F238E27FC236}">
                <a16:creationId xmlns:a16="http://schemas.microsoft.com/office/drawing/2014/main" id="{9AAFD465-F0CB-4BE3-AF6E-76AF76A56CFB}"/>
              </a:ext>
            </a:extLst>
          </p:cNvPr>
          <p:cNvCxnSpPr>
            <a:cxnSpLocks/>
            <a:endCxn id="74" idx="7"/>
          </p:cNvCxnSpPr>
          <p:nvPr/>
        </p:nvCxnSpPr>
        <p:spPr bwMode="auto">
          <a:xfrm flipH="1">
            <a:off x="6735575" y="2888877"/>
            <a:ext cx="973742" cy="2519271"/>
          </a:xfrm>
          <a:prstGeom prst="line">
            <a:avLst/>
          </a:prstGeom>
          <a:noFill/>
          <a:ln w="38100" cap="flat" cmpd="sng" algn="ctr">
            <a:solidFill>
              <a:srgbClr val="FF0000"/>
            </a:solidFill>
            <a:prstDash val="sysDot"/>
            <a:round/>
            <a:headEnd type="none" w="med" len="med"/>
            <a:tailEnd type="none" w="med" len="med"/>
          </a:ln>
        </p:spPr>
      </p:cxnSp>
      <p:sp>
        <p:nvSpPr>
          <p:cNvPr id="80" name="文本框 79">
            <a:extLst>
              <a:ext uri="{FF2B5EF4-FFF2-40B4-BE49-F238E27FC236}">
                <a16:creationId xmlns:a16="http://schemas.microsoft.com/office/drawing/2014/main" id="{B45896E6-85C1-4B49-B4D7-EF5EB5F7A2C0}"/>
              </a:ext>
            </a:extLst>
          </p:cNvPr>
          <p:cNvSpPr txBox="1"/>
          <p:nvPr/>
        </p:nvSpPr>
        <p:spPr>
          <a:xfrm>
            <a:off x="6552770" y="3054859"/>
            <a:ext cx="1068761" cy="738664"/>
          </a:xfrm>
          <a:prstGeom prst="rect">
            <a:avLst/>
          </a:prstGeom>
          <a:noFill/>
        </p:spPr>
        <p:txBody>
          <a:bodyPr wrap="square" rtlCol="0">
            <a:spAutoFit/>
          </a:bodyPr>
          <a:lstStyle/>
          <a:p>
            <a:r>
              <a:rPr kumimoji="1" lang="en-US" altLang="zh-CN" sz="1400" b="1" dirty="0">
                <a:solidFill>
                  <a:srgbClr val="FF0000"/>
                </a:solidFill>
                <a:latin typeface="Arial" panose="020B0604020202020204" pitchFamily="34" charset="0"/>
                <a:cs typeface="Arial" panose="020B0604020202020204" pitchFamily="34" charset="0"/>
              </a:rPr>
              <a:t>valid </a:t>
            </a:r>
          </a:p>
          <a:p>
            <a:r>
              <a:rPr kumimoji="1" lang="en-US" altLang="zh-CN" sz="1400" b="1" dirty="0">
                <a:solidFill>
                  <a:srgbClr val="FF0000"/>
                </a:solidFill>
                <a:latin typeface="Arial" panose="020B0604020202020204" pitchFamily="34" charset="0"/>
                <a:cs typeface="Arial" panose="020B0604020202020204" pitchFamily="34" charset="0"/>
              </a:rPr>
              <a:t>sampling region</a:t>
            </a:r>
          </a:p>
        </p:txBody>
      </p:sp>
      <p:sp>
        <p:nvSpPr>
          <p:cNvPr id="81" name="矩形 80">
            <a:extLst>
              <a:ext uri="{FF2B5EF4-FFF2-40B4-BE49-F238E27FC236}">
                <a16:creationId xmlns:a16="http://schemas.microsoft.com/office/drawing/2014/main" id="{F5B053EF-972D-4704-8925-FD16666D4373}"/>
              </a:ext>
            </a:extLst>
          </p:cNvPr>
          <p:cNvSpPr/>
          <p:nvPr/>
        </p:nvSpPr>
        <p:spPr bwMode="auto">
          <a:xfrm>
            <a:off x="6663402" y="4455793"/>
            <a:ext cx="879036" cy="879036"/>
          </a:xfrm>
          <a:prstGeom prst="rect">
            <a:avLst/>
          </a:prstGeom>
          <a:noFill/>
          <a:ln w="381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2" name="文本框 81">
            <a:extLst>
              <a:ext uri="{FF2B5EF4-FFF2-40B4-BE49-F238E27FC236}">
                <a16:creationId xmlns:a16="http://schemas.microsoft.com/office/drawing/2014/main" id="{1F5CD713-2543-41B5-8CE3-958C55E180F6}"/>
              </a:ext>
            </a:extLst>
          </p:cNvPr>
          <p:cNvSpPr txBox="1"/>
          <p:nvPr/>
        </p:nvSpPr>
        <p:spPr>
          <a:xfrm>
            <a:off x="6846214" y="5513969"/>
            <a:ext cx="2072404" cy="307777"/>
          </a:xfrm>
          <a:prstGeom prst="rect">
            <a:avLst/>
          </a:prstGeom>
          <a:noFill/>
        </p:spPr>
        <p:txBody>
          <a:bodyPr wrap="square" rtlCol="0">
            <a:spAutoFit/>
          </a:bodyPr>
          <a:lstStyle/>
          <a:p>
            <a:pPr algn="ctr"/>
            <a:r>
              <a:rPr kumimoji="1" lang="en-US" altLang="zh-CN" sz="1400" b="1" dirty="0">
                <a:solidFill>
                  <a:srgbClr val="FF0000"/>
                </a:solidFill>
                <a:latin typeface="Arial" panose="020B0604020202020204" pitchFamily="34" charset="0"/>
                <a:cs typeface="Arial" panose="020B0604020202020204" pitchFamily="34" charset="0"/>
              </a:rPr>
              <a:t>sampling region</a:t>
            </a:r>
          </a:p>
        </p:txBody>
      </p:sp>
      <p:sp>
        <p:nvSpPr>
          <p:cNvPr id="83" name="左箭头 242">
            <a:extLst>
              <a:ext uri="{FF2B5EF4-FFF2-40B4-BE49-F238E27FC236}">
                <a16:creationId xmlns:a16="http://schemas.microsoft.com/office/drawing/2014/main" id="{23B8D5FC-F5E7-48BC-87AD-FADA17603F36}"/>
              </a:ext>
            </a:extLst>
          </p:cNvPr>
          <p:cNvSpPr/>
          <p:nvPr/>
        </p:nvSpPr>
        <p:spPr bwMode="auto">
          <a:xfrm rot="2132261">
            <a:off x="7292946" y="5423675"/>
            <a:ext cx="202344" cy="130152"/>
          </a:xfrm>
          <a:prstGeom prst="leftArrow">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4" name=" new node 文本右">
            <a:extLst>
              <a:ext uri="{FF2B5EF4-FFF2-40B4-BE49-F238E27FC236}">
                <a16:creationId xmlns:a16="http://schemas.microsoft.com/office/drawing/2014/main" id="{77DF9C82-91E3-489D-BFB1-162729CC13E9}"/>
              </a:ext>
            </a:extLst>
          </p:cNvPr>
          <p:cNvSpPr txBox="1"/>
          <p:nvPr/>
        </p:nvSpPr>
        <p:spPr>
          <a:xfrm>
            <a:off x="7130319" y="4827088"/>
            <a:ext cx="1165646" cy="307777"/>
          </a:xfrm>
          <a:prstGeom prst="rect">
            <a:avLst/>
          </a:prstGeom>
          <a:noFill/>
        </p:spPr>
        <p:txBody>
          <a:bodyPr wrap="square" rtlCol="0">
            <a:spAutoFit/>
          </a:bodyPr>
          <a:lstStyle/>
          <a:p>
            <a:r>
              <a:rPr kumimoji="1" lang="en-US" altLang="zh-CN" sz="1400" b="1" dirty="0">
                <a:solidFill>
                  <a:srgbClr val="FFC000"/>
                </a:solidFill>
                <a:latin typeface="Arial" panose="020B0604020202020204" pitchFamily="34" charset="0"/>
                <a:cs typeface="Arial" panose="020B0604020202020204" pitchFamily="34" charset="0"/>
              </a:rPr>
              <a:t>new node</a:t>
            </a:r>
            <a:endParaRPr kumimoji="1" lang="zh-CN" altLang="en-US" sz="1400" b="1" dirty="0">
              <a:solidFill>
                <a:srgbClr val="FFC000"/>
              </a:solidFill>
              <a:latin typeface="Arial" panose="020B0604020202020204" pitchFamily="34" charset="0"/>
              <a:cs typeface="Arial" panose="020B0604020202020204" pitchFamily="34" charset="0"/>
            </a:endParaRPr>
          </a:p>
        </p:txBody>
      </p:sp>
      <p:sp>
        <p:nvSpPr>
          <p:cNvPr id="85" name="椭圆 84">
            <a:extLst>
              <a:ext uri="{FF2B5EF4-FFF2-40B4-BE49-F238E27FC236}">
                <a16:creationId xmlns:a16="http://schemas.microsoft.com/office/drawing/2014/main" id="{C0651462-41EB-4BA1-9A58-0054D1DB4114}"/>
              </a:ext>
            </a:extLst>
          </p:cNvPr>
          <p:cNvSpPr/>
          <p:nvPr/>
        </p:nvSpPr>
        <p:spPr bwMode="auto">
          <a:xfrm rot="18291512">
            <a:off x="5597085" y="6068616"/>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86" name="直线连接符 61">
            <a:extLst>
              <a:ext uri="{FF2B5EF4-FFF2-40B4-BE49-F238E27FC236}">
                <a16:creationId xmlns:a16="http://schemas.microsoft.com/office/drawing/2014/main" id="{EA7E1DF3-AD22-444F-9AA1-A582CCF96610}"/>
              </a:ext>
            </a:extLst>
          </p:cNvPr>
          <p:cNvCxnSpPr>
            <a:cxnSpLocks/>
            <a:stCxn id="85" idx="1"/>
            <a:endCxn id="55" idx="6"/>
          </p:cNvCxnSpPr>
          <p:nvPr/>
        </p:nvCxnSpPr>
        <p:spPr bwMode="auto">
          <a:xfrm flipH="1">
            <a:off x="5066280" y="6144826"/>
            <a:ext cx="531817" cy="115259"/>
          </a:xfrm>
          <a:prstGeom prst="line">
            <a:avLst/>
          </a:prstGeom>
          <a:noFill/>
          <a:ln w="38100" cap="flat" cmpd="sng" algn="ctr">
            <a:solidFill>
              <a:srgbClr val="FF0000"/>
            </a:solidFill>
            <a:prstDash val="solid"/>
            <a:round/>
            <a:headEnd type="none" w="med" len="med"/>
            <a:tailEnd type="none" w="med" len="med"/>
          </a:ln>
        </p:spPr>
      </p:cxnSp>
      <p:sp>
        <p:nvSpPr>
          <p:cNvPr id="90" name="new node 右">
            <a:extLst>
              <a:ext uri="{FF2B5EF4-FFF2-40B4-BE49-F238E27FC236}">
                <a16:creationId xmlns:a16="http://schemas.microsoft.com/office/drawing/2014/main" id="{54091CF3-49DA-46A4-93E2-D82899375929}"/>
              </a:ext>
            </a:extLst>
          </p:cNvPr>
          <p:cNvSpPr/>
          <p:nvPr/>
        </p:nvSpPr>
        <p:spPr bwMode="auto">
          <a:xfrm rot="20193476">
            <a:off x="7032408" y="4838400"/>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92" name="文本框 91">
            <a:extLst>
              <a:ext uri="{FF2B5EF4-FFF2-40B4-BE49-F238E27FC236}">
                <a16:creationId xmlns:a16="http://schemas.microsoft.com/office/drawing/2014/main" id="{014FCDFF-A6A6-4A78-A066-DED500C82722}"/>
              </a:ext>
            </a:extLst>
          </p:cNvPr>
          <p:cNvSpPr txBox="1"/>
          <p:nvPr/>
        </p:nvSpPr>
        <p:spPr>
          <a:xfrm>
            <a:off x="4625436" y="1038232"/>
            <a:ext cx="4518564" cy="1785104"/>
          </a:xfrm>
          <a:prstGeom prst="rect">
            <a:avLst/>
          </a:prstGeom>
          <a:noFill/>
        </p:spPr>
        <p:txBody>
          <a:bodyPr wrap="square" rtlCol="0">
            <a:spAutoFit/>
          </a:bodyPr>
          <a:lstStyle/>
          <a:p>
            <a:r>
              <a:rPr lang="en-US" altLang="zh-CN" sz="2000" b="1" dirty="0"/>
              <a:t>VSR-RRT</a:t>
            </a:r>
          </a:p>
          <a:p>
            <a:r>
              <a:rPr lang="en-US" altLang="zh-CN" dirty="0"/>
              <a:t>Sample in</a:t>
            </a:r>
            <a:r>
              <a:rPr lang="zh-CN" altLang="en-US" dirty="0"/>
              <a:t> </a:t>
            </a:r>
            <a:r>
              <a:rPr lang="en-US" altLang="zh-CN" dirty="0"/>
              <a:t>a </a:t>
            </a:r>
            <a:r>
              <a:rPr lang="en-US" altLang="zh-CN" b="1" dirty="0"/>
              <a:t>small area centered on the new node</a:t>
            </a:r>
            <a:r>
              <a:rPr lang="zh-CN" altLang="en-US" b="1" dirty="0"/>
              <a:t> </a:t>
            </a:r>
            <a:r>
              <a:rPr lang="en" altLang="zh-CN" dirty="0"/>
              <a:t>after</a:t>
            </a:r>
            <a:r>
              <a:rPr lang="zh-CN" altLang="en-US" dirty="0"/>
              <a:t> </a:t>
            </a:r>
            <a:r>
              <a:rPr lang="en-US" altLang="zh-CN" dirty="0"/>
              <a:t>every</a:t>
            </a:r>
            <a:r>
              <a:rPr lang="en" altLang="zh-CN" dirty="0"/>
              <a:t> invalid sampling</a:t>
            </a:r>
          </a:p>
          <a:p>
            <a:pPr marL="285750" indent="-285750">
              <a:buClr>
                <a:schemeClr val="tx1"/>
              </a:buClr>
              <a:buFont typeface="Wingdings" pitchFamily="2" charset="2"/>
              <a:buChar char="ü"/>
            </a:pPr>
            <a:r>
              <a:rPr lang="en-US" altLang="zh-CN" dirty="0">
                <a:solidFill>
                  <a:srgbClr val="0070C0"/>
                </a:solidFill>
              </a:rPr>
              <a:t>Probability</a:t>
            </a:r>
            <a:r>
              <a:rPr lang="zh-CN" altLang="en-US" dirty="0">
                <a:solidFill>
                  <a:srgbClr val="0070C0"/>
                </a:solidFill>
              </a:rPr>
              <a:t> </a:t>
            </a:r>
            <a:r>
              <a:rPr lang="en-US" altLang="zh-CN" dirty="0"/>
              <a:t>up, thus </a:t>
            </a:r>
            <a:r>
              <a:rPr lang="en-US" altLang="zh-CN" b="1" dirty="0"/>
              <a:t>calculation time down</a:t>
            </a:r>
          </a:p>
          <a:p>
            <a:pPr marL="285750" indent="-285750">
              <a:buFont typeface="Wingdings" pitchFamily="2" charset="2"/>
              <a:buChar char="ü"/>
            </a:pPr>
            <a:r>
              <a:rPr lang="en-US" altLang="zh-CN" dirty="0"/>
              <a:t>Combined with a</a:t>
            </a:r>
            <a:r>
              <a:rPr lang="zh-CN" altLang="en-US" dirty="0"/>
              <a:t> </a:t>
            </a:r>
            <a:r>
              <a:rPr lang="en-US" altLang="zh-CN" b="1" dirty="0"/>
              <a:t>high</a:t>
            </a:r>
            <a:r>
              <a:rPr lang="zh-CN" altLang="en-US" b="1" dirty="0"/>
              <a:t> </a:t>
            </a:r>
            <a:r>
              <a:rPr lang="en-US" altLang="zh-CN" b="1" dirty="0"/>
              <a:t>goal bias</a:t>
            </a:r>
            <a:r>
              <a:rPr lang="en-US" altLang="zh-CN" dirty="0"/>
              <a:t>, to reduce the length of the path</a:t>
            </a:r>
          </a:p>
        </p:txBody>
      </p:sp>
      <p:sp>
        <p:nvSpPr>
          <p:cNvPr id="49" name="文本框 48">
            <a:extLst>
              <a:ext uri="{FF2B5EF4-FFF2-40B4-BE49-F238E27FC236}">
                <a16:creationId xmlns:a16="http://schemas.microsoft.com/office/drawing/2014/main" id="{A4904DDB-4F18-4553-8E4D-85090C8FA350}"/>
              </a:ext>
            </a:extLst>
          </p:cNvPr>
          <p:cNvSpPr txBox="1"/>
          <p:nvPr/>
        </p:nvSpPr>
        <p:spPr>
          <a:xfrm>
            <a:off x="128788" y="1038232"/>
            <a:ext cx="4412107" cy="677108"/>
          </a:xfrm>
          <a:prstGeom prst="rect">
            <a:avLst/>
          </a:prstGeom>
          <a:noFill/>
        </p:spPr>
        <p:txBody>
          <a:bodyPr wrap="square" rtlCol="0">
            <a:spAutoFit/>
          </a:bodyPr>
          <a:lstStyle/>
          <a:p>
            <a:r>
              <a:rPr lang="en-US" altLang="zh-CN" sz="2000" b="1" dirty="0"/>
              <a:t>Original RRT</a:t>
            </a:r>
          </a:p>
          <a:p>
            <a:r>
              <a:rPr lang="en-US" altLang="zh-CN" dirty="0"/>
              <a:t>Sample probably </a:t>
            </a:r>
            <a:r>
              <a:rPr lang="en-US" altLang="zh-CN" b="1" dirty="0"/>
              <a:t>anywhere</a:t>
            </a:r>
            <a:r>
              <a:rPr lang="en-US" altLang="zh-CN" dirty="0"/>
              <a:t> in the whole map</a:t>
            </a:r>
          </a:p>
        </p:txBody>
      </p:sp>
      <p:sp>
        <p:nvSpPr>
          <p:cNvPr id="56" name="文本框 55">
            <a:extLst>
              <a:ext uri="{FF2B5EF4-FFF2-40B4-BE49-F238E27FC236}">
                <a16:creationId xmlns:a16="http://schemas.microsoft.com/office/drawing/2014/main" id="{BBED53AF-6FD3-453C-ADC7-938D50EEFA55}"/>
              </a:ext>
            </a:extLst>
          </p:cNvPr>
          <p:cNvSpPr txBox="1"/>
          <p:nvPr/>
        </p:nvSpPr>
        <p:spPr>
          <a:xfrm>
            <a:off x="514311" y="5303157"/>
            <a:ext cx="3653016" cy="923330"/>
          </a:xfrm>
          <a:prstGeom prst="rect">
            <a:avLst/>
          </a:prstGeom>
          <a:noFill/>
        </p:spPr>
        <p:txBody>
          <a:bodyPr wrap="square" rtlCol="0">
            <a:spAutoFit/>
          </a:bodyPr>
          <a:lstStyle/>
          <a:p>
            <a:pPr algn="ctr"/>
            <a:r>
              <a:rPr lang="en-US" altLang="zh-CN" dirty="0"/>
              <a:t>The location of narrow passages relative to the whole map will </a:t>
            </a:r>
            <a:r>
              <a:rPr lang="en-US" altLang="zh-CN" b="1" dirty="0"/>
              <a:t>further reduce</a:t>
            </a:r>
            <a:r>
              <a:rPr lang="en-US" altLang="zh-CN" dirty="0"/>
              <a:t> the probability</a:t>
            </a:r>
            <a:endParaRPr kumimoji="1" lang="en-US" altLang="zh-CN" dirty="0">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A1FF6FF5-F80A-4238-907F-1FA5600F6780}"/>
              </a:ext>
            </a:extLst>
          </p:cNvPr>
          <p:cNvSpPr txBox="1"/>
          <p:nvPr/>
        </p:nvSpPr>
        <p:spPr>
          <a:xfrm>
            <a:off x="214179" y="3043700"/>
            <a:ext cx="1803062" cy="923330"/>
          </a:xfrm>
          <a:prstGeom prst="rect">
            <a:avLst/>
          </a:prstGeom>
          <a:noFill/>
        </p:spPr>
        <p:txBody>
          <a:bodyPr wrap="square" rtlCol="0">
            <a:spAutoFit/>
          </a:bodyPr>
          <a:lstStyle/>
          <a:p>
            <a:r>
              <a:rPr lang="en-US" altLang="zh-CN" dirty="0"/>
              <a:t>Small </a:t>
            </a:r>
            <a:r>
              <a:rPr lang="en-US" altLang="zh-CN" dirty="0">
                <a:solidFill>
                  <a:srgbClr val="0070C0"/>
                </a:solidFill>
              </a:rPr>
              <a:t>probability </a:t>
            </a:r>
            <a:r>
              <a:rPr lang="en-US" altLang="zh-CN" dirty="0"/>
              <a:t>leads to many </a:t>
            </a:r>
            <a:r>
              <a:rPr lang="en" altLang="zh-CN" dirty="0"/>
              <a:t>invalid samplings</a:t>
            </a:r>
            <a:endParaRPr kumimoji="1"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3053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5849">
        <p159:morph option="byObject"/>
      </p:transition>
    </mc:Choice>
    <mc:Fallback xmlns="">
      <p:transition spd="slow" advTm="1158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86"/>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grpId="0" nodeType="afterEffect">
                                  <p:stCondLst>
                                    <p:cond delay="300"/>
                                  </p:stCondLst>
                                  <p:childTnLst>
                                    <p:set>
                                      <p:cBhvr>
                                        <p:cTn id="12" dur="1" fill="hold">
                                          <p:stCondLst>
                                            <p:cond delay="0"/>
                                          </p:stCondLst>
                                        </p:cTn>
                                        <p:tgtEl>
                                          <p:spTgt spid="64"/>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66"/>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grpId="0" nodeType="afterEffect">
                                  <p:stCondLst>
                                    <p:cond delay="300"/>
                                  </p:stCondLst>
                                  <p:childTnLst>
                                    <p:set>
                                      <p:cBhvr>
                                        <p:cTn id="18" dur="1" fill="hold">
                                          <p:stCondLst>
                                            <p:cond delay="0"/>
                                          </p:stCondLst>
                                        </p:cTn>
                                        <p:tgtEl>
                                          <p:spTgt spid="74"/>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75"/>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30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30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4" grpId="0" animBg="1"/>
      <p:bldP spid="74" grpId="0" animBg="1"/>
      <p:bldP spid="80" grpId="0"/>
      <p:bldP spid="81" grpId="0" animBg="1"/>
      <p:bldP spid="82" grpId="0"/>
      <p:bldP spid="83" grpId="0" animBg="1"/>
      <p:bldP spid="84" grpId="0"/>
      <p:bldP spid="85" grpId="0" animBg="1"/>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405C1C3-BD3E-EA4D-85C5-CDB1E5A93856}"/>
              </a:ext>
            </a:extLst>
          </p:cNvPr>
          <p:cNvSpPr/>
          <p:nvPr/>
        </p:nvSpPr>
        <p:spPr bwMode="auto">
          <a:xfrm>
            <a:off x="2325346" y="3462192"/>
            <a:ext cx="1015286" cy="60482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9" name="矩形 58">
            <a:extLst>
              <a:ext uri="{FF2B5EF4-FFF2-40B4-BE49-F238E27FC236}">
                <a16:creationId xmlns:a16="http://schemas.microsoft.com/office/drawing/2014/main" id="{511DB204-4790-3A4B-AE39-341B34D7B94D}"/>
              </a:ext>
            </a:extLst>
          </p:cNvPr>
          <p:cNvSpPr/>
          <p:nvPr/>
        </p:nvSpPr>
        <p:spPr bwMode="auto">
          <a:xfrm>
            <a:off x="3511637" y="3462192"/>
            <a:ext cx="1015286" cy="604825"/>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zh-CN" sz="3200" dirty="0">
                <a:solidFill>
                  <a:schemeClr val="tx1"/>
                </a:solidFill>
                <a:latin typeface="+mn-lt"/>
              </a:rPr>
              <a:t>Idea of </a:t>
            </a:r>
            <a:r>
              <a:rPr lang="en-US" altLang="zh-CN" sz="3200" b="1" dirty="0">
                <a:solidFill>
                  <a:schemeClr val="tx1"/>
                </a:solidFill>
                <a:latin typeface="+mn-lt"/>
              </a:rPr>
              <a:t>Variable Sampling Region</a:t>
            </a:r>
            <a:endParaRPr lang="en-GB" altLang="en-US" sz="3200" b="1" kern="0" dirty="0">
              <a:latin typeface="+mn-lt"/>
            </a:endParaRPr>
          </a:p>
        </p:txBody>
      </p:sp>
      <p:sp>
        <p:nvSpPr>
          <p:cNvPr id="188" name="文本框 187">
            <a:extLst>
              <a:ext uri="{FF2B5EF4-FFF2-40B4-BE49-F238E27FC236}">
                <a16:creationId xmlns:a16="http://schemas.microsoft.com/office/drawing/2014/main" id="{7DAF130E-ED61-9E46-9C0E-6C39B9131901}"/>
              </a:ext>
            </a:extLst>
          </p:cNvPr>
          <p:cNvSpPr txBox="1"/>
          <p:nvPr/>
        </p:nvSpPr>
        <p:spPr>
          <a:xfrm>
            <a:off x="1197668" y="2572013"/>
            <a:ext cx="2594895" cy="307777"/>
          </a:xfrm>
          <a:prstGeom prst="rect">
            <a:avLst/>
          </a:prstGeom>
          <a:noFill/>
        </p:spPr>
        <p:txBody>
          <a:bodyPr wrap="square" rtlCol="0">
            <a:spAutoFit/>
          </a:bodyPr>
          <a:lstStyle/>
          <a:p>
            <a:pPr algn="ctr"/>
            <a:r>
              <a:rPr kumimoji="1" lang="en-US" altLang="zh-CN" sz="1400" b="1" dirty="0">
                <a:solidFill>
                  <a:srgbClr val="FF0000"/>
                </a:solidFill>
                <a:latin typeface="Arial" panose="020B0604020202020204" pitchFamily="34" charset="0"/>
                <a:cs typeface="Arial" panose="020B0604020202020204" pitchFamily="34" charset="0"/>
              </a:rPr>
              <a:t>sampling region (entire map) </a:t>
            </a:r>
          </a:p>
        </p:txBody>
      </p:sp>
      <p:sp>
        <p:nvSpPr>
          <p:cNvPr id="189" name="直角上箭头 188">
            <a:extLst>
              <a:ext uri="{FF2B5EF4-FFF2-40B4-BE49-F238E27FC236}">
                <a16:creationId xmlns:a16="http://schemas.microsoft.com/office/drawing/2014/main" id="{70CF7A39-9CA3-E645-A53D-C228C11614F5}"/>
              </a:ext>
            </a:extLst>
          </p:cNvPr>
          <p:cNvSpPr/>
          <p:nvPr/>
        </p:nvSpPr>
        <p:spPr bwMode="auto">
          <a:xfrm rot="10800000" flipH="1">
            <a:off x="3792564" y="2694313"/>
            <a:ext cx="186168" cy="143714"/>
          </a:xfrm>
          <a:prstGeom prst="bentUpArrow">
            <a:avLst>
              <a:gd name="adj1" fmla="val 29484"/>
              <a:gd name="adj2" fmla="val 28888"/>
              <a:gd name="adj3" fmla="val 34056"/>
            </a:avLst>
          </a:prstGeom>
          <a:solidFill>
            <a:srgbClr val="FF0000"/>
          </a:solidFill>
          <a:ln w="127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62" name="矩形 261">
            <a:extLst>
              <a:ext uri="{FF2B5EF4-FFF2-40B4-BE49-F238E27FC236}">
                <a16:creationId xmlns:a16="http://schemas.microsoft.com/office/drawing/2014/main" id="{FA1B08A1-A7A2-BA40-A470-5806CF79169C}"/>
              </a:ext>
            </a:extLst>
          </p:cNvPr>
          <p:cNvSpPr/>
          <p:nvPr/>
        </p:nvSpPr>
        <p:spPr>
          <a:xfrm>
            <a:off x="128788" y="1626614"/>
            <a:ext cx="3185487" cy="369332"/>
          </a:xfrm>
          <a:prstGeom prst="rect">
            <a:avLst/>
          </a:prstGeom>
        </p:spPr>
        <p:txBody>
          <a:bodyPr wrap="none">
            <a:spAutoFit/>
          </a:bodyPr>
          <a:lstStyle/>
          <a:p>
            <a:r>
              <a:rPr lang="en-US" altLang="zh-CN" dirty="0">
                <a:solidFill>
                  <a:srgbClr val="0070C0"/>
                </a:solidFill>
              </a:rPr>
              <a:t>Probability</a:t>
            </a:r>
            <a:r>
              <a:rPr lang="zh-CN" altLang="en-US" dirty="0">
                <a:solidFill>
                  <a:srgbClr val="0070C0"/>
                </a:solidFill>
              </a:rPr>
              <a:t> </a:t>
            </a:r>
            <a:r>
              <a:rPr lang="en-US" altLang="zh-CN" dirty="0"/>
              <a:t>of sampling is </a:t>
            </a:r>
            <a:r>
              <a:rPr lang="en-US" altLang="zh-CN" b="1" dirty="0"/>
              <a:t>valid</a:t>
            </a:r>
            <a:r>
              <a:rPr lang="en-US" altLang="zh-CN" dirty="0"/>
              <a:t>:</a:t>
            </a:r>
            <a:endParaRPr lang="zh-CN" altLang="en-US" dirty="0"/>
          </a:p>
        </p:txBody>
      </p:sp>
      <p:sp>
        <p:nvSpPr>
          <p:cNvPr id="67" name="文本框 66">
            <a:extLst>
              <a:ext uri="{FF2B5EF4-FFF2-40B4-BE49-F238E27FC236}">
                <a16:creationId xmlns:a16="http://schemas.microsoft.com/office/drawing/2014/main" id="{1AA08918-4AF6-443C-8A74-C389D10BB8BA}"/>
              </a:ext>
            </a:extLst>
          </p:cNvPr>
          <p:cNvSpPr txBox="1"/>
          <p:nvPr/>
        </p:nvSpPr>
        <p:spPr>
          <a:xfrm>
            <a:off x="818539" y="6507911"/>
            <a:ext cx="3018429" cy="276999"/>
          </a:xfrm>
          <a:prstGeom prst="rect">
            <a:avLst/>
          </a:prstGeom>
          <a:noFill/>
        </p:spPr>
        <p:txBody>
          <a:bodyPr wrap="square" rtlCol="0">
            <a:spAutoFit/>
          </a:bodyPr>
          <a:lstStyle/>
          <a:p>
            <a:pPr algn="ctr"/>
            <a:r>
              <a:rPr lang="en-US" altLang="zh-CN" sz="1200" dirty="0"/>
              <a:t>Fig.9 Traditional</a:t>
            </a:r>
            <a:r>
              <a:rPr lang="en-US" altLang="zh-CN" sz="1200" b="1" dirty="0"/>
              <a:t> </a:t>
            </a:r>
            <a:r>
              <a:rPr lang="en-US" altLang="zh-CN" sz="1200" dirty="0"/>
              <a:t>RRT sampling process</a:t>
            </a:r>
            <a:endParaRPr lang="zh-CN" altLang="en-US" sz="1200" dirty="0"/>
          </a:p>
        </p:txBody>
      </p:sp>
      <p:sp>
        <p:nvSpPr>
          <p:cNvPr id="70" name="文本框 69">
            <a:extLst>
              <a:ext uri="{FF2B5EF4-FFF2-40B4-BE49-F238E27FC236}">
                <a16:creationId xmlns:a16="http://schemas.microsoft.com/office/drawing/2014/main" id="{512C5C0A-9DD0-4A4B-9DCF-CC41A7660BAD}"/>
              </a:ext>
            </a:extLst>
          </p:cNvPr>
          <p:cNvSpPr txBox="1"/>
          <p:nvPr/>
        </p:nvSpPr>
        <p:spPr>
          <a:xfrm>
            <a:off x="5475028" y="6502709"/>
            <a:ext cx="3018429" cy="276999"/>
          </a:xfrm>
          <a:prstGeom prst="rect">
            <a:avLst/>
          </a:prstGeom>
          <a:noFill/>
        </p:spPr>
        <p:txBody>
          <a:bodyPr wrap="square" rtlCol="0">
            <a:spAutoFit/>
          </a:bodyPr>
          <a:lstStyle/>
          <a:p>
            <a:pPr algn="ctr"/>
            <a:r>
              <a:rPr lang="en-US" altLang="zh-CN" sz="1200" dirty="0"/>
              <a:t>Fig.10 VSR-RRT sampling process</a:t>
            </a:r>
            <a:endParaRPr lang="zh-CN" altLang="en-US" sz="1200" dirty="0"/>
          </a:p>
        </p:txBody>
      </p:sp>
      <p:sp>
        <p:nvSpPr>
          <p:cNvPr id="4" name="灯片编号占位符 3">
            <a:extLst>
              <a:ext uri="{FF2B5EF4-FFF2-40B4-BE49-F238E27FC236}">
                <a16:creationId xmlns:a16="http://schemas.microsoft.com/office/drawing/2014/main" id="{76D91DDA-463F-4232-8E64-551D9C009BD1}"/>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16</a:t>
            </a:fld>
            <a:endParaRPr lang="zh-CN" altLang="en-US" dirty="0"/>
          </a:p>
        </p:txBody>
      </p:sp>
      <p:sp>
        <p:nvSpPr>
          <p:cNvPr id="185" name="任意形状 184">
            <a:extLst>
              <a:ext uri="{FF2B5EF4-FFF2-40B4-BE49-F238E27FC236}">
                <a16:creationId xmlns:a16="http://schemas.microsoft.com/office/drawing/2014/main" id="{6CF9A7F6-E029-614E-9565-F3891A698757}"/>
              </a:ext>
            </a:extLst>
          </p:cNvPr>
          <p:cNvSpPr/>
          <p:nvPr/>
        </p:nvSpPr>
        <p:spPr bwMode="auto">
          <a:xfrm>
            <a:off x="3283333" y="2880509"/>
            <a:ext cx="593142" cy="1309820"/>
          </a:xfrm>
          <a:custGeom>
            <a:avLst/>
            <a:gdLst>
              <a:gd name="connsiteX0" fmla="*/ 0 w 1184933"/>
              <a:gd name="connsiteY0" fmla="*/ 0 h 2613345"/>
              <a:gd name="connsiteX1" fmla="*/ 1184933 w 1184933"/>
              <a:gd name="connsiteY1" fmla="*/ 5411 h 2613345"/>
              <a:gd name="connsiteX2" fmla="*/ 173141 w 1184933"/>
              <a:gd name="connsiteY2" fmla="*/ 2613345 h 2613345"/>
              <a:gd name="connsiteX3" fmla="*/ 0 w 1184933"/>
              <a:gd name="connsiteY3" fmla="*/ 0 h 2613345"/>
            </a:gdLst>
            <a:ahLst/>
            <a:cxnLst>
              <a:cxn ang="0">
                <a:pos x="connsiteX0" y="connsiteY0"/>
              </a:cxn>
              <a:cxn ang="0">
                <a:pos x="connsiteX1" y="connsiteY1"/>
              </a:cxn>
              <a:cxn ang="0">
                <a:pos x="connsiteX2" y="connsiteY2"/>
              </a:cxn>
              <a:cxn ang="0">
                <a:pos x="connsiteX3" y="connsiteY3"/>
              </a:cxn>
            </a:cxnLst>
            <a:rect l="l" t="t" r="r" b="b"/>
            <a:pathLst>
              <a:path w="1184933" h="2613345">
                <a:moveTo>
                  <a:pt x="0" y="0"/>
                </a:moveTo>
                <a:lnTo>
                  <a:pt x="1184933" y="5411"/>
                </a:lnTo>
                <a:lnTo>
                  <a:pt x="173141" y="2613345"/>
                </a:lnTo>
                <a:lnTo>
                  <a:pt x="0" y="0"/>
                </a:lnTo>
                <a:close/>
              </a:path>
            </a:pathLst>
          </a:custGeom>
          <a:solidFill>
            <a:schemeClr val="bg1">
              <a:lumMod val="50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8" name="椭圆 57">
            <a:extLst>
              <a:ext uri="{FF2B5EF4-FFF2-40B4-BE49-F238E27FC236}">
                <a16:creationId xmlns:a16="http://schemas.microsoft.com/office/drawing/2014/main" id="{AFEFAACC-EE35-6D4D-93D5-F535204AB314}"/>
              </a:ext>
            </a:extLst>
          </p:cNvPr>
          <p:cNvSpPr/>
          <p:nvPr/>
        </p:nvSpPr>
        <p:spPr bwMode="auto">
          <a:xfrm>
            <a:off x="2449916" y="4516266"/>
            <a:ext cx="103532" cy="103532"/>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0" name="椭圆 59">
            <a:extLst>
              <a:ext uri="{FF2B5EF4-FFF2-40B4-BE49-F238E27FC236}">
                <a16:creationId xmlns:a16="http://schemas.microsoft.com/office/drawing/2014/main" id="{7459D52C-4AF3-304C-BCE0-5127439EB46B}"/>
              </a:ext>
            </a:extLst>
          </p:cNvPr>
          <p:cNvSpPr/>
          <p:nvPr/>
        </p:nvSpPr>
        <p:spPr bwMode="auto">
          <a:xfrm>
            <a:off x="4316989" y="2949227"/>
            <a:ext cx="103532" cy="103532"/>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1" name="椭圆 60">
            <a:extLst>
              <a:ext uri="{FF2B5EF4-FFF2-40B4-BE49-F238E27FC236}">
                <a16:creationId xmlns:a16="http://schemas.microsoft.com/office/drawing/2014/main" id="{5ABC03D8-D64E-3D46-A28D-ECAFC7FE8A01}"/>
              </a:ext>
            </a:extLst>
          </p:cNvPr>
          <p:cNvSpPr/>
          <p:nvPr/>
        </p:nvSpPr>
        <p:spPr bwMode="auto">
          <a:xfrm rot="18283921">
            <a:off x="3013661" y="4227421"/>
            <a:ext cx="64874" cy="64874"/>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2" name="直线连接符 61">
            <a:extLst>
              <a:ext uri="{FF2B5EF4-FFF2-40B4-BE49-F238E27FC236}">
                <a16:creationId xmlns:a16="http://schemas.microsoft.com/office/drawing/2014/main" id="{7DBC7656-8EC3-0740-9E3A-8F7F95E61D47}"/>
              </a:ext>
            </a:extLst>
          </p:cNvPr>
          <p:cNvCxnSpPr>
            <a:cxnSpLocks/>
            <a:stCxn id="61" idx="2"/>
            <a:endCxn id="78" idx="6"/>
          </p:cNvCxnSpPr>
          <p:nvPr/>
        </p:nvCxnSpPr>
        <p:spPr bwMode="auto">
          <a:xfrm flipH="1">
            <a:off x="2867269" y="4286516"/>
            <a:ext cx="160348" cy="191694"/>
          </a:xfrm>
          <a:prstGeom prst="line">
            <a:avLst/>
          </a:prstGeom>
          <a:noFill/>
          <a:ln w="28575" cap="flat" cmpd="sng" algn="ctr">
            <a:solidFill>
              <a:srgbClr val="FF0000"/>
            </a:solidFill>
            <a:prstDash val="solid"/>
            <a:round/>
            <a:headEnd type="none" w="med" len="med"/>
            <a:tailEnd type="none" w="med" len="med"/>
          </a:ln>
        </p:spPr>
      </p:cxnSp>
      <p:sp>
        <p:nvSpPr>
          <p:cNvPr id="63" name="椭圆 62">
            <a:extLst>
              <a:ext uri="{FF2B5EF4-FFF2-40B4-BE49-F238E27FC236}">
                <a16:creationId xmlns:a16="http://schemas.microsoft.com/office/drawing/2014/main" id="{3534A529-90EA-A246-8E19-6EEBC6B7477F}"/>
              </a:ext>
            </a:extLst>
          </p:cNvPr>
          <p:cNvSpPr/>
          <p:nvPr/>
        </p:nvSpPr>
        <p:spPr bwMode="auto">
          <a:xfrm rot="20481773">
            <a:off x="3341638" y="4138206"/>
            <a:ext cx="64874" cy="64874"/>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5" name="直线连接符 64">
            <a:extLst>
              <a:ext uri="{FF2B5EF4-FFF2-40B4-BE49-F238E27FC236}">
                <a16:creationId xmlns:a16="http://schemas.microsoft.com/office/drawing/2014/main" id="{1B662F2F-69BC-394E-8CDD-D4D404A61515}"/>
              </a:ext>
            </a:extLst>
          </p:cNvPr>
          <p:cNvCxnSpPr>
            <a:cxnSpLocks/>
            <a:stCxn id="63" idx="2"/>
            <a:endCxn id="61" idx="5"/>
          </p:cNvCxnSpPr>
          <p:nvPr/>
        </p:nvCxnSpPr>
        <p:spPr bwMode="auto">
          <a:xfrm flipH="1">
            <a:off x="3078015" y="4181008"/>
            <a:ext cx="265323" cy="73068"/>
          </a:xfrm>
          <a:prstGeom prst="line">
            <a:avLst/>
          </a:prstGeom>
          <a:noFill/>
          <a:ln w="28575" cap="flat" cmpd="sng" algn="ctr">
            <a:solidFill>
              <a:srgbClr val="FF0000"/>
            </a:solidFill>
            <a:prstDash val="solid"/>
            <a:round/>
            <a:headEnd type="none" w="med" len="med"/>
            <a:tailEnd type="none" w="med" len="med"/>
          </a:ln>
        </p:spPr>
      </p:cxnSp>
      <p:sp>
        <p:nvSpPr>
          <p:cNvPr id="124" name="范围 左">
            <a:extLst>
              <a:ext uri="{FF2B5EF4-FFF2-40B4-BE49-F238E27FC236}">
                <a16:creationId xmlns:a16="http://schemas.microsoft.com/office/drawing/2014/main" id="{090653B5-E850-8646-9D00-706A7C8CB4EB}"/>
              </a:ext>
            </a:extLst>
          </p:cNvPr>
          <p:cNvSpPr/>
          <p:nvPr/>
        </p:nvSpPr>
        <p:spPr bwMode="auto">
          <a:xfrm>
            <a:off x="3032298" y="3827640"/>
            <a:ext cx="685709" cy="685708"/>
          </a:xfrm>
          <a:prstGeom prst="ellipse">
            <a:avLst/>
          </a:prstGeom>
          <a:noFill/>
          <a:ln w="25400" cap="flat" cmpd="sng" algn="ctr">
            <a:solidFill>
              <a:schemeClr val="accent2"/>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86" name="文本框 185">
            <a:extLst>
              <a:ext uri="{FF2B5EF4-FFF2-40B4-BE49-F238E27FC236}">
                <a16:creationId xmlns:a16="http://schemas.microsoft.com/office/drawing/2014/main" id="{DDD67679-E599-9749-B57E-F1B90C148E12}"/>
              </a:ext>
            </a:extLst>
          </p:cNvPr>
          <p:cNvSpPr txBox="1"/>
          <p:nvPr/>
        </p:nvSpPr>
        <p:spPr>
          <a:xfrm>
            <a:off x="3223558" y="2852596"/>
            <a:ext cx="685709" cy="461665"/>
          </a:xfrm>
          <a:prstGeom prst="rect">
            <a:avLst/>
          </a:prstGeom>
          <a:noFill/>
        </p:spPr>
        <p:txBody>
          <a:bodyPr wrap="square" rtlCol="0">
            <a:spAutoFit/>
          </a:bodyPr>
          <a:lstStyle/>
          <a:p>
            <a:r>
              <a:rPr kumimoji="1" lang="en-US" altLang="zh-CN" sz="800" b="1" dirty="0">
                <a:solidFill>
                  <a:srgbClr val="FF0000"/>
                </a:solidFill>
                <a:latin typeface="Arial" panose="020B0604020202020204" pitchFamily="34" charset="0"/>
                <a:cs typeface="Arial" panose="020B0604020202020204" pitchFamily="34" charset="0"/>
              </a:rPr>
              <a:t>valid </a:t>
            </a:r>
          </a:p>
          <a:p>
            <a:r>
              <a:rPr kumimoji="1" lang="en-US" altLang="zh-CN" sz="800" b="1" dirty="0">
                <a:solidFill>
                  <a:srgbClr val="FF0000"/>
                </a:solidFill>
                <a:latin typeface="Arial" panose="020B0604020202020204" pitchFamily="34" charset="0"/>
                <a:cs typeface="Arial" panose="020B0604020202020204" pitchFamily="34" charset="0"/>
              </a:rPr>
              <a:t>sampling region</a:t>
            </a:r>
          </a:p>
        </p:txBody>
      </p:sp>
      <p:sp>
        <p:nvSpPr>
          <p:cNvPr id="78" name="椭圆 77">
            <a:extLst>
              <a:ext uri="{FF2B5EF4-FFF2-40B4-BE49-F238E27FC236}">
                <a16:creationId xmlns:a16="http://schemas.microsoft.com/office/drawing/2014/main" id="{AB6C3ED0-D303-4F70-A139-3E21BF3A5A99}"/>
              </a:ext>
            </a:extLst>
          </p:cNvPr>
          <p:cNvSpPr/>
          <p:nvPr/>
        </p:nvSpPr>
        <p:spPr bwMode="auto">
          <a:xfrm rot="18291512">
            <a:off x="2816292" y="4472390"/>
            <a:ext cx="64874" cy="64874"/>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87" name="直线连接符 61">
            <a:extLst>
              <a:ext uri="{FF2B5EF4-FFF2-40B4-BE49-F238E27FC236}">
                <a16:creationId xmlns:a16="http://schemas.microsoft.com/office/drawing/2014/main" id="{39D6CCB0-4789-4E72-A4AD-F84D6C5D4C54}"/>
              </a:ext>
            </a:extLst>
          </p:cNvPr>
          <p:cNvCxnSpPr>
            <a:cxnSpLocks/>
            <a:stCxn id="78" idx="1"/>
            <a:endCxn id="58" idx="6"/>
          </p:cNvCxnSpPr>
          <p:nvPr/>
        </p:nvCxnSpPr>
        <p:spPr bwMode="auto">
          <a:xfrm flipH="1">
            <a:off x="2553449" y="4510538"/>
            <a:ext cx="263350" cy="57494"/>
          </a:xfrm>
          <a:prstGeom prst="line">
            <a:avLst/>
          </a:prstGeom>
          <a:noFill/>
          <a:ln w="28575" cap="flat" cmpd="sng" algn="ctr">
            <a:solidFill>
              <a:srgbClr val="FF0000"/>
            </a:solidFill>
            <a:prstDash val="solid"/>
            <a:round/>
            <a:headEnd type="none" w="med" len="med"/>
            <a:tailEnd type="none" w="med" len="med"/>
          </a:ln>
        </p:spPr>
      </p:cxnSp>
      <p:sp>
        <p:nvSpPr>
          <p:cNvPr id="10" name="任意多边形: 形状 9">
            <a:extLst>
              <a:ext uri="{FF2B5EF4-FFF2-40B4-BE49-F238E27FC236}">
                <a16:creationId xmlns:a16="http://schemas.microsoft.com/office/drawing/2014/main" id="{66F89E58-2499-4B25-93C8-92FB5F42D311}"/>
              </a:ext>
            </a:extLst>
          </p:cNvPr>
          <p:cNvSpPr/>
          <p:nvPr/>
        </p:nvSpPr>
        <p:spPr bwMode="auto">
          <a:xfrm>
            <a:off x="3336524" y="3828626"/>
            <a:ext cx="171646" cy="25044"/>
          </a:xfrm>
          <a:custGeom>
            <a:avLst/>
            <a:gdLst>
              <a:gd name="connsiteX0" fmla="*/ 0 w 342900"/>
              <a:gd name="connsiteY0" fmla="*/ 6217 h 50032"/>
              <a:gd name="connsiteX1" fmla="*/ 53340 w 342900"/>
              <a:gd name="connsiteY1" fmla="*/ 502 h 50032"/>
              <a:gd name="connsiteX2" fmla="*/ 100965 w 342900"/>
              <a:gd name="connsiteY2" fmla="*/ 502 h 50032"/>
              <a:gd name="connsiteX3" fmla="*/ 148590 w 342900"/>
              <a:gd name="connsiteY3" fmla="*/ 2407 h 50032"/>
              <a:gd name="connsiteX4" fmla="*/ 196215 w 342900"/>
              <a:gd name="connsiteY4" fmla="*/ 8122 h 50032"/>
              <a:gd name="connsiteX5" fmla="*/ 238125 w 342900"/>
              <a:gd name="connsiteY5" fmla="*/ 17647 h 50032"/>
              <a:gd name="connsiteX6" fmla="*/ 278130 w 342900"/>
              <a:gd name="connsiteY6" fmla="*/ 27172 h 50032"/>
              <a:gd name="connsiteX7" fmla="*/ 306705 w 342900"/>
              <a:gd name="connsiteY7" fmla="*/ 36697 h 50032"/>
              <a:gd name="connsiteX8" fmla="*/ 342900 w 342900"/>
              <a:gd name="connsiteY8" fmla="*/ 50032 h 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50032">
                <a:moveTo>
                  <a:pt x="0" y="6217"/>
                </a:moveTo>
                <a:cubicBezTo>
                  <a:pt x="18256" y="3835"/>
                  <a:pt x="36513" y="1454"/>
                  <a:pt x="53340" y="502"/>
                </a:cubicBezTo>
                <a:cubicBezTo>
                  <a:pt x="70167" y="-450"/>
                  <a:pt x="85090" y="185"/>
                  <a:pt x="100965" y="502"/>
                </a:cubicBezTo>
                <a:cubicBezTo>
                  <a:pt x="116840" y="819"/>
                  <a:pt x="132715" y="1137"/>
                  <a:pt x="148590" y="2407"/>
                </a:cubicBezTo>
                <a:cubicBezTo>
                  <a:pt x="164465" y="3677"/>
                  <a:pt x="181293" y="5582"/>
                  <a:pt x="196215" y="8122"/>
                </a:cubicBezTo>
                <a:cubicBezTo>
                  <a:pt x="211137" y="10662"/>
                  <a:pt x="238125" y="17647"/>
                  <a:pt x="238125" y="17647"/>
                </a:cubicBezTo>
                <a:cubicBezTo>
                  <a:pt x="251777" y="20822"/>
                  <a:pt x="266700" y="23997"/>
                  <a:pt x="278130" y="27172"/>
                </a:cubicBezTo>
                <a:cubicBezTo>
                  <a:pt x="289560" y="30347"/>
                  <a:pt x="295910" y="32887"/>
                  <a:pt x="306705" y="36697"/>
                </a:cubicBezTo>
                <a:cubicBezTo>
                  <a:pt x="317500" y="40507"/>
                  <a:pt x="330200" y="45269"/>
                  <a:pt x="342900" y="50032"/>
                </a:cubicBezTo>
              </a:path>
            </a:pathLst>
          </a:custGeom>
          <a:noFill/>
          <a:ln w="28575" cap="flat" cmpd="sng" algn="ctr">
            <a:solidFill>
              <a:srgbClr val="FF0000"/>
            </a:solidFill>
            <a:prstDash val="solid"/>
            <a:round/>
            <a:headEnd type="none" w="med" len="med"/>
            <a:tailEnd type="none" w="med" len="med"/>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0C763509-2124-4C49-A015-BB2F63ECE340}"/>
                  </a:ext>
                </a:extLst>
              </p:cNvPr>
              <p:cNvSpPr txBox="1"/>
              <p:nvPr/>
            </p:nvSpPr>
            <p:spPr>
              <a:xfrm>
                <a:off x="106457" y="1908973"/>
                <a:ext cx="4395218" cy="713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 altLang="zh-CN" sz="1600" i="1" smtClean="0">
                              <a:solidFill>
                                <a:srgbClr val="0070C0"/>
                              </a:solidFill>
                              <a:latin typeface="Cambria Math" panose="02040503050406030204" pitchFamily="18" charset="0"/>
                            </a:rPr>
                          </m:ctrlPr>
                        </m:fPr>
                        <m:num>
                          <m:sSub>
                            <m:sSubPr>
                              <m:ctrlPr>
                                <a:rPr kumimoji="1" lang="en" altLang="zh-CN" sz="1600" i="1">
                                  <a:solidFill>
                                    <a:srgbClr val="0070C0"/>
                                  </a:solidFill>
                                  <a:latin typeface="Cambria Math" panose="02040503050406030204" pitchFamily="18" charset="0"/>
                                  <a:ea typeface="Cambria Math" panose="02040503050406030204" pitchFamily="18" charset="0"/>
                                </a:rPr>
                              </m:ctrlPr>
                            </m:sSubPr>
                            <m:e>
                              <m:r>
                                <a:rPr kumimoji="1" lang="en-US" altLang="zh-CN" sz="1600" i="1">
                                  <a:solidFill>
                                    <a:srgbClr val="0070C0"/>
                                  </a:solidFill>
                                  <a:latin typeface="Cambria Math" panose="02040503050406030204" pitchFamily="18" charset="0"/>
                                  <a:ea typeface="Cambria Math" panose="02040503050406030204" pitchFamily="18" charset="0"/>
                                </a:rPr>
                                <m:t>𝑆</m:t>
                              </m:r>
                            </m:e>
                            <m:sub>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valid</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kumimoji="1" lang="en-US" altLang="zh-CN" sz="1600" b="0" i="0"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kumimoji="1" lang="en-US" altLang="zh-CN" sz="1600">
                                  <a:latin typeface="Cambria Math" panose="02040503050406030204" pitchFamily="18" charset="0"/>
                                  <a:ea typeface="Cambria Math" panose="02040503050406030204" pitchFamily="18" charset="0"/>
                                </a:rPr>
                                <m:t>∩</m:t>
                              </m:r>
                              <m:r>
                                <a:rPr kumimoji="1" lang="en-US" altLang="zh-CN" sz="1600" b="0" i="0" smtClean="0">
                                  <a:latin typeface="Cambria Math" panose="02040503050406030204" pitchFamily="18" charset="0"/>
                                  <a:ea typeface="Cambria Math" panose="02040503050406030204" pitchFamily="18" charset="0"/>
                                </a:rPr>
                                <m:t> </m:t>
                              </m:r>
                              <m:r>
                                <m:rPr>
                                  <m:nor/>
                                </m:rPr>
                                <a:rPr kumimoji="1" lang="en-US" altLang="zh-CN" sz="1600" b="0" i="0" smtClean="0">
                                  <a:latin typeface="Cambria Math" panose="02040503050406030204" pitchFamily="18" charset="0"/>
                                  <a:ea typeface="Cambria Math" panose="02040503050406030204" pitchFamily="18"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sub>
                          </m:sSub>
                        </m:num>
                        <m:den>
                          <m:sSub>
                            <m:sSubPr>
                              <m:ctrlPr>
                                <a:rPr kumimoji="1" lang="en" altLang="zh-CN" sz="1600" i="1" smtClean="0">
                                  <a:solidFill>
                                    <a:srgbClr val="0070C0"/>
                                  </a:solidFill>
                                  <a:latin typeface="Cambria Math" panose="02040503050406030204" pitchFamily="18" charset="0"/>
                                  <a:ea typeface="Cambria Math" panose="02040503050406030204" pitchFamily="18" charset="0"/>
                                </a:rPr>
                              </m:ctrlPr>
                            </m:sSubPr>
                            <m:e>
                              <m:r>
                                <a:rPr kumimoji="1" lang="en-US" altLang="zh-CN" sz="1600" b="0" i="1">
                                  <a:solidFill>
                                    <a:srgbClr val="0070C0"/>
                                  </a:solidFill>
                                  <a:latin typeface="Cambria Math" panose="02040503050406030204" pitchFamily="18" charset="0"/>
                                  <a:ea typeface="Cambria Math" panose="02040503050406030204" pitchFamily="18" charset="0"/>
                                </a:rPr>
                                <m:t>𝑆</m:t>
                              </m:r>
                            </m:e>
                            <m:sub>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sampling</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nor/>
                                </m:rPr>
                                <a:rPr kumimoji="1" lang="en-US" altLang="zh-CN" sz="1600" dirty="0">
                                  <a:solidFill>
                                    <a:srgbClr val="0070C0"/>
                                  </a:solidFill>
                                  <a:latin typeface="Cambria Math" panose="02040503050406030204" pitchFamily="18" charset="0"/>
                                  <a:ea typeface="Cambria Math" panose="02040503050406030204" pitchFamily="18" charset="0"/>
                                  <a:cs typeface="Arial" panose="020B0604020202020204" pitchFamily="34" charset="0"/>
                                </a:rPr>
                                <m:t>region</m:t>
                              </m:r>
                            </m:sub>
                          </m:sSub>
                        </m:den>
                      </m:f>
                    </m:oMath>
                  </m:oMathPara>
                </a14:m>
                <a:endParaRPr kumimoji="1" lang="zh-CN" altLang="en-US" sz="1600" dirty="0"/>
              </a:p>
            </p:txBody>
          </p:sp>
        </mc:Choice>
        <mc:Fallback xmlns="">
          <p:sp>
            <p:nvSpPr>
              <p:cNvPr id="71" name="文本框 70">
                <a:extLst>
                  <a:ext uri="{FF2B5EF4-FFF2-40B4-BE49-F238E27FC236}">
                    <a16:creationId xmlns:a16="http://schemas.microsoft.com/office/drawing/2014/main" id="{0C763509-2124-4C49-A015-BB2F63ECE340}"/>
                  </a:ext>
                </a:extLst>
              </p:cNvPr>
              <p:cNvSpPr txBox="1">
                <a:spLocks noRot="1" noChangeAspect="1" noMove="1" noResize="1" noEditPoints="1" noAdjustHandles="1" noChangeArrowheads="1" noChangeShapeType="1" noTextEdit="1"/>
              </p:cNvSpPr>
              <p:nvPr/>
            </p:nvSpPr>
            <p:spPr>
              <a:xfrm>
                <a:off x="106457" y="1908973"/>
                <a:ext cx="4395218" cy="713400"/>
              </a:xfrm>
              <a:prstGeom prst="rect">
                <a:avLst/>
              </a:prstGeom>
              <a:blipFill>
                <a:blip r:embed="rId3"/>
                <a:stretch>
                  <a:fillRect/>
                </a:stretch>
              </a:blipFill>
            </p:spPr>
            <p:txBody>
              <a:bodyPr/>
              <a:lstStyle/>
              <a:p>
                <a:r>
                  <a:rPr lang="zh-CN" altLang="en-US">
                    <a:noFill/>
                  </a:rPr>
                  <a:t> </a:t>
                </a:r>
              </a:p>
            </p:txBody>
          </p:sp>
        </mc:Fallback>
      </mc:AlternateContent>
      <p:sp>
        <p:nvSpPr>
          <p:cNvPr id="72" name="矩形 71">
            <a:extLst>
              <a:ext uri="{FF2B5EF4-FFF2-40B4-BE49-F238E27FC236}">
                <a16:creationId xmlns:a16="http://schemas.microsoft.com/office/drawing/2014/main" id="{9E1C7329-43B4-4718-B169-F58F1797F85C}"/>
              </a:ext>
            </a:extLst>
          </p:cNvPr>
          <p:cNvSpPr/>
          <p:nvPr/>
        </p:nvSpPr>
        <p:spPr bwMode="auto">
          <a:xfrm>
            <a:off x="121167" y="2872112"/>
            <a:ext cx="4412107" cy="3614017"/>
          </a:xfrm>
          <a:prstGeom prst="rect">
            <a:avLst/>
          </a:prstGeom>
          <a:noFill/>
          <a:ln w="381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4" name="矩形 53">
            <a:extLst>
              <a:ext uri="{FF2B5EF4-FFF2-40B4-BE49-F238E27FC236}">
                <a16:creationId xmlns:a16="http://schemas.microsoft.com/office/drawing/2014/main" id="{0052677E-E069-47A7-A286-94444461704A}"/>
              </a:ext>
            </a:extLst>
          </p:cNvPr>
          <p:cNvSpPr/>
          <p:nvPr/>
        </p:nvSpPr>
        <p:spPr bwMode="auto">
          <a:xfrm>
            <a:off x="4610594" y="2872112"/>
            <a:ext cx="4398136" cy="3614017"/>
          </a:xfrm>
          <a:prstGeom prst="rect">
            <a:avLst/>
          </a:prstGeom>
          <a:no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1" name="矩形 50">
            <a:extLst>
              <a:ext uri="{FF2B5EF4-FFF2-40B4-BE49-F238E27FC236}">
                <a16:creationId xmlns:a16="http://schemas.microsoft.com/office/drawing/2014/main" id="{5F83BEE1-CF89-43F0-8248-072A270EFF76}"/>
              </a:ext>
            </a:extLst>
          </p:cNvPr>
          <p:cNvSpPr/>
          <p:nvPr/>
        </p:nvSpPr>
        <p:spPr bwMode="auto">
          <a:xfrm>
            <a:off x="6810406" y="3463901"/>
            <a:ext cx="1013785" cy="603933"/>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2" name="矩形 51">
            <a:extLst>
              <a:ext uri="{FF2B5EF4-FFF2-40B4-BE49-F238E27FC236}">
                <a16:creationId xmlns:a16="http://schemas.microsoft.com/office/drawing/2014/main" id="{1F3007F6-F850-4DAB-9F46-E27C077CE143}"/>
              </a:ext>
            </a:extLst>
          </p:cNvPr>
          <p:cNvSpPr/>
          <p:nvPr/>
        </p:nvSpPr>
        <p:spPr bwMode="auto">
          <a:xfrm>
            <a:off x="7994944" y="3463901"/>
            <a:ext cx="1013785" cy="603933"/>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3" name="任意形状 214">
            <a:extLst>
              <a:ext uri="{FF2B5EF4-FFF2-40B4-BE49-F238E27FC236}">
                <a16:creationId xmlns:a16="http://schemas.microsoft.com/office/drawing/2014/main" id="{401EFAB1-0804-447A-AA61-EB6307CE1D7C}"/>
              </a:ext>
            </a:extLst>
          </p:cNvPr>
          <p:cNvSpPr/>
          <p:nvPr/>
        </p:nvSpPr>
        <p:spPr bwMode="auto">
          <a:xfrm>
            <a:off x="7764395" y="2877279"/>
            <a:ext cx="599699" cy="1319939"/>
          </a:xfrm>
          <a:custGeom>
            <a:avLst/>
            <a:gdLst>
              <a:gd name="connsiteX0" fmla="*/ 0 w 1184933"/>
              <a:gd name="connsiteY0" fmla="*/ 0 h 2613345"/>
              <a:gd name="connsiteX1" fmla="*/ 1184933 w 1184933"/>
              <a:gd name="connsiteY1" fmla="*/ 5411 h 2613345"/>
              <a:gd name="connsiteX2" fmla="*/ 173141 w 1184933"/>
              <a:gd name="connsiteY2" fmla="*/ 2613345 h 2613345"/>
              <a:gd name="connsiteX3" fmla="*/ 0 w 1184933"/>
              <a:gd name="connsiteY3" fmla="*/ 0 h 2613345"/>
            </a:gdLst>
            <a:ahLst/>
            <a:cxnLst>
              <a:cxn ang="0">
                <a:pos x="connsiteX0" y="connsiteY0"/>
              </a:cxn>
              <a:cxn ang="0">
                <a:pos x="connsiteX1" y="connsiteY1"/>
              </a:cxn>
              <a:cxn ang="0">
                <a:pos x="connsiteX2" y="connsiteY2"/>
              </a:cxn>
              <a:cxn ang="0">
                <a:pos x="connsiteX3" y="connsiteY3"/>
              </a:cxn>
            </a:cxnLst>
            <a:rect l="l" t="t" r="r" b="b"/>
            <a:pathLst>
              <a:path w="1184933" h="2613345">
                <a:moveTo>
                  <a:pt x="0" y="0"/>
                </a:moveTo>
                <a:lnTo>
                  <a:pt x="1184933" y="5411"/>
                </a:lnTo>
                <a:lnTo>
                  <a:pt x="173141" y="2613345"/>
                </a:lnTo>
                <a:lnTo>
                  <a:pt x="0" y="0"/>
                </a:lnTo>
                <a:close/>
              </a:path>
            </a:pathLst>
          </a:custGeom>
          <a:solidFill>
            <a:schemeClr val="bg1">
              <a:lumMod val="50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5" name="椭圆 54">
            <a:extLst>
              <a:ext uri="{FF2B5EF4-FFF2-40B4-BE49-F238E27FC236}">
                <a16:creationId xmlns:a16="http://schemas.microsoft.com/office/drawing/2014/main" id="{C73496D4-399C-49DB-BD74-AEFB400976ED}"/>
              </a:ext>
            </a:extLst>
          </p:cNvPr>
          <p:cNvSpPr/>
          <p:nvPr/>
        </p:nvSpPr>
        <p:spPr bwMode="auto">
          <a:xfrm>
            <a:off x="6934792" y="4516420"/>
            <a:ext cx="103379" cy="10337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7" name="椭圆 56">
            <a:extLst>
              <a:ext uri="{FF2B5EF4-FFF2-40B4-BE49-F238E27FC236}">
                <a16:creationId xmlns:a16="http://schemas.microsoft.com/office/drawing/2014/main" id="{014D5AAF-70EE-45DA-94EE-E94BFDB9359E}"/>
              </a:ext>
            </a:extLst>
          </p:cNvPr>
          <p:cNvSpPr/>
          <p:nvPr/>
        </p:nvSpPr>
        <p:spPr bwMode="auto">
          <a:xfrm>
            <a:off x="8799106" y="2951692"/>
            <a:ext cx="103379" cy="10337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4" name="椭圆 63">
            <a:extLst>
              <a:ext uri="{FF2B5EF4-FFF2-40B4-BE49-F238E27FC236}">
                <a16:creationId xmlns:a16="http://schemas.microsoft.com/office/drawing/2014/main" id="{E827161F-D40F-4306-90EB-89980E6BB528}"/>
              </a:ext>
            </a:extLst>
          </p:cNvPr>
          <p:cNvSpPr/>
          <p:nvPr/>
        </p:nvSpPr>
        <p:spPr bwMode="auto">
          <a:xfrm rot="18283921">
            <a:off x="7498276" y="4228001"/>
            <a:ext cx="64778" cy="64778"/>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6" name="直线连接符 221">
            <a:extLst>
              <a:ext uri="{FF2B5EF4-FFF2-40B4-BE49-F238E27FC236}">
                <a16:creationId xmlns:a16="http://schemas.microsoft.com/office/drawing/2014/main" id="{3AE14534-79AB-46F9-9B1A-7125F66D3076}"/>
              </a:ext>
            </a:extLst>
          </p:cNvPr>
          <p:cNvCxnSpPr>
            <a:cxnSpLocks/>
            <a:stCxn id="64" idx="2"/>
            <a:endCxn id="85" idx="6"/>
          </p:cNvCxnSpPr>
          <p:nvPr/>
        </p:nvCxnSpPr>
        <p:spPr bwMode="auto">
          <a:xfrm flipH="1">
            <a:off x="7354386" y="4287008"/>
            <a:ext cx="157826" cy="191211"/>
          </a:xfrm>
          <a:prstGeom prst="line">
            <a:avLst/>
          </a:prstGeom>
          <a:noFill/>
          <a:ln w="28575" cap="flat" cmpd="sng" algn="ctr">
            <a:solidFill>
              <a:srgbClr val="FF0000"/>
            </a:solidFill>
            <a:prstDash val="solid"/>
            <a:round/>
            <a:headEnd type="none" w="med" len="med"/>
            <a:tailEnd type="none" w="med" len="med"/>
          </a:ln>
        </p:spPr>
      </p:cxnSp>
      <p:sp>
        <p:nvSpPr>
          <p:cNvPr id="74" name="椭圆 73">
            <a:extLst>
              <a:ext uri="{FF2B5EF4-FFF2-40B4-BE49-F238E27FC236}">
                <a16:creationId xmlns:a16="http://schemas.microsoft.com/office/drawing/2014/main" id="{DDE6C7BD-63FE-4573-8115-24C5789E2663}"/>
              </a:ext>
            </a:extLst>
          </p:cNvPr>
          <p:cNvSpPr/>
          <p:nvPr/>
        </p:nvSpPr>
        <p:spPr bwMode="auto">
          <a:xfrm rot="20481773">
            <a:off x="7825765" y="4138917"/>
            <a:ext cx="64778" cy="64778"/>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75" name="直线连接符 223">
            <a:extLst>
              <a:ext uri="{FF2B5EF4-FFF2-40B4-BE49-F238E27FC236}">
                <a16:creationId xmlns:a16="http://schemas.microsoft.com/office/drawing/2014/main" id="{1D4B2FAF-1B68-4382-A803-EEF4189ACD30}"/>
              </a:ext>
            </a:extLst>
          </p:cNvPr>
          <p:cNvCxnSpPr>
            <a:cxnSpLocks/>
            <a:stCxn id="74" idx="2"/>
            <a:endCxn id="64" idx="5"/>
          </p:cNvCxnSpPr>
          <p:nvPr/>
        </p:nvCxnSpPr>
        <p:spPr bwMode="auto">
          <a:xfrm flipH="1">
            <a:off x="7562536" y="4181656"/>
            <a:ext cx="264928" cy="72960"/>
          </a:xfrm>
          <a:prstGeom prst="line">
            <a:avLst/>
          </a:prstGeom>
          <a:noFill/>
          <a:ln w="28575" cap="flat" cmpd="sng" algn="ctr">
            <a:solidFill>
              <a:srgbClr val="FF0000"/>
            </a:solidFill>
            <a:prstDash val="solid"/>
            <a:round/>
            <a:headEnd type="none" w="med" len="med"/>
            <a:tailEnd type="none" w="med" len="med"/>
          </a:ln>
        </p:spPr>
      </p:cxnSp>
      <p:sp>
        <p:nvSpPr>
          <p:cNvPr id="80" name="文本框 79">
            <a:extLst>
              <a:ext uri="{FF2B5EF4-FFF2-40B4-BE49-F238E27FC236}">
                <a16:creationId xmlns:a16="http://schemas.microsoft.com/office/drawing/2014/main" id="{B45896E6-85C1-4B49-B4D7-EF5EB5F7A2C0}"/>
              </a:ext>
            </a:extLst>
          </p:cNvPr>
          <p:cNvSpPr txBox="1"/>
          <p:nvPr/>
        </p:nvSpPr>
        <p:spPr>
          <a:xfrm>
            <a:off x="7710635" y="2877417"/>
            <a:ext cx="675122" cy="461665"/>
          </a:xfrm>
          <a:prstGeom prst="rect">
            <a:avLst/>
          </a:prstGeom>
          <a:noFill/>
        </p:spPr>
        <p:txBody>
          <a:bodyPr wrap="square" rtlCol="0">
            <a:spAutoFit/>
          </a:bodyPr>
          <a:lstStyle/>
          <a:p>
            <a:r>
              <a:rPr kumimoji="1" lang="en-US" altLang="zh-CN" sz="800" b="1" dirty="0">
                <a:solidFill>
                  <a:srgbClr val="FF0000"/>
                </a:solidFill>
                <a:latin typeface="Arial" panose="020B0604020202020204" pitchFamily="34" charset="0"/>
                <a:cs typeface="Arial" panose="020B0604020202020204" pitchFamily="34" charset="0"/>
              </a:rPr>
              <a:t>valid </a:t>
            </a:r>
          </a:p>
          <a:p>
            <a:r>
              <a:rPr kumimoji="1" lang="en-US" altLang="zh-CN" sz="800" b="1" dirty="0">
                <a:solidFill>
                  <a:srgbClr val="FF0000"/>
                </a:solidFill>
                <a:latin typeface="Arial" panose="020B0604020202020204" pitchFamily="34" charset="0"/>
                <a:cs typeface="Arial" panose="020B0604020202020204" pitchFamily="34" charset="0"/>
              </a:rPr>
              <a:t>sampling region</a:t>
            </a:r>
          </a:p>
        </p:txBody>
      </p:sp>
      <p:sp>
        <p:nvSpPr>
          <p:cNvPr id="81" name="矩形 80">
            <a:extLst>
              <a:ext uri="{FF2B5EF4-FFF2-40B4-BE49-F238E27FC236}">
                <a16:creationId xmlns:a16="http://schemas.microsoft.com/office/drawing/2014/main" id="{F5B053EF-972D-4704-8925-FD16666D4373}"/>
              </a:ext>
            </a:extLst>
          </p:cNvPr>
          <p:cNvSpPr/>
          <p:nvPr/>
        </p:nvSpPr>
        <p:spPr bwMode="auto">
          <a:xfrm>
            <a:off x="7836462" y="3666269"/>
            <a:ext cx="439369" cy="439369"/>
          </a:xfrm>
          <a:prstGeom prst="rect">
            <a:avLst/>
          </a:prstGeom>
          <a:noFill/>
          <a:ln w="28575"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2" name="文本框 81">
            <a:extLst>
              <a:ext uri="{FF2B5EF4-FFF2-40B4-BE49-F238E27FC236}">
                <a16:creationId xmlns:a16="http://schemas.microsoft.com/office/drawing/2014/main" id="{1F5CD713-2543-41B5-8CE3-958C55E180F6}"/>
              </a:ext>
            </a:extLst>
          </p:cNvPr>
          <p:cNvSpPr txBox="1"/>
          <p:nvPr/>
        </p:nvSpPr>
        <p:spPr>
          <a:xfrm>
            <a:off x="7927837" y="4195178"/>
            <a:ext cx="1035851" cy="430887"/>
          </a:xfrm>
          <a:prstGeom prst="rect">
            <a:avLst/>
          </a:prstGeom>
          <a:noFill/>
        </p:spPr>
        <p:txBody>
          <a:bodyPr wrap="square" rtlCol="0">
            <a:spAutoFit/>
          </a:bodyPr>
          <a:lstStyle/>
          <a:p>
            <a:pPr algn="ctr"/>
            <a:r>
              <a:rPr kumimoji="1" lang="en-US" altLang="zh-CN" sz="1050" b="1" dirty="0">
                <a:solidFill>
                  <a:srgbClr val="FF0000"/>
                </a:solidFill>
                <a:latin typeface="Arial" panose="020B0604020202020204" pitchFamily="34" charset="0"/>
                <a:cs typeface="Arial" panose="020B0604020202020204" pitchFamily="34" charset="0"/>
              </a:rPr>
              <a:t>sampling region</a:t>
            </a:r>
          </a:p>
        </p:txBody>
      </p:sp>
      <p:sp>
        <p:nvSpPr>
          <p:cNvPr id="83" name="左箭头 242">
            <a:extLst>
              <a:ext uri="{FF2B5EF4-FFF2-40B4-BE49-F238E27FC236}">
                <a16:creationId xmlns:a16="http://schemas.microsoft.com/office/drawing/2014/main" id="{23B8D5FC-F5E7-48BC-87AD-FADA17603F36}"/>
              </a:ext>
            </a:extLst>
          </p:cNvPr>
          <p:cNvSpPr/>
          <p:nvPr/>
        </p:nvSpPr>
        <p:spPr bwMode="auto">
          <a:xfrm rot="2132261">
            <a:off x="8151128" y="4150046"/>
            <a:ext cx="101138" cy="65054"/>
          </a:xfrm>
          <a:prstGeom prst="leftArrow">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5" name="椭圆 84">
            <a:extLst>
              <a:ext uri="{FF2B5EF4-FFF2-40B4-BE49-F238E27FC236}">
                <a16:creationId xmlns:a16="http://schemas.microsoft.com/office/drawing/2014/main" id="{C0651462-41EB-4BA1-9A58-0054D1DB4114}"/>
              </a:ext>
            </a:extLst>
          </p:cNvPr>
          <p:cNvSpPr/>
          <p:nvPr/>
        </p:nvSpPr>
        <p:spPr bwMode="auto">
          <a:xfrm rot="18291512">
            <a:off x="7303484" y="4472407"/>
            <a:ext cx="64778" cy="64778"/>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86" name="直线连接符 61">
            <a:extLst>
              <a:ext uri="{FF2B5EF4-FFF2-40B4-BE49-F238E27FC236}">
                <a16:creationId xmlns:a16="http://schemas.microsoft.com/office/drawing/2014/main" id="{EA7E1DF3-AD22-444F-9AA1-A582CCF96610}"/>
              </a:ext>
            </a:extLst>
          </p:cNvPr>
          <p:cNvCxnSpPr>
            <a:cxnSpLocks/>
            <a:stCxn id="85" idx="1"/>
            <a:endCxn id="55" idx="6"/>
          </p:cNvCxnSpPr>
          <p:nvPr/>
        </p:nvCxnSpPr>
        <p:spPr bwMode="auto">
          <a:xfrm flipH="1">
            <a:off x="7038172" y="4510500"/>
            <a:ext cx="265818" cy="57610"/>
          </a:xfrm>
          <a:prstGeom prst="line">
            <a:avLst/>
          </a:prstGeom>
          <a:noFill/>
          <a:ln w="28575" cap="flat" cmpd="sng" algn="ctr">
            <a:solidFill>
              <a:srgbClr val="FF0000"/>
            </a:solidFill>
            <a:prstDash val="solid"/>
            <a:round/>
            <a:headEnd type="none" w="med" len="med"/>
            <a:tailEnd type="none" w="med" len="med"/>
          </a:ln>
        </p:spPr>
      </p:cxnSp>
      <p:sp>
        <p:nvSpPr>
          <p:cNvPr id="90" name="new node 右">
            <a:extLst>
              <a:ext uri="{FF2B5EF4-FFF2-40B4-BE49-F238E27FC236}">
                <a16:creationId xmlns:a16="http://schemas.microsoft.com/office/drawing/2014/main" id="{54091CF3-49DA-46A4-93E2-D82899375929}"/>
              </a:ext>
            </a:extLst>
          </p:cNvPr>
          <p:cNvSpPr/>
          <p:nvPr/>
        </p:nvSpPr>
        <p:spPr bwMode="auto">
          <a:xfrm rot="20193476">
            <a:off x="8020903" y="3857508"/>
            <a:ext cx="64778" cy="64778"/>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6" name="文本框 55">
            <a:extLst>
              <a:ext uri="{FF2B5EF4-FFF2-40B4-BE49-F238E27FC236}">
                <a16:creationId xmlns:a16="http://schemas.microsoft.com/office/drawing/2014/main" id="{6C17CB2F-F9EB-418B-85C8-9005520C7618}"/>
              </a:ext>
            </a:extLst>
          </p:cNvPr>
          <p:cNvSpPr txBox="1"/>
          <p:nvPr/>
        </p:nvSpPr>
        <p:spPr>
          <a:xfrm>
            <a:off x="5058210" y="5303157"/>
            <a:ext cx="3653016" cy="923330"/>
          </a:xfrm>
          <a:prstGeom prst="rect">
            <a:avLst/>
          </a:prstGeom>
          <a:noFill/>
        </p:spPr>
        <p:txBody>
          <a:bodyPr wrap="square" rtlCol="0">
            <a:spAutoFit/>
          </a:bodyPr>
          <a:lstStyle/>
          <a:p>
            <a:pPr algn="ctr"/>
            <a:r>
              <a:rPr lang="en-US" altLang="zh-CN" dirty="0"/>
              <a:t>The location of narrow passages</a:t>
            </a:r>
          </a:p>
          <a:p>
            <a:pPr algn="ctr"/>
            <a:r>
              <a:rPr lang="en-US" altLang="zh-CN" dirty="0"/>
              <a:t>relative to the whole map</a:t>
            </a:r>
          </a:p>
          <a:p>
            <a:pPr algn="ctr"/>
            <a:r>
              <a:rPr lang="en-US" altLang="zh-CN" b="1" dirty="0"/>
              <a:t>doesn't affect </a:t>
            </a:r>
            <a:r>
              <a:rPr lang="en-US" altLang="zh-CN" dirty="0"/>
              <a:t>the probability</a:t>
            </a:r>
            <a:endParaRPr kumimoji="1" lang="en-US" altLang="zh-CN" dirty="0">
              <a:latin typeface="Arial" panose="020B0604020202020204" pitchFamily="34" charset="0"/>
              <a:cs typeface="Arial" panose="020B0604020202020204" pitchFamily="34" charset="0"/>
            </a:endParaRPr>
          </a:p>
        </p:txBody>
      </p:sp>
      <p:sp>
        <p:nvSpPr>
          <p:cNvPr id="68" name=" new node 文本右">
            <a:extLst>
              <a:ext uri="{FF2B5EF4-FFF2-40B4-BE49-F238E27FC236}">
                <a16:creationId xmlns:a16="http://schemas.microsoft.com/office/drawing/2014/main" id="{89AD388C-FC5E-44DA-BDD5-79EC3DD2A6ED}"/>
              </a:ext>
            </a:extLst>
          </p:cNvPr>
          <p:cNvSpPr txBox="1"/>
          <p:nvPr/>
        </p:nvSpPr>
        <p:spPr>
          <a:xfrm>
            <a:off x="8026050" y="3802171"/>
            <a:ext cx="834491" cy="253916"/>
          </a:xfrm>
          <a:prstGeom prst="rect">
            <a:avLst/>
          </a:prstGeom>
          <a:noFill/>
        </p:spPr>
        <p:txBody>
          <a:bodyPr wrap="square" rtlCol="0">
            <a:spAutoFit/>
          </a:bodyPr>
          <a:lstStyle/>
          <a:p>
            <a:r>
              <a:rPr kumimoji="1" lang="en-US" altLang="zh-CN" sz="1050" b="1" dirty="0">
                <a:solidFill>
                  <a:srgbClr val="FFC000"/>
                </a:solidFill>
                <a:latin typeface="Arial" panose="020B0604020202020204" pitchFamily="34" charset="0"/>
                <a:cs typeface="Arial" panose="020B0604020202020204" pitchFamily="34" charset="0"/>
              </a:rPr>
              <a:t>new node</a:t>
            </a:r>
            <a:endParaRPr kumimoji="1" lang="zh-CN" altLang="en-US" sz="1050" b="1" dirty="0">
              <a:solidFill>
                <a:srgbClr val="FFC000"/>
              </a:solidFill>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FFD3919D-C3D7-45DB-894A-D54B409BBF9C}"/>
              </a:ext>
            </a:extLst>
          </p:cNvPr>
          <p:cNvSpPr txBox="1"/>
          <p:nvPr/>
        </p:nvSpPr>
        <p:spPr>
          <a:xfrm>
            <a:off x="4625436" y="1038232"/>
            <a:ext cx="4518564" cy="1785104"/>
          </a:xfrm>
          <a:prstGeom prst="rect">
            <a:avLst/>
          </a:prstGeom>
          <a:noFill/>
        </p:spPr>
        <p:txBody>
          <a:bodyPr wrap="square" rtlCol="0">
            <a:spAutoFit/>
          </a:bodyPr>
          <a:lstStyle/>
          <a:p>
            <a:r>
              <a:rPr lang="en-US" altLang="zh-CN" sz="2000" b="1" dirty="0"/>
              <a:t>VSR-RRT</a:t>
            </a:r>
          </a:p>
          <a:p>
            <a:r>
              <a:rPr lang="en-US" altLang="zh-CN" dirty="0"/>
              <a:t>Sample in</a:t>
            </a:r>
            <a:r>
              <a:rPr lang="zh-CN" altLang="en-US" dirty="0"/>
              <a:t> </a:t>
            </a:r>
            <a:r>
              <a:rPr lang="en-US" altLang="zh-CN" dirty="0"/>
              <a:t>a </a:t>
            </a:r>
            <a:r>
              <a:rPr lang="en-US" altLang="zh-CN" b="1" dirty="0"/>
              <a:t>small area centered on the new node</a:t>
            </a:r>
            <a:r>
              <a:rPr lang="zh-CN" altLang="en-US" b="1" dirty="0"/>
              <a:t> </a:t>
            </a:r>
            <a:r>
              <a:rPr lang="en" altLang="zh-CN" dirty="0"/>
              <a:t>after</a:t>
            </a:r>
            <a:r>
              <a:rPr lang="zh-CN" altLang="en-US" dirty="0"/>
              <a:t> </a:t>
            </a:r>
            <a:r>
              <a:rPr lang="en-US" altLang="zh-CN" dirty="0"/>
              <a:t>every</a:t>
            </a:r>
            <a:r>
              <a:rPr lang="en" altLang="zh-CN" dirty="0"/>
              <a:t> invalid sampling</a:t>
            </a:r>
          </a:p>
          <a:p>
            <a:pPr marL="285750" indent="-285750">
              <a:buClr>
                <a:schemeClr val="tx1"/>
              </a:buClr>
              <a:buFont typeface="Wingdings" pitchFamily="2" charset="2"/>
              <a:buChar char="ü"/>
            </a:pPr>
            <a:r>
              <a:rPr lang="en-US" altLang="zh-CN" dirty="0">
                <a:solidFill>
                  <a:srgbClr val="0070C0"/>
                </a:solidFill>
              </a:rPr>
              <a:t>Probability</a:t>
            </a:r>
            <a:r>
              <a:rPr lang="zh-CN" altLang="en-US" dirty="0">
                <a:solidFill>
                  <a:srgbClr val="0070C0"/>
                </a:solidFill>
              </a:rPr>
              <a:t> </a:t>
            </a:r>
            <a:r>
              <a:rPr lang="en-US" altLang="zh-CN" dirty="0"/>
              <a:t>up, thus </a:t>
            </a:r>
            <a:r>
              <a:rPr lang="en-US" altLang="zh-CN" b="1" dirty="0"/>
              <a:t>calculation time down</a:t>
            </a:r>
          </a:p>
          <a:p>
            <a:pPr marL="285750" indent="-285750">
              <a:buFont typeface="Wingdings" pitchFamily="2" charset="2"/>
              <a:buChar char="ü"/>
            </a:pPr>
            <a:r>
              <a:rPr lang="en-US" altLang="zh-CN" dirty="0"/>
              <a:t>Combined with a</a:t>
            </a:r>
            <a:r>
              <a:rPr lang="zh-CN" altLang="en-US" dirty="0"/>
              <a:t> </a:t>
            </a:r>
            <a:r>
              <a:rPr lang="en-US" altLang="zh-CN" b="1" dirty="0"/>
              <a:t>high</a:t>
            </a:r>
            <a:r>
              <a:rPr lang="zh-CN" altLang="en-US" b="1" dirty="0"/>
              <a:t> </a:t>
            </a:r>
            <a:r>
              <a:rPr lang="en-US" altLang="zh-CN" b="1" dirty="0"/>
              <a:t>goal bias</a:t>
            </a:r>
            <a:r>
              <a:rPr lang="en-US" altLang="zh-CN" dirty="0"/>
              <a:t>, to reduce the length of the path</a:t>
            </a:r>
          </a:p>
        </p:txBody>
      </p:sp>
      <p:sp>
        <p:nvSpPr>
          <p:cNvPr id="48" name="文本框 47">
            <a:extLst>
              <a:ext uri="{FF2B5EF4-FFF2-40B4-BE49-F238E27FC236}">
                <a16:creationId xmlns:a16="http://schemas.microsoft.com/office/drawing/2014/main" id="{41ECA69B-9856-4911-A893-81043971DEAE}"/>
              </a:ext>
            </a:extLst>
          </p:cNvPr>
          <p:cNvSpPr txBox="1"/>
          <p:nvPr/>
        </p:nvSpPr>
        <p:spPr>
          <a:xfrm>
            <a:off x="128788" y="1038232"/>
            <a:ext cx="4412107" cy="677108"/>
          </a:xfrm>
          <a:prstGeom prst="rect">
            <a:avLst/>
          </a:prstGeom>
          <a:noFill/>
        </p:spPr>
        <p:txBody>
          <a:bodyPr wrap="square" rtlCol="0">
            <a:spAutoFit/>
          </a:bodyPr>
          <a:lstStyle/>
          <a:p>
            <a:r>
              <a:rPr lang="en-US" altLang="zh-CN" sz="2000" b="1" dirty="0"/>
              <a:t>Original RRT</a:t>
            </a:r>
          </a:p>
          <a:p>
            <a:r>
              <a:rPr lang="en-US" altLang="zh-CN" dirty="0"/>
              <a:t>Sample probably </a:t>
            </a:r>
            <a:r>
              <a:rPr lang="en-US" altLang="zh-CN" b="1" dirty="0"/>
              <a:t>anywhere</a:t>
            </a:r>
            <a:r>
              <a:rPr lang="en-US" altLang="zh-CN" dirty="0"/>
              <a:t> in the whole map</a:t>
            </a:r>
          </a:p>
        </p:txBody>
      </p:sp>
      <p:sp>
        <p:nvSpPr>
          <p:cNvPr id="77" name="文本框 76">
            <a:extLst>
              <a:ext uri="{FF2B5EF4-FFF2-40B4-BE49-F238E27FC236}">
                <a16:creationId xmlns:a16="http://schemas.microsoft.com/office/drawing/2014/main" id="{AFF99039-D5E4-415C-BD07-39080EA08D1C}"/>
              </a:ext>
            </a:extLst>
          </p:cNvPr>
          <p:cNvSpPr txBox="1"/>
          <p:nvPr/>
        </p:nvSpPr>
        <p:spPr>
          <a:xfrm>
            <a:off x="514311" y="5303157"/>
            <a:ext cx="3653016" cy="923330"/>
          </a:xfrm>
          <a:prstGeom prst="rect">
            <a:avLst/>
          </a:prstGeom>
          <a:noFill/>
        </p:spPr>
        <p:txBody>
          <a:bodyPr wrap="square" rtlCol="0">
            <a:spAutoFit/>
          </a:bodyPr>
          <a:lstStyle/>
          <a:p>
            <a:pPr algn="ctr"/>
            <a:r>
              <a:rPr lang="en-US" altLang="zh-CN" dirty="0"/>
              <a:t>The location of narrow passages relative to the whole map will </a:t>
            </a:r>
            <a:r>
              <a:rPr lang="en-US" altLang="zh-CN" b="1" dirty="0"/>
              <a:t>further reduce</a:t>
            </a:r>
            <a:r>
              <a:rPr lang="en-US" altLang="zh-CN" dirty="0"/>
              <a:t> the probability</a:t>
            </a:r>
            <a:endParaRPr kumimoji="1" lang="en-US" altLang="zh-CN"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8E176C1F-0316-46BE-A97F-FB1EB39CCC7B}"/>
              </a:ext>
            </a:extLst>
          </p:cNvPr>
          <p:cNvSpPr txBox="1"/>
          <p:nvPr/>
        </p:nvSpPr>
        <p:spPr>
          <a:xfrm>
            <a:off x="4794508" y="3043700"/>
            <a:ext cx="1990746" cy="923330"/>
          </a:xfrm>
          <a:prstGeom prst="rect">
            <a:avLst/>
          </a:prstGeom>
          <a:noFill/>
        </p:spPr>
        <p:txBody>
          <a:bodyPr wrap="square">
            <a:spAutoFit/>
          </a:bodyPr>
          <a:lstStyle/>
          <a:p>
            <a:r>
              <a:rPr lang="en-US" altLang="zh-CN" dirty="0">
                <a:solidFill>
                  <a:srgbClr val="0070C0"/>
                </a:solidFill>
              </a:rPr>
              <a:t>Probability </a:t>
            </a:r>
            <a:r>
              <a:rPr lang="en-US" altLang="zh-CN" sz="1800" kern="1200" dirty="0">
                <a:solidFill>
                  <a:schemeClr val="tx1"/>
                </a:solidFill>
                <a:effectLst/>
                <a:latin typeface="+mn-lt"/>
                <a:ea typeface="+mn-ea"/>
                <a:cs typeface="+mn-cs"/>
              </a:rPr>
              <a:t>is increased significantly</a:t>
            </a:r>
            <a:endParaRPr lang="zh-CN" altLang="en-US" dirty="0"/>
          </a:p>
        </p:txBody>
      </p:sp>
      <p:sp>
        <p:nvSpPr>
          <p:cNvPr id="50" name="文本框 49">
            <a:extLst>
              <a:ext uri="{FF2B5EF4-FFF2-40B4-BE49-F238E27FC236}">
                <a16:creationId xmlns:a16="http://schemas.microsoft.com/office/drawing/2014/main" id="{FC761263-06CB-4641-9B10-31E20F88F4A5}"/>
              </a:ext>
            </a:extLst>
          </p:cNvPr>
          <p:cNvSpPr txBox="1"/>
          <p:nvPr/>
        </p:nvSpPr>
        <p:spPr>
          <a:xfrm>
            <a:off x="214179" y="3043700"/>
            <a:ext cx="1803062" cy="923330"/>
          </a:xfrm>
          <a:prstGeom prst="rect">
            <a:avLst/>
          </a:prstGeom>
          <a:noFill/>
        </p:spPr>
        <p:txBody>
          <a:bodyPr wrap="square" rtlCol="0">
            <a:spAutoFit/>
          </a:bodyPr>
          <a:lstStyle/>
          <a:p>
            <a:r>
              <a:rPr lang="en-US" altLang="zh-CN" dirty="0"/>
              <a:t>Small </a:t>
            </a:r>
            <a:r>
              <a:rPr lang="en-US" altLang="zh-CN" dirty="0">
                <a:solidFill>
                  <a:srgbClr val="0070C0"/>
                </a:solidFill>
              </a:rPr>
              <a:t>probability </a:t>
            </a:r>
            <a:r>
              <a:rPr lang="en-US" altLang="zh-CN" dirty="0"/>
              <a:t>leads to many </a:t>
            </a:r>
            <a:r>
              <a:rPr lang="en" altLang="zh-CN" dirty="0"/>
              <a:t>invalid samplings</a:t>
            </a:r>
            <a:endParaRPr kumimoji="1"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422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5849">
        <p159:morph option="byObject"/>
      </p:transition>
    </mc:Choice>
    <mc:Fallback xmlns="">
      <p:transition spd="slow" advTm="115849">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7B682C1-C53E-4D29-A9EC-BCF74AC032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59" y="2112346"/>
            <a:ext cx="4234082" cy="2456040"/>
          </a:xfrm>
          <a:prstGeom prst="rect">
            <a:avLst/>
          </a:prstGeom>
        </p:spPr>
      </p:pic>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zh-CN" sz="3200" dirty="0">
                <a:solidFill>
                  <a:schemeClr val="tx1"/>
                </a:solidFill>
                <a:latin typeface="+mn-lt"/>
              </a:rPr>
              <a:t>Idea of </a:t>
            </a:r>
            <a:r>
              <a:rPr lang="en-US" altLang="zh-CN" sz="3200" b="1" dirty="0">
                <a:solidFill>
                  <a:schemeClr val="tx1"/>
                </a:solidFill>
                <a:latin typeface="+mn-lt"/>
              </a:rPr>
              <a:t>Variable Sampling Region</a:t>
            </a:r>
            <a:endParaRPr lang="en-GB" altLang="en-US" sz="3200" b="1" kern="0" dirty="0">
              <a:latin typeface="+mn-lt"/>
            </a:endParaRPr>
          </a:p>
        </p:txBody>
      </p:sp>
      <p:sp>
        <p:nvSpPr>
          <p:cNvPr id="70" name="文本框 69">
            <a:extLst>
              <a:ext uri="{FF2B5EF4-FFF2-40B4-BE49-F238E27FC236}">
                <a16:creationId xmlns:a16="http://schemas.microsoft.com/office/drawing/2014/main" id="{512C5C0A-9DD0-4A4B-9DCF-CC41A7660BAD}"/>
              </a:ext>
            </a:extLst>
          </p:cNvPr>
          <p:cNvSpPr txBox="1"/>
          <p:nvPr/>
        </p:nvSpPr>
        <p:spPr>
          <a:xfrm>
            <a:off x="5475028" y="6502709"/>
            <a:ext cx="3018429" cy="276999"/>
          </a:xfrm>
          <a:prstGeom prst="rect">
            <a:avLst/>
          </a:prstGeom>
          <a:noFill/>
        </p:spPr>
        <p:txBody>
          <a:bodyPr wrap="square" rtlCol="0">
            <a:spAutoFit/>
          </a:bodyPr>
          <a:lstStyle/>
          <a:p>
            <a:pPr algn="ctr"/>
            <a:r>
              <a:rPr lang="en-US" altLang="zh-CN" sz="1200" dirty="0"/>
              <a:t>Fig.10 VSR-RRT sampling process</a:t>
            </a:r>
            <a:endParaRPr lang="zh-CN" altLang="en-US" sz="1200" dirty="0"/>
          </a:p>
        </p:txBody>
      </p:sp>
      <p:sp>
        <p:nvSpPr>
          <p:cNvPr id="4" name="灯片编号占位符 3">
            <a:extLst>
              <a:ext uri="{FF2B5EF4-FFF2-40B4-BE49-F238E27FC236}">
                <a16:creationId xmlns:a16="http://schemas.microsoft.com/office/drawing/2014/main" id="{76D91DDA-463F-4232-8E64-551D9C009BD1}"/>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17</a:t>
            </a:fld>
            <a:endParaRPr lang="zh-CN" altLang="en-US"/>
          </a:p>
        </p:txBody>
      </p:sp>
      <p:sp>
        <p:nvSpPr>
          <p:cNvPr id="73" name="文本框 72">
            <a:extLst>
              <a:ext uri="{FF2B5EF4-FFF2-40B4-BE49-F238E27FC236}">
                <a16:creationId xmlns:a16="http://schemas.microsoft.com/office/drawing/2014/main" id="{569DF3BC-F2BF-42B8-87C0-4172285EEAFA}"/>
              </a:ext>
            </a:extLst>
          </p:cNvPr>
          <p:cNvSpPr txBox="1"/>
          <p:nvPr/>
        </p:nvSpPr>
        <p:spPr>
          <a:xfrm>
            <a:off x="986615" y="4373012"/>
            <a:ext cx="725743" cy="369332"/>
          </a:xfrm>
          <a:prstGeom prst="rect">
            <a:avLst/>
          </a:prstGeom>
          <a:noFill/>
        </p:spPr>
        <p:txBody>
          <a:bodyPr wrap="square">
            <a:spAutoFit/>
          </a:bodyPr>
          <a:lstStyle/>
          <a:p>
            <a:pPr algn="ctr"/>
            <a:r>
              <a:rPr lang="en-US" altLang="zh-CN" sz="1800" b="1" dirty="0"/>
              <a:t>VSR</a:t>
            </a:r>
            <a:endParaRPr lang="zh-CN" altLang="en-US" dirty="0"/>
          </a:p>
        </p:txBody>
      </p:sp>
      <p:sp>
        <p:nvSpPr>
          <p:cNvPr id="75" name="文本框 74">
            <a:extLst>
              <a:ext uri="{FF2B5EF4-FFF2-40B4-BE49-F238E27FC236}">
                <a16:creationId xmlns:a16="http://schemas.microsoft.com/office/drawing/2014/main" id="{DFE5E01D-5FFA-4529-9580-1BE98D0D9AF3}"/>
              </a:ext>
            </a:extLst>
          </p:cNvPr>
          <p:cNvSpPr txBox="1"/>
          <p:nvPr/>
        </p:nvSpPr>
        <p:spPr>
          <a:xfrm>
            <a:off x="2535930" y="4900900"/>
            <a:ext cx="1550500" cy="584775"/>
          </a:xfrm>
          <a:prstGeom prst="rect">
            <a:avLst/>
          </a:prstGeom>
          <a:noFill/>
        </p:spPr>
        <p:txBody>
          <a:bodyPr wrap="square">
            <a:spAutoFit/>
          </a:bodyPr>
          <a:lstStyle/>
          <a:p>
            <a:pPr algn="ctr"/>
            <a:r>
              <a:rPr lang="en-US" altLang="zh-CN" b="1" dirty="0"/>
              <a:t>high</a:t>
            </a:r>
            <a:r>
              <a:rPr lang="zh-CN" altLang="en-US" b="1" dirty="0"/>
              <a:t> </a:t>
            </a:r>
            <a:r>
              <a:rPr lang="en-US" altLang="zh-CN" b="1" dirty="0"/>
              <a:t>goal bias</a:t>
            </a:r>
          </a:p>
          <a:p>
            <a:pPr algn="ctr"/>
            <a:r>
              <a:rPr lang="en-US" altLang="zh-CN" sz="1400" b="1" dirty="0"/>
              <a:t>( goal bias</a:t>
            </a:r>
            <a:r>
              <a:rPr lang="en-US" altLang="zh-CN" sz="1400" u="none" strike="noStrike" dirty="0">
                <a:solidFill>
                  <a:srgbClr val="0563C1"/>
                </a:solidFill>
                <a:effectLst/>
                <a:latin typeface="Cambria Math" panose="02040503050406030204" pitchFamily="18" charset="0"/>
                <a:ea typeface="MS Mincho" panose="02020609040205080304" pitchFamily="49" charset="-128"/>
                <a:cs typeface="Cambria Math" panose="02040503050406030204" pitchFamily="18" charset="0"/>
              </a:rPr>
              <a:t> </a:t>
            </a:r>
            <a:r>
              <a:rPr lang="en-US" altLang="zh-CN" sz="1400" dirty="0">
                <a:effectLst/>
                <a:latin typeface="Cambria Math" panose="02040503050406030204" pitchFamily="18" charset="0"/>
                <a:ea typeface="MS Mincho" panose="02020609040205080304" pitchFamily="49" charset="-128"/>
                <a:cs typeface="Cambria Math" panose="02040503050406030204" pitchFamily="18" charset="0"/>
              </a:rPr>
              <a:t>= </a:t>
            </a:r>
            <a:r>
              <a:rPr lang="en-US" altLang="zh-CN" sz="1400" b="1" dirty="0"/>
              <a:t>1 )</a:t>
            </a:r>
            <a:endParaRPr lang="zh-CN" altLang="en-US" sz="1400" dirty="0"/>
          </a:p>
        </p:txBody>
      </p:sp>
      <p:sp>
        <p:nvSpPr>
          <p:cNvPr id="8" name="椭圆 7">
            <a:extLst>
              <a:ext uri="{FF2B5EF4-FFF2-40B4-BE49-F238E27FC236}">
                <a16:creationId xmlns:a16="http://schemas.microsoft.com/office/drawing/2014/main" id="{E6B3F269-F052-4C6E-A9C3-D2D578ED688A}"/>
              </a:ext>
            </a:extLst>
          </p:cNvPr>
          <p:cNvSpPr/>
          <p:nvPr/>
        </p:nvSpPr>
        <p:spPr bwMode="auto">
          <a:xfrm>
            <a:off x="403238" y="3401736"/>
            <a:ext cx="1886785" cy="573600"/>
          </a:xfrm>
          <a:prstGeom prst="ellipse">
            <a:avLst/>
          </a:prstGeom>
          <a:noFill/>
          <a:ln w="1905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6" name="椭圆 75">
            <a:extLst>
              <a:ext uri="{FF2B5EF4-FFF2-40B4-BE49-F238E27FC236}">
                <a16:creationId xmlns:a16="http://schemas.microsoft.com/office/drawing/2014/main" id="{D6CA2075-0BFC-49F3-9CE7-145F1C68903F}"/>
              </a:ext>
            </a:extLst>
          </p:cNvPr>
          <p:cNvSpPr/>
          <p:nvPr/>
        </p:nvSpPr>
        <p:spPr bwMode="auto">
          <a:xfrm>
            <a:off x="2367788" y="3984078"/>
            <a:ext cx="1886785" cy="573600"/>
          </a:xfrm>
          <a:prstGeom prst="ellipse">
            <a:avLst/>
          </a:prstGeom>
          <a:noFill/>
          <a:ln w="1905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9" name="箭头: 右 8">
            <a:extLst>
              <a:ext uri="{FF2B5EF4-FFF2-40B4-BE49-F238E27FC236}">
                <a16:creationId xmlns:a16="http://schemas.microsoft.com/office/drawing/2014/main" id="{4157145E-A3A2-4E99-976B-5EC343B11562}"/>
              </a:ext>
            </a:extLst>
          </p:cNvPr>
          <p:cNvSpPr/>
          <p:nvPr/>
        </p:nvSpPr>
        <p:spPr bwMode="auto">
          <a:xfrm rot="5400000">
            <a:off x="1157178" y="4081110"/>
            <a:ext cx="369330" cy="308951"/>
          </a:xfrm>
          <a:prstGeom prst="rightArrow">
            <a:avLst/>
          </a:prstGeom>
          <a:noFill/>
          <a:ln w="127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7" name="箭头: 右 76">
            <a:extLst>
              <a:ext uri="{FF2B5EF4-FFF2-40B4-BE49-F238E27FC236}">
                <a16:creationId xmlns:a16="http://schemas.microsoft.com/office/drawing/2014/main" id="{89F686E4-53DB-4140-B42F-4296A9BE30CD}"/>
              </a:ext>
            </a:extLst>
          </p:cNvPr>
          <p:cNvSpPr/>
          <p:nvPr/>
        </p:nvSpPr>
        <p:spPr bwMode="auto">
          <a:xfrm rot="5400000">
            <a:off x="3126514" y="4655105"/>
            <a:ext cx="369330" cy="308951"/>
          </a:xfrm>
          <a:prstGeom prst="rightArrow">
            <a:avLst/>
          </a:prstGeom>
          <a:noFill/>
          <a:ln w="127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 name="箭头: 右 10">
            <a:extLst>
              <a:ext uri="{FF2B5EF4-FFF2-40B4-BE49-F238E27FC236}">
                <a16:creationId xmlns:a16="http://schemas.microsoft.com/office/drawing/2014/main" id="{CA5F6EB5-62B8-4AAA-ACFF-E85A41C3910F}"/>
              </a:ext>
            </a:extLst>
          </p:cNvPr>
          <p:cNvSpPr/>
          <p:nvPr/>
        </p:nvSpPr>
        <p:spPr bwMode="auto">
          <a:xfrm rot="10800000">
            <a:off x="4376076" y="2375811"/>
            <a:ext cx="340798" cy="283986"/>
          </a:xfrm>
          <a:prstGeom prst="rightArrow">
            <a:avLst/>
          </a:prstGeom>
          <a:solidFill>
            <a:schemeClr val="tx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38" name="文本框 37">
            <a:extLst>
              <a:ext uri="{FF2B5EF4-FFF2-40B4-BE49-F238E27FC236}">
                <a16:creationId xmlns:a16="http://schemas.microsoft.com/office/drawing/2014/main" id="{9DFD20A5-FE70-4E04-824B-5201D607CF11}"/>
              </a:ext>
            </a:extLst>
          </p:cNvPr>
          <p:cNvSpPr txBox="1"/>
          <p:nvPr/>
        </p:nvSpPr>
        <p:spPr>
          <a:xfrm>
            <a:off x="780808" y="6502708"/>
            <a:ext cx="3018429" cy="276999"/>
          </a:xfrm>
          <a:prstGeom prst="rect">
            <a:avLst/>
          </a:prstGeom>
          <a:noFill/>
        </p:spPr>
        <p:txBody>
          <a:bodyPr wrap="square" rtlCol="0">
            <a:spAutoFit/>
          </a:bodyPr>
          <a:lstStyle/>
          <a:p>
            <a:pPr algn="ctr"/>
            <a:r>
              <a:rPr lang="en-US" altLang="zh-CN" sz="1200" dirty="0"/>
              <a:t>Fig.11 Flowchart of VSR-RRT</a:t>
            </a:r>
            <a:endParaRPr lang="zh-CN" altLang="en-US" sz="1200" dirty="0"/>
          </a:p>
        </p:txBody>
      </p:sp>
      <p:sp>
        <p:nvSpPr>
          <p:cNvPr id="67" name="矩形 66">
            <a:extLst>
              <a:ext uri="{FF2B5EF4-FFF2-40B4-BE49-F238E27FC236}">
                <a16:creationId xmlns:a16="http://schemas.microsoft.com/office/drawing/2014/main" id="{9F3622DF-155B-4D66-8951-9CB105F604AD}"/>
              </a:ext>
            </a:extLst>
          </p:cNvPr>
          <p:cNvSpPr/>
          <p:nvPr/>
        </p:nvSpPr>
        <p:spPr bwMode="auto">
          <a:xfrm>
            <a:off x="4610594" y="2872112"/>
            <a:ext cx="4398136" cy="3614017"/>
          </a:xfrm>
          <a:prstGeom prst="rect">
            <a:avLst/>
          </a:prstGeom>
          <a:no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8" name="矩形 67">
            <a:extLst>
              <a:ext uri="{FF2B5EF4-FFF2-40B4-BE49-F238E27FC236}">
                <a16:creationId xmlns:a16="http://schemas.microsoft.com/office/drawing/2014/main" id="{89337EDE-472F-4597-B35E-E8ADEB82267A}"/>
              </a:ext>
            </a:extLst>
          </p:cNvPr>
          <p:cNvSpPr/>
          <p:nvPr/>
        </p:nvSpPr>
        <p:spPr bwMode="auto">
          <a:xfrm>
            <a:off x="6810406" y="3463901"/>
            <a:ext cx="1013785" cy="603933"/>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9" name="矩形 68">
            <a:extLst>
              <a:ext uri="{FF2B5EF4-FFF2-40B4-BE49-F238E27FC236}">
                <a16:creationId xmlns:a16="http://schemas.microsoft.com/office/drawing/2014/main" id="{5909D8AA-8172-43BE-96E1-8D39E5C1F929}"/>
              </a:ext>
            </a:extLst>
          </p:cNvPr>
          <p:cNvSpPr/>
          <p:nvPr/>
        </p:nvSpPr>
        <p:spPr bwMode="auto">
          <a:xfrm>
            <a:off x="7994944" y="3463901"/>
            <a:ext cx="1013785" cy="603933"/>
          </a:xfrm>
          <a:prstGeom prst="rect">
            <a:avLst/>
          </a:prstGeom>
          <a:solidFill>
            <a:schemeClr val="tx1">
              <a:lumMod val="95000"/>
              <a:lumOff val="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1" name="任意形状 214">
            <a:extLst>
              <a:ext uri="{FF2B5EF4-FFF2-40B4-BE49-F238E27FC236}">
                <a16:creationId xmlns:a16="http://schemas.microsoft.com/office/drawing/2014/main" id="{4A41F6A9-B6FD-47B7-A896-059798BC99FF}"/>
              </a:ext>
            </a:extLst>
          </p:cNvPr>
          <p:cNvSpPr/>
          <p:nvPr/>
        </p:nvSpPr>
        <p:spPr bwMode="auto">
          <a:xfrm>
            <a:off x="7764395" y="2877279"/>
            <a:ext cx="599699" cy="1319939"/>
          </a:xfrm>
          <a:custGeom>
            <a:avLst/>
            <a:gdLst>
              <a:gd name="connsiteX0" fmla="*/ 0 w 1184933"/>
              <a:gd name="connsiteY0" fmla="*/ 0 h 2613345"/>
              <a:gd name="connsiteX1" fmla="*/ 1184933 w 1184933"/>
              <a:gd name="connsiteY1" fmla="*/ 5411 h 2613345"/>
              <a:gd name="connsiteX2" fmla="*/ 173141 w 1184933"/>
              <a:gd name="connsiteY2" fmla="*/ 2613345 h 2613345"/>
              <a:gd name="connsiteX3" fmla="*/ 0 w 1184933"/>
              <a:gd name="connsiteY3" fmla="*/ 0 h 2613345"/>
            </a:gdLst>
            <a:ahLst/>
            <a:cxnLst>
              <a:cxn ang="0">
                <a:pos x="connsiteX0" y="connsiteY0"/>
              </a:cxn>
              <a:cxn ang="0">
                <a:pos x="connsiteX1" y="connsiteY1"/>
              </a:cxn>
              <a:cxn ang="0">
                <a:pos x="connsiteX2" y="connsiteY2"/>
              </a:cxn>
              <a:cxn ang="0">
                <a:pos x="connsiteX3" y="connsiteY3"/>
              </a:cxn>
            </a:cxnLst>
            <a:rect l="l" t="t" r="r" b="b"/>
            <a:pathLst>
              <a:path w="1184933" h="2613345">
                <a:moveTo>
                  <a:pt x="0" y="0"/>
                </a:moveTo>
                <a:lnTo>
                  <a:pt x="1184933" y="5411"/>
                </a:lnTo>
                <a:lnTo>
                  <a:pt x="173141" y="2613345"/>
                </a:lnTo>
                <a:lnTo>
                  <a:pt x="0" y="0"/>
                </a:lnTo>
                <a:close/>
              </a:path>
            </a:pathLst>
          </a:custGeom>
          <a:solidFill>
            <a:schemeClr val="bg1">
              <a:lumMod val="50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8" name="椭圆 77">
            <a:extLst>
              <a:ext uri="{FF2B5EF4-FFF2-40B4-BE49-F238E27FC236}">
                <a16:creationId xmlns:a16="http://schemas.microsoft.com/office/drawing/2014/main" id="{EF37B0A3-CF42-43EA-8E5F-193B50CD5F6D}"/>
              </a:ext>
            </a:extLst>
          </p:cNvPr>
          <p:cNvSpPr/>
          <p:nvPr/>
        </p:nvSpPr>
        <p:spPr bwMode="auto">
          <a:xfrm>
            <a:off x="6934792" y="4516420"/>
            <a:ext cx="103379" cy="10337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0" name="椭圆 79">
            <a:extLst>
              <a:ext uri="{FF2B5EF4-FFF2-40B4-BE49-F238E27FC236}">
                <a16:creationId xmlns:a16="http://schemas.microsoft.com/office/drawing/2014/main" id="{EDAA4B5D-AC77-4A8E-8600-BF657198F74E}"/>
              </a:ext>
            </a:extLst>
          </p:cNvPr>
          <p:cNvSpPr/>
          <p:nvPr/>
        </p:nvSpPr>
        <p:spPr bwMode="auto">
          <a:xfrm>
            <a:off x="8799106" y="2951692"/>
            <a:ext cx="103379" cy="10337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1" name="椭圆 80">
            <a:extLst>
              <a:ext uri="{FF2B5EF4-FFF2-40B4-BE49-F238E27FC236}">
                <a16:creationId xmlns:a16="http://schemas.microsoft.com/office/drawing/2014/main" id="{26F84325-657E-4381-B2CD-16B1A8536101}"/>
              </a:ext>
            </a:extLst>
          </p:cNvPr>
          <p:cNvSpPr/>
          <p:nvPr/>
        </p:nvSpPr>
        <p:spPr bwMode="auto">
          <a:xfrm rot="18283921">
            <a:off x="7498276" y="4228001"/>
            <a:ext cx="64778" cy="64778"/>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82" name="直线连接符 221">
            <a:extLst>
              <a:ext uri="{FF2B5EF4-FFF2-40B4-BE49-F238E27FC236}">
                <a16:creationId xmlns:a16="http://schemas.microsoft.com/office/drawing/2014/main" id="{9C429066-D423-4A7A-8BAA-9979313237CC}"/>
              </a:ext>
            </a:extLst>
          </p:cNvPr>
          <p:cNvCxnSpPr>
            <a:cxnSpLocks/>
            <a:stCxn id="81" idx="2"/>
            <a:endCxn id="89" idx="6"/>
          </p:cNvCxnSpPr>
          <p:nvPr/>
        </p:nvCxnSpPr>
        <p:spPr bwMode="auto">
          <a:xfrm flipH="1">
            <a:off x="7354386" y="4287008"/>
            <a:ext cx="157826" cy="191211"/>
          </a:xfrm>
          <a:prstGeom prst="line">
            <a:avLst/>
          </a:prstGeom>
          <a:noFill/>
          <a:ln w="28575" cap="flat" cmpd="sng" algn="ctr">
            <a:solidFill>
              <a:srgbClr val="FF0000"/>
            </a:solidFill>
            <a:prstDash val="solid"/>
            <a:round/>
            <a:headEnd type="none" w="med" len="med"/>
            <a:tailEnd type="none" w="med" len="med"/>
          </a:ln>
        </p:spPr>
      </p:cxnSp>
      <p:sp>
        <p:nvSpPr>
          <p:cNvPr id="83" name="椭圆 82">
            <a:extLst>
              <a:ext uri="{FF2B5EF4-FFF2-40B4-BE49-F238E27FC236}">
                <a16:creationId xmlns:a16="http://schemas.microsoft.com/office/drawing/2014/main" id="{F0400340-9F84-4FE2-B65E-9A12ACD56CCF}"/>
              </a:ext>
            </a:extLst>
          </p:cNvPr>
          <p:cNvSpPr/>
          <p:nvPr/>
        </p:nvSpPr>
        <p:spPr bwMode="auto">
          <a:xfrm rot="20481773">
            <a:off x="7825765" y="4138917"/>
            <a:ext cx="64778" cy="64778"/>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84" name="直线连接符 223">
            <a:extLst>
              <a:ext uri="{FF2B5EF4-FFF2-40B4-BE49-F238E27FC236}">
                <a16:creationId xmlns:a16="http://schemas.microsoft.com/office/drawing/2014/main" id="{5935754C-C058-4890-861B-D9E0C5F59E4C}"/>
              </a:ext>
            </a:extLst>
          </p:cNvPr>
          <p:cNvCxnSpPr>
            <a:cxnSpLocks/>
            <a:stCxn id="83" idx="2"/>
            <a:endCxn id="81" idx="5"/>
          </p:cNvCxnSpPr>
          <p:nvPr/>
        </p:nvCxnSpPr>
        <p:spPr bwMode="auto">
          <a:xfrm flipH="1">
            <a:off x="7562536" y="4181656"/>
            <a:ext cx="264928" cy="72960"/>
          </a:xfrm>
          <a:prstGeom prst="line">
            <a:avLst/>
          </a:prstGeom>
          <a:noFill/>
          <a:ln w="28575" cap="flat" cmpd="sng" algn="ctr">
            <a:solidFill>
              <a:srgbClr val="FF0000"/>
            </a:solidFill>
            <a:prstDash val="solid"/>
            <a:round/>
            <a:headEnd type="none" w="med" len="med"/>
            <a:tailEnd type="none" w="med" len="med"/>
          </a:ln>
        </p:spPr>
      </p:cxnSp>
      <p:sp>
        <p:nvSpPr>
          <p:cNvPr id="85" name="文本框 84">
            <a:extLst>
              <a:ext uri="{FF2B5EF4-FFF2-40B4-BE49-F238E27FC236}">
                <a16:creationId xmlns:a16="http://schemas.microsoft.com/office/drawing/2014/main" id="{C3772326-0F5B-4647-A9A3-FAA00AB8C3F7}"/>
              </a:ext>
            </a:extLst>
          </p:cNvPr>
          <p:cNvSpPr txBox="1"/>
          <p:nvPr/>
        </p:nvSpPr>
        <p:spPr>
          <a:xfrm>
            <a:off x="7710635" y="2877417"/>
            <a:ext cx="675122" cy="461665"/>
          </a:xfrm>
          <a:prstGeom prst="rect">
            <a:avLst/>
          </a:prstGeom>
          <a:noFill/>
        </p:spPr>
        <p:txBody>
          <a:bodyPr wrap="square" rtlCol="0">
            <a:spAutoFit/>
          </a:bodyPr>
          <a:lstStyle/>
          <a:p>
            <a:r>
              <a:rPr kumimoji="1" lang="en-US" altLang="zh-CN" sz="800" b="1" dirty="0">
                <a:solidFill>
                  <a:srgbClr val="FF0000"/>
                </a:solidFill>
                <a:latin typeface="Arial" panose="020B0604020202020204" pitchFamily="34" charset="0"/>
                <a:cs typeface="Arial" panose="020B0604020202020204" pitchFamily="34" charset="0"/>
              </a:rPr>
              <a:t>valid </a:t>
            </a:r>
          </a:p>
          <a:p>
            <a:r>
              <a:rPr kumimoji="1" lang="en-US" altLang="zh-CN" sz="800" b="1" dirty="0">
                <a:solidFill>
                  <a:srgbClr val="FF0000"/>
                </a:solidFill>
                <a:latin typeface="Arial" panose="020B0604020202020204" pitchFamily="34" charset="0"/>
                <a:cs typeface="Arial" panose="020B0604020202020204" pitchFamily="34" charset="0"/>
              </a:rPr>
              <a:t>sampling region</a:t>
            </a:r>
          </a:p>
        </p:txBody>
      </p:sp>
      <p:sp>
        <p:nvSpPr>
          <p:cNvPr id="86" name="矩形 85">
            <a:extLst>
              <a:ext uri="{FF2B5EF4-FFF2-40B4-BE49-F238E27FC236}">
                <a16:creationId xmlns:a16="http://schemas.microsoft.com/office/drawing/2014/main" id="{6CBD66AA-568D-4C27-86A4-B7C641E841A8}"/>
              </a:ext>
            </a:extLst>
          </p:cNvPr>
          <p:cNvSpPr/>
          <p:nvPr/>
        </p:nvSpPr>
        <p:spPr bwMode="auto">
          <a:xfrm>
            <a:off x="7836462" y="3666269"/>
            <a:ext cx="439369" cy="439369"/>
          </a:xfrm>
          <a:prstGeom prst="rect">
            <a:avLst/>
          </a:prstGeom>
          <a:noFill/>
          <a:ln w="28575"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7" name="文本框 86">
            <a:extLst>
              <a:ext uri="{FF2B5EF4-FFF2-40B4-BE49-F238E27FC236}">
                <a16:creationId xmlns:a16="http://schemas.microsoft.com/office/drawing/2014/main" id="{37BB731D-5D58-4E78-9505-7698EFB76109}"/>
              </a:ext>
            </a:extLst>
          </p:cNvPr>
          <p:cNvSpPr txBox="1"/>
          <p:nvPr/>
        </p:nvSpPr>
        <p:spPr>
          <a:xfrm>
            <a:off x="7927837" y="4195178"/>
            <a:ext cx="1035851" cy="430887"/>
          </a:xfrm>
          <a:prstGeom prst="rect">
            <a:avLst/>
          </a:prstGeom>
          <a:noFill/>
        </p:spPr>
        <p:txBody>
          <a:bodyPr wrap="square" rtlCol="0">
            <a:spAutoFit/>
          </a:bodyPr>
          <a:lstStyle/>
          <a:p>
            <a:pPr algn="ctr"/>
            <a:r>
              <a:rPr kumimoji="1" lang="en-US" altLang="zh-CN" sz="1050" b="1" dirty="0">
                <a:solidFill>
                  <a:srgbClr val="FF0000"/>
                </a:solidFill>
                <a:latin typeface="Arial" panose="020B0604020202020204" pitchFamily="34" charset="0"/>
                <a:cs typeface="Arial" panose="020B0604020202020204" pitchFamily="34" charset="0"/>
              </a:rPr>
              <a:t>sampling region</a:t>
            </a:r>
          </a:p>
        </p:txBody>
      </p:sp>
      <p:sp>
        <p:nvSpPr>
          <p:cNvPr id="88" name="左箭头 242">
            <a:extLst>
              <a:ext uri="{FF2B5EF4-FFF2-40B4-BE49-F238E27FC236}">
                <a16:creationId xmlns:a16="http://schemas.microsoft.com/office/drawing/2014/main" id="{B4076B30-1ECF-4F00-99B4-512BAE540E63}"/>
              </a:ext>
            </a:extLst>
          </p:cNvPr>
          <p:cNvSpPr/>
          <p:nvPr/>
        </p:nvSpPr>
        <p:spPr bwMode="auto">
          <a:xfrm rot="2132261">
            <a:off x="8151128" y="4150046"/>
            <a:ext cx="101138" cy="65054"/>
          </a:xfrm>
          <a:prstGeom prst="leftArrow">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9" name="椭圆 88">
            <a:extLst>
              <a:ext uri="{FF2B5EF4-FFF2-40B4-BE49-F238E27FC236}">
                <a16:creationId xmlns:a16="http://schemas.microsoft.com/office/drawing/2014/main" id="{6BAB3CA0-8796-4E29-AD1E-995F1B17D205}"/>
              </a:ext>
            </a:extLst>
          </p:cNvPr>
          <p:cNvSpPr/>
          <p:nvPr/>
        </p:nvSpPr>
        <p:spPr bwMode="auto">
          <a:xfrm rot="18291512">
            <a:off x="7303484" y="4472407"/>
            <a:ext cx="64778" cy="64778"/>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90" name="直线连接符 61">
            <a:extLst>
              <a:ext uri="{FF2B5EF4-FFF2-40B4-BE49-F238E27FC236}">
                <a16:creationId xmlns:a16="http://schemas.microsoft.com/office/drawing/2014/main" id="{EC369044-A219-4ACE-803C-F314B02E9E35}"/>
              </a:ext>
            </a:extLst>
          </p:cNvPr>
          <p:cNvCxnSpPr>
            <a:cxnSpLocks/>
            <a:stCxn id="89" idx="1"/>
            <a:endCxn id="78" idx="6"/>
          </p:cNvCxnSpPr>
          <p:nvPr/>
        </p:nvCxnSpPr>
        <p:spPr bwMode="auto">
          <a:xfrm flipH="1">
            <a:off x="7038172" y="4510500"/>
            <a:ext cx="265818" cy="57610"/>
          </a:xfrm>
          <a:prstGeom prst="line">
            <a:avLst/>
          </a:prstGeom>
          <a:noFill/>
          <a:ln w="28575" cap="flat" cmpd="sng" algn="ctr">
            <a:solidFill>
              <a:srgbClr val="FF0000"/>
            </a:solidFill>
            <a:prstDash val="solid"/>
            <a:round/>
            <a:headEnd type="none" w="med" len="med"/>
            <a:tailEnd type="none" w="med" len="med"/>
          </a:ln>
        </p:spPr>
      </p:cxnSp>
      <p:sp>
        <p:nvSpPr>
          <p:cNvPr id="91" name="new node 右">
            <a:extLst>
              <a:ext uri="{FF2B5EF4-FFF2-40B4-BE49-F238E27FC236}">
                <a16:creationId xmlns:a16="http://schemas.microsoft.com/office/drawing/2014/main" id="{6CAFAD9A-7B8F-41F3-84F5-41B85CEFD5FA}"/>
              </a:ext>
            </a:extLst>
          </p:cNvPr>
          <p:cNvSpPr/>
          <p:nvPr/>
        </p:nvSpPr>
        <p:spPr bwMode="auto">
          <a:xfrm rot="20193476">
            <a:off x="8020903" y="3857508"/>
            <a:ext cx="64778" cy="64778"/>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94" name=" new node 文本右">
            <a:extLst>
              <a:ext uri="{FF2B5EF4-FFF2-40B4-BE49-F238E27FC236}">
                <a16:creationId xmlns:a16="http://schemas.microsoft.com/office/drawing/2014/main" id="{4B0B1E83-A1DE-44D0-8D84-1327E6C0582C}"/>
              </a:ext>
            </a:extLst>
          </p:cNvPr>
          <p:cNvSpPr txBox="1"/>
          <p:nvPr/>
        </p:nvSpPr>
        <p:spPr>
          <a:xfrm>
            <a:off x="8026050" y="3802171"/>
            <a:ext cx="834491" cy="253916"/>
          </a:xfrm>
          <a:prstGeom prst="rect">
            <a:avLst/>
          </a:prstGeom>
          <a:noFill/>
        </p:spPr>
        <p:txBody>
          <a:bodyPr wrap="square" rtlCol="0">
            <a:spAutoFit/>
          </a:bodyPr>
          <a:lstStyle/>
          <a:p>
            <a:r>
              <a:rPr kumimoji="1" lang="en-US" altLang="zh-CN" sz="1050" b="1" dirty="0">
                <a:solidFill>
                  <a:srgbClr val="FFC000"/>
                </a:solidFill>
                <a:latin typeface="Arial" panose="020B0604020202020204" pitchFamily="34" charset="0"/>
                <a:cs typeface="Arial" panose="020B0604020202020204" pitchFamily="34" charset="0"/>
              </a:rPr>
              <a:t>new node</a:t>
            </a:r>
            <a:endParaRPr kumimoji="1" lang="zh-CN" altLang="en-US" sz="1050" b="1" dirty="0">
              <a:solidFill>
                <a:srgbClr val="FFC000"/>
              </a:solidFill>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F146A41E-91B9-42F6-B848-55CE34ED7966}"/>
              </a:ext>
            </a:extLst>
          </p:cNvPr>
          <p:cNvSpPr txBox="1"/>
          <p:nvPr/>
        </p:nvSpPr>
        <p:spPr>
          <a:xfrm>
            <a:off x="4625436" y="1038232"/>
            <a:ext cx="4518564" cy="1785104"/>
          </a:xfrm>
          <a:prstGeom prst="rect">
            <a:avLst/>
          </a:prstGeom>
          <a:noFill/>
        </p:spPr>
        <p:txBody>
          <a:bodyPr wrap="square" rtlCol="0">
            <a:spAutoFit/>
          </a:bodyPr>
          <a:lstStyle/>
          <a:p>
            <a:r>
              <a:rPr lang="en-US" altLang="zh-CN" sz="2000" b="1" dirty="0"/>
              <a:t>VSR-RRT</a:t>
            </a:r>
          </a:p>
          <a:p>
            <a:r>
              <a:rPr lang="en-US" altLang="zh-CN" dirty="0"/>
              <a:t>Sample in</a:t>
            </a:r>
            <a:r>
              <a:rPr lang="zh-CN" altLang="en-US" dirty="0"/>
              <a:t> </a:t>
            </a:r>
            <a:r>
              <a:rPr lang="en-US" altLang="zh-CN" dirty="0"/>
              <a:t>a </a:t>
            </a:r>
            <a:r>
              <a:rPr lang="en-US" altLang="zh-CN" b="1" dirty="0"/>
              <a:t>small area centered on the new node</a:t>
            </a:r>
            <a:r>
              <a:rPr lang="zh-CN" altLang="en-US" b="1" dirty="0"/>
              <a:t> </a:t>
            </a:r>
            <a:r>
              <a:rPr lang="en" altLang="zh-CN" dirty="0"/>
              <a:t>after</a:t>
            </a:r>
            <a:r>
              <a:rPr lang="zh-CN" altLang="en-US" dirty="0"/>
              <a:t> </a:t>
            </a:r>
            <a:r>
              <a:rPr lang="en-US" altLang="zh-CN" dirty="0"/>
              <a:t>every</a:t>
            </a:r>
            <a:r>
              <a:rPr lang="en" altLang="zh-CN" dirty="0"/>
              <a:t> invalid sampling</a:t>
            </a:r>
          </a:p>
          <a:p>
            <a:pPr marL="285750" indent="-285750">
              <a:buClr>
                <a:schemeClr val="tx1"/>
              </a:buClr>
              <a:buFont typeface="Wingdings" pitchFamily="2" charset="2"/>
              <a:buChar char="ü"/>
            </a:pPr>
            <a:r>
              <a:rPr lang="en-US" altLang="zh-CN" dirty="0">
                <a:solidFill>
                  <a:srgbClr val="0070C0"/>
                </a:solidFill>
              </a:rPr>
              <a:t>Probability</a:t>
            </a:r>
            <a:r>
              <a:rPr lang="zh-CN" altLang="en-US" dirty="0">
                <a:solidFill>
                  <a:srgbClr val="0070C0"/>
                </a:solidFill>
              </a:rPr>
              <a:t> </a:t>
            </a:r>
            <a:r>
              <a:rPr lang="en-US" altLang="zh-CN" dirty="0"/>
              <a:t>up, thus </a:t>
            </a:r>
            <a:r>
              <a:rPr lang="en-US" altLang="zh-CN" b="1" dirty="0"/>
              <a:t>calculation time down</a:t>
            </a:r>
          </a:p>
          <a:p>
            <a:pPr marL="285750" indent="-285750">
              <a:buFont typeface="Wingdings" pitchFamily="2" charset="2"/>
              <a:buChar char="ü"/>
            </a:pPr>
            <a:r>
              <a:rPr lang="en-US" altLang="zh-CN" dirty="0"/>
              <a:t>Combined with a</a:t>
            </a:r>
            <a:r>
              <a:rPr lang="zh-CN" altLang="en-US" dirty="0"/>
              <a:t> </a:t>
            </a:r>
            <a:r>
              <a:rPr lang="en-US" altLang="zh-CN" b="1" dirty="0"/>
              <a:t>high</a:t>
            </a:r>
            <a:r>
              <a:rPr lang="zh-CN" altLang="en-US" b="1" dirty="0"/>
              <a:t> </a:t>
            </a:r>
            <a:r>
              <a:rPr lang="en-US" altLang="zh-CN" b="1" dirty="0"/>
              <a:t>goal bias</a:t>
            </a:r>
            <a:r>
              <a:rPr lang="en-US" altLang="zh-CN" dirty="0"/>
              <a:t>, to reduce the length of the path</a:t>
            </a:r>
          </a:p>
        </p:txBody>
      </p:sp>
      <p:sp>
        <p:nvSpPr>
          <p:cNvPr id="34" name="文本框 33">
            <a:extLst>
              <a:ext uri="{FF2B5EF4-FFF2-40B4-BE49-F238E27FC236}">
                <a16:creationId xmlns:a16="http://schemas.microsoft.com/office/drawing/2014/main" id="{AD6F551D-AB11-45DB-B512-EC3224A73A46}"/>
              </a:ext>
            </a:extLst>
          </p:cNvPr>
          <p:cNvSpPr txBox="1"/>
          <p:nvPr/>
        </p:nvSpPr>
        <p:spPr>
          <a:xfrm>
            <a:off x="5058210" y="5303157"/>
            <a:ext cx="3653016" cy="923330"/>
          </a:xfrm>
          <a:prstGeom prst="rect">
            <a:avLst/>
          </a:prstGeom>
          <a:noFill/>
        </p:spPr>
        <p:txBody>
          <a:bodyPr wrap="square" rtlCol="0">
            <a:spAutoFit/>
          </a:bodyPr>
          <a:lstStyle/>
          <a:p>
            <a:pPr algn="ctr"/>
            <a:r>
              <a:rPr lang="en-US" altLang="zh-CN" dirty="0"/>
              <a:t>The location of narrow passages</a:t>
            </a:r>
          </a:p>
          <a:p>
            <a:pPr algn="ctr"/>
            <a:r>
              <a:rPr lang="en-US" altLang="zh-CN" dirty="0"/>
              <a:t>relative to the whole map</a:t>
            </a:r>
          </a:p>
          <a:p>
            <a:pPr algn="ctr"/>
            <a:r>
              <a:rPr lang="en-US" altLang="zh-CN" b="1" dirty="0"/>
              <a:t>doesn't affect </a:t>
            </a:r>
            <a:r>
              <a:rPr lang="en-US" altLang="zh-CN" dirty="0"/>
              <a:t>the probability</a:t>
            </a:r>
            <a:endParaRPr kumimoji="1" lang="en-US" altLang="zh-CN"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A03E4275-4793-4EA0-B1E9-3DF1CDF73A3C}"/>
              </a:ext>
            </a:extLst>
          </p:cNvPr>
          <p:cNvSpPr/>
          <p:nvPr/>
        </p:nvSpPr>
        <p:spPr bwMode="auto">
          <a:xfrm>
            <a:off x="1842135" y="3219451"/>
            <a:ext cx="971549" cy="91440"/>
          </a:xfrm>
          <a:prstGeom prst="rect">
            <a:avLst/>
          </a:prstGeom>
          <a:solidFill>
            <a:schemeClr val="bg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 name="文本框 1">
            <a:extLst>
              <a:ext uri="{FF2B5EF4-FFF2-40B4-BE49-F238E27FC236}">
                <a16:creationId xmlns:a16="http://schemas.microsoft.com/office/drawing/2014/main" id="{B52905B0-01D4-4C61-B82B-A54BDC8F3F62}"/>
              </a:ext>
            </a:extLst>
          </p:cNvPr>
          <p:cNvSpPr txBox="1"/>
          <p:nvPr/>
        </p:nvSpPr>
        <p:spPr>
          <a:xfrm>
            <a:off x="1601499" y="3087646"/>
            <a:ext cx="1467068" cy="307777"/>
          </a:xfrm>
          <a:prstGeom prst="rect">
            <a:avLst/>
          </a:prstGeom>
          <a:noFill/>
        </p:spPr>
        <p:txBody>
          <a:bodyPr wrap="none" rtlCol="0">
            <a:spAutoFit/>
          </a:bodyPr>
          <a:lstStyle/>
          <a:p>
            <a:r>
              <a:rPr lang="en" altLang="zh-CN" sz="1400" dirty="0">
                <a:solidFill>
                  <a:srgbClr val="FF0000"/>
                </a:solidFill>
              </a:rPr>
              <a:t>invalid sampling?</a:t>
            </a:r>
            <a:endParaRPr lang="zh-CN" altLang="en-US" sz="1400" dirty="0">
              <a:solidFill>
                <a:srgbClr val="FF0000"/>
              </a:solidFill>
            </a:endParaRPr>
          </a:p>
        </p:txBody>
      </p:sp>
      <p:sp>
        <p:nvSpPr>
          <p:cNvPr id="39" name="文本框 38">
            <a:extLst>
              <a:ext uri="{FF2B5EF4-FFF2-40B4-BE49-F238E27FC236}">
                <a16:creationId xmlns:a16="http://schemas.microsoft.com/office/drawing/2014/main" id="{7FAE2497-9694-4B10-88DD-DFC505F977F4}"/>
              </a:ext>
            </a:extLst>
          </p:cNvPr>
          <p:cNvSpPr txBox="1"/>
          <p:nvPr/>
        </p:nvSpPr>
        <p:spPr>
          <a:xfrm>
            <a:off x="2146562" y="5438494"/>
            <a:ext cx="2386845" cy="646331"/>
          </a:xfrm>
          <a:prstGeom prst="rect">
            <a:avLst/>
          </a:prstGeom>
          <a:noFill/>
        </p:spPr>
        <p:txBody>
          <a:bodyPr wrap="square">
            <a:spAutoFit/>
          </a:bodyPr>
          <a:lstStyle/>
          <a:p>
            <a:pPr marL="0" marR="0" lvl="0" indent="0" algn="ctr" defTabSz="914400" rtl="0" eaLnBrk="0" fontAlgn="auto" latinLnBrk="0" hangingPunct="1">
              <a:lnSpc>
                <a:spcPct val="100000"/>
              </a:lnSpc>
              <a:spcBef>
                <a:spcPts val="0"/>
              </a:spcBef>
              <a:spcAft>
                <a:spcPts val="0"/>
              </a:spcAft>
              <a:buClrTx/>
              <a:buSzTx/>
              <a:buFontTx/>
              <a:buNone/>
              <a:tabLst/>
              <a:defRPr/>
            </a:pPr>
            <a:r>
              <a:rPr lang="en-US" altLang="zh-CN" sz="1800" dirty="0">
                <a:solidFill>
                  <a:srgbClr val="FF0000"/>
                </a:solidFill>
              </a:rPr>
              <a:t>Extend directly towards the goal</a:t>
            </a:r>
            <a:endParaRPr lang="zh-CN" altLang="zh-CN" sz="1800" kern="100" dirty="0">
              <a:effectLst/>
              <a:latin typeface="Century" panose="02040604050505020304" pitchFamily="18" charset="0"/>
              <a:ea typeface="MS Mincho" panose="02020609040205080304" pitchFamily="49" charset="-128"/>
              <a:cs typeface="Times New Roman" panose="02020603050405020304" pitchFamily="18" charset="0"/>
            </a:endParaRPr>
          </a:p>
        </p:txBody>
      </p:sp>
      <p:sp>
        <p:nvSpPr>
          <p:cNvPr id="41" name="文本框 40">
            <a:extLst>
              <a:ext uri="{FF2B5EF4-FFF2-40B4-BE49-F238E27FC236}">
                <a16:creationId xmlns:a16="http://schemas.microsoft.com/office/drawing/2014/main" id="{7A39C1BE-4D26-42D9-B2BD-8756F46C68C2}"/>
              </a:ext>
            </a:extLst>
          </p:cNvPr>
          <p:cNvSpPr txBox="1"/>
          <p:nvPr/>
        </p:nvSpPr>
        <p:spPr>
          <a:xfrm>
            <a:off x="179388" y="4704627"/>
            <a:ext cx="2233545" cy="646331"/>
          </a:xfrm>
          <a:prstGeom prst="rect">
            <a:avLst/>
          </a:prstGeom>
          <a:noFill/>
        </p:spPr>
        <p:txBody>
          <a:bodyPr wrap="square">
            <a:spAutoFit/>
          </a:bodyPr>
          <a:lstStyle/>
          <a:p>
            <a:pPr algn="ctr"/>
            <a:r>
              <a:rPr lang="en-US" altLang="zh-CN" sz="1800" dirty="0">
                <a:solidFill>
                  <a:srgbClr val="FF0000"/>
                </a:solidFill>
              </a:rPr>
              <a:t>Quickly bypass obstacles encountered</a:t>
            </a:r>
            <a:endParaRPr lang="zh-CN" altLang="en-US" dirty="0"/>
          </a:p>
        </p:txBody>
      </p:sp>
      <p:sp>
        <p:nvSpPr>
          <p:cNvPr id="42" name="文本框 41">
            <a:extLst>
              <a:ext uri="{FF2B5EF4-FFF2-40B4-BE49-F238E27FC236}">
                <a16:creationId xmlns:a16="http://schemas.microsoft.com/office/drawing/2014/main" id="{B39C7DE4-4865-48A5-AEF2-E5D3DFB135CE}"/>
              </a:ext>
            </a:extLst>
          </p:cNvPr>
          <p:cNvSpPr txBox="1"/>
          <p:nvPr/>
        </p:nvSpPr>
        <p:spPr>
          <a:xfrm>
            <a:off x="4794508" y="3043700"/>
            <a:ext cx="1990746" cy="923330"/>
          </a:xfrm>
          <a:prstGeom prst="rect">
            <a:avLst/>
          </a:prstGeom>
          <a:noFill/>
        </p:spPr>
        <p:txBody>
          <a:bodyPr wrap="square">
            <a:spAutoFit/>
          </a:bodyPr>
          <a:lstStyle/>
          <a:p>
            <a:r>
              <a:rPr lang="en-US" altLang="zh-CN" dirty="0">
                <a:solidFill>
                  <a:srgbClr val="0070C0"/>
                </a:solidFill>
              </a:rPr>
              <a:t>Probability </a:t>
            </a:r>
            <a:r>
              <a:rPr lang="en-US" altLang="zh-CN" sz="1800" kern="1200" dirty="0">
                <a:solidFill>
                  <a:schemeClr val="tx1"/>
                </a:solidFill>
                <a:effectLst/>
                <a:latin typeface="+mn-lt"/>
                <a:ea typeface="+mn-ea"/>
                <a:cs typeface="+mn-cs"/>
              </a:rPr>
              <a:t>is increased significantly</a:t>
            </a:r>
            <a:endParaRPr lang="zh-CN" altLang="en-US" dirty="0"/>
          </a:p>
        </p:txBody>
      </p:sp>
    </p:spTree>
    <p:extLst>
      <p:ext uri="{BB962C8B-B14F-4D97-AF65-F5344CB8AC3E}">
        <p14:creationId xmlns:p14="http://schemas.microsoft.com/office/powerpoint/2010/main" val="4207028611"/>
      </p:ext>
    </p:extLst>
  </p:cSld>
  <p:clrMapOvr>
    <a:masterClrMapping/>
  </p:clrMapOvr>
  <mc:AlternateContent xmlns:mc="http://schemas.openxmlformats.org/markup-compatibility/2006" xmlns:p14="http://schemas.microsoft.com/office/powerpoint/2010/main">
    <mc:Choice Requires="p14">
      <p:transition spd="slow" p14:dur="2000" advTm="115849"/>
    </mc:Choice>
    <mc:Fallback xmlns="">
      <p:transition spd="slow" advTm="115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500"/>
                            </p:stCondLst>
                            <p:childTnLst>
                              <p:par>
                                <p:cTn id="16" presetID="10" presetClass="entr" presetSubtype="0" fill="hold" grpId="0" nodeType="afterEffect">
                                  <p:stCondLst>
                                    <p:cond delay="50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8" grpId="0" animBg="1"/>
      <p:bldP spid="76" grpId="0" animBg="1"/>
      <p:bldP spid="9" grpId="0" animBg="1"/>
      <p:bldP spid="77" grpId="0" animBg="1"/>
      <p:bldP spid="11" grpId="0" animBg="1"/>
      <p:bldP spid="5" grpId="0" animBg="1"/>
      <p:bldP spid="2" grpId="0"/>
      <p:bldP spid="39"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50B88E-1B03-433F-BAB2-A0D63442D1FD}"/>
              </a:ext>
            </a:extLst>
          </p:cNvPr>
          <p:cNvSpPr>
            <a:spLocks noGrp="1"/>
          </p:cNvSpPr>
          <p:nvPr>
            <p:ph type="sldNum" sz="quarter" idx="4"/>
          </p:nvPr>
        </p:nvSpPr>
        <p:spPr>
          <a:prstGeom prst="rect">
            <a:avLst/>
          </a:prstGeom>
        </p:spPr>
        <p:txBody>
          <a:bodyPr/>
          <a:lstStyle/>
          <a:p>
            <a:fld id="{62190E61-7D9E-4147-8D00-500CF23B772C}" type="slidenum">
              <a:rPr lang="zh-CN" altLang="en-US" smtClean="0"/>
              <a:t>18</a:t>
            </a:fld>
            <a:endParaRPr lang="zh-CN" altLang="en-US"/>
          </a:p>
        </p:txBody>
      </p:sp>
      <p:sp>
        <p:nvSpPr>
          <p:cNvPr id="85" name="标题 2">
            <a:extLst>
              <a:ext uri="{FF2B5EF4-FFF2-40B4-BE49-F238E27FC236}">
                <a16:creationId xmlns:a16="http://schemas.microsoft.com/office/drawing/2014/main" id="{981E8784-85EE-439E-BE47-795B38E395DF}"/>
              </a:ext>
            </a:extLst>
          </p:cNvPr>
          <p:cNvSpPr>
            <a:spLocks noGrp="1"/>
          </p:cNvSpPr>
          <p:nvPr>
            <p:ph type="title"/>
          </p:nvPr>
        </p:nvSpPr>
        <p:spPr>
          <a:xfrm>
            <a:off x="179388" y="0"/>
            <a:ext cx="8964612" cy="836613"/>
          </a:xfrm>
        </p:spPr>
        <p:txBody>
          <a:bodyPr/>
          <a:lstStyle/>
          <a:p>
            <a:r>
              <a:rPr lang="en-US" altLang="zh-CN" sz="3200" dirty="0">
                <a:solidFill>
                  <a:schemeClr val="tx1"/>
                </a:solidFill>
                <a:latin typeface="+mn-lt"/>
              </a:rPr>
              <a:t>Idea of </a:t>
            </a:r>
            <a:r>
              <a:rPr lang="en-US" altLang="zh-CN" sz="3200" b="1" dirty="0">
                <a:solidFill>
                  <a:schemeClr val="tx1"/>
                </a:solidFill>
                <a:latin typeface="+mn-lt"/>
              </a:rPr>
              <a:t>Greedy</a:t>
            </a:r>
            <a:r>
              <a:rPr lang="en-US" altLang="zh-CN" sz="3200" dirty="0">
                <a:solidFill>
                  <a:schemeClr val="tx1"/>
                </a:solidFill>
                <a:latin typeface="+mn-lt"/>
              </a:rPr>
              <a:t> </a:t>
            </a:r>
            <a:r>
              <a:rPr lang="en-US" altLang="zh-CN" sz="3200" b="1" dirty="0">
                <a:solidFill>
                  <a:schemeClr val="tx1"/>
                </a:solidFill>
                <a:latin typeface="+mn-lt"/>
              </a:rPr>
              <a:t>Path Optimization</a:t>
            </a:r>
            <a:endParaRPr lang="en-GB" altLang="en-US" sz="3200" b="1" dirty="0">
              <a:solidFill>
                <a:schemeClr val="tx1"/>
              </a:solidFill>
              <a:latin typeface="+mn-lt"/>
            </a:endParaRPr>
          </a:p>
        </p:txBody>
      </p:sp>
      <p:sp>
        <p:nvSpPr>
          <p:cNvPr id="135" name="矩形: 圆角 134">
            <a:extLst>
              <a:ext uri="{FF2B5EF4-FFF2-40B4-BE49-F238E27FC236}">
                <a16:creationId xmlns:a16="http://schemas.microsoft.com/office/drawing/2014/main" id="{74B30AD9-016C-4A5A-9538-212FB3C2328C}"/>
              </a:ext>
            </a:extLst>
          </p:cNvPr>
          <p:cNvSpPr/>
          <p:nvPr/>
        </p:nvSpPr>
        <p:spPr bwMode="auto">
          <a:xfrm>
            <a:off x="4569432" y="1888989"/>
            <a:ext cx="4144756" cy="4177760"/>
          </a:xfrm>
          <a:prstGeom prst="roundRect">
            <a:avLst/>
          </a:prstGeom>
          <a:noFill/>
          <a:ln w="3810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36" name="椭圆 135">
            <a:extLst>
              <a:ext uri="{FF2B5EF4-FFF2-40B4-BE49-F238E27FC236}">
                <a16:creationId xmlns:a16="http://schemas.microsoft.com/office/drawing/2014/main" id="{DBB80A1C-B88E-42C3-A970-B542521A46C4}"/>
              </a:ext>
            </a:extLst>
          </p:cNvPr>
          <p:cNvSpPr/>
          <p:nvPr/>
        </p:nvSpPr>
        <p:spPr bwMode="auto">
          <a:xfrm>
            <a:off x="4902467" y="5128651"/>
            <a:ext cx="417838" cy="417838"/>
          </a:xfrm>
          <a:prstGeom prst="ellipse">
            <a:avLst/>
          </a:prstGeom>
          <a:ln w="1905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ctr" defTabSz="914400" rtl="0" eaLnBrk="1" fontAlgn="base" latinLnBrk="0" hangingPunct="1">
              <a:lnSpc>
                <a:spcPts val="1600"/>
              </a:lnSpc>
              <a:spcBef>
                <a:spcPct val="25000"/>
              </a:spcBef>
              <a:spcAft>
                <a:spcPct val="0"/>
              </a:spcAft>
              <a:buClr>
                <a:schemeClr val="accent2"/>
              </a:buClr>
              <a:buSzTx/>
              <a:buNone/>
            </a:pPr>
            <a:r>
              <a:rPr kumimoji="1" lang="en-US" altLang="zh-CN" sz="1600" dirty="0">
                <a:solidFill>
                  <a:schemeClr val="tx1"/>
                </a:solidFill>
                <a:ea typeface="MS PGothic" panose="020B0600070205080204" pitchFamily="34" charset="-128"/>
              </a:rPr>
              <a:t>A</a:t>
            </a:r>
            <a:endParaRPr kumimoji="1" lang="zh-CN" altLang="en-US" sz="1600" b="0" i="0" u="none" strike="noStrike" cap="none" normalizeH="0" baseline="0" dirty="0">
              <a:ln>
                <a:noFill/>
              </a:ln>
              <a:solidFill>
                <a:schemeClr val="tx1"/>
              </a:solidFill>
              <a:effectLst/>
              <a:ea typeface="MS PGothic" panose="020B0600070205080204" pitchFamily="34" charset="-128"/>
            </a:endParaRPr>
          </a:p>
        </p:txBody>
      </p:sp>
      <p:sp>
        <p:nvSpPr>
          <p:cNvPr id="137" name="椭圆 136">
            <a:extLst>
              <a:ext uri="{FF2B5EF4-FFF2-40B4-BE49-F238E27FC236}">
                <a16:creationId xmlns:a16="http://schemas.microsoft.com/office/drawing/2014/main" id="{926A905D-E600-4EF3-8E66-CC5D6F1CCDD7}"/>
              </a:ext>
            </a:extLst>
          </p:cNvPr>
          <p:cNvSpPr/>
          <p:nvPr/>
        </p:nvSpPr>
        <p:spPr bwMode="auto">
          <a:xfrm>
            <a:off x="8018018" y="5134853"/>
            <a:ext cx="417838" cy="417838"/>
          </a:xfrm>
          <a:prstGeom prst="ellipse">
            <a:avLst/>
          </a:prstGeom>
          <a:ln w="1905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ctr" defTabSz="914400" rtl="0" eaLnBrk="1" fontAlgn="base" latinLnBrk="0" hangingPunct="1">
              <a:lnSpc>
                <a:spcPts val="1600"/>
              </a:lnSpc>
              <a:spcBef>
                <a:spcPct val="25000"/>
              </a:spcBef>
              <a:spcAft>
                <a:spcPct val="0"/>
              </a:spcAft>
              <a:buClr>
                <a:schemeClr val="accent2"/>
              </a:buClr>
              <a:buSzTx/>
              <a:buNone/>
            </a:pPr>
            <a:r>
              <a:rPr kumimoji="1" lang="en-US" altLang="zh-CN" sz="1600" dirty="0">
                <a:solidFill>
                  <a:schemeClr val="tx1"/>
                </a:solidFill>
                <a:ea typeface="MS PGothic" panose="020B0600070205080204" pitchFamily="34" charset="-128"/>
              </a:rPr>
              <a:t>B</a:t>
            </a:r>
            <a:endParaRPr kumimoji="1" lang="zh-CN" altLang="en-US" sz="1600" b="0" i="0" u="none" strike="noStrike" cap="none" normalizeH="0" baseline="0" dirty="0">
              <a:ln>
                <a:noFill/>
              </a:ln>
              <a:solidFill>
                <a:schemeClr val="tx1"/>
              </a:solidFill>
              <a:effectLst/>
              <a:ea typeface="MS PGothic" panose="020B0600070205080204" pitchFamily="34" charset="-128"/>
            </a:endParaRPr>
          </a:p>
        </p:txBody>
      </p:sp>
      <p:sp>
        <p:nvSpPr>
          <p:cNvPr id="140" name="矩形 139">
            <a:extLst>
              <a:ext uri="{FF2B5EF4-FFF2-40B4-BE49-F238E27FC236}">
                <a16:creationId xmlns:a16="http://schemas.microsoft.com/office/drawing/2014/main" id="{F2DE199C-31BB-49B0-B80D-EF726E6069A0}"/>
              </a:ext>
            </a:extLst>
          </p:cNvPr>
          <p:cNvSpPr/>
          <p:nvPr/>
        </p:nvSpPr>
        <p:spPr bwMode="auto">
          <a:xfrm>
            <a:off x="6318828" y="4780730"/>
            <a:ext cx="1383345" cy="837169"/>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p:spPr>
        <p:txBody>
          <a:bodyPr vert="horz" wrap="square" lIns="91440" tIns="45720" rIns="91440" bIns="45720" numCol="1" rtlCol="0" anchor="ctr" anchorCtr="0" compatLnSpc="1"/>
          <a:lstStyle/>
          <a:p>
            <a:pPr algn="ctr" fontAlgn="base">
              <a:spcBef>
                <a:spcPct val="25000"/>
              </a:spcBef>
              <a:spcAft>
                <a:spcPct val="0"/>
              </a:spcAft>
              <a:buClr>
                <a:schemeClr val="accent2"/>
              </a:buClr>
            </a:pPr>
            <a:r>
              <a:rPr kumimoji="1" lang="en-US" altLang="zh-CN" sz="2000" dirty="0">
                <a:ea typeface="MS PGothic" panose="020B0600070205080204" pitchFamily="34" charset="-128"/>
              </a:rPr>
              <a:t>Obstacle</a:t>
            </a:r>
            <a:endParaRPr kumimoji="1" lang="zh-CN" altLang="en-US" sz="2000" dirty="0">
              <a:ea typeface="MS PGothic" panose="020B0600070205080204" pitchFamily="34" charset="-128"/>
            </a:endParaRPr>
          </a:p>
        </p:txBody>
      </p:sp>
      <p:cxnSp>
        <p:nvCxnSpPr>
          <p:cNvPr id="141" name="直接箭头连接符 140">
            <a:extLst>
              <a:ext uri="{FF2B5EF4-FFF2-40B4-BE49-F238E27FC236}">
                <a16:creationId xmlns:a16="http://schemas.microsoft.com/office/drawing/2014/main" id="{8AF34148-E884-43C2-A941-C2030C063F3A}"/>
              </a:ext>
            </a:extLst>
          </p:cNvPr>
          <p:cNvCxnSpPr>
            <a:cxnSpLocks/>
            <a:stCxn id="136" idx="6"/>
            <a:endCxn id="137" idx="2"/>
          </p:cNvCxnSpPr>
          <p:nvPr/>
        </p:nvCxnSpPr>
        <p:spPr bwMode="auto">
          <a:xfrm>
            <a:off x="5320305" y="5337570"/>
            <a:ext cx="2697713" cy="6202"/>
          </a:xfrm>
          <a:prstGeom prst="straightConnector1">
            <a:avLst/>
          </a:prstGeom>
          <a:noFill/>
          <a:ln w="19050" cap="flat" cmpd="sng" algn="ctr">
            <a:solidFill>
              <a:schemeClr val="tx1"/>
            </a:solidFill>
            <a:prstDash val="dash"/>
            <a:round/>
            <a:headEnd type="none" w="med" len="med"/>
            <a:tailEnd type="triangle"/>
          </a:ln>
        </p:spPr>
      </p:cxnSp>
      <p:cxnSp>
        <p:nvCxnSpPr>
          <p:cNvPr id="142" name="直接连接符 141">
            <a:extLst>
              <a:ext uri="{FF2B5EF4-FFF2-40B4-BE49-F238E27FC236}">
                <a16:creationId xmlns:a16="http://schemas.microsoft.com/office/drawing/2014/main" id="{CD3A9624-171C-4C86-94C8-BF93D8C7A13A}"/>
              </a:ext>
            </a:extLst>
          </p:cNvPr>
          <p:cNvCxnSpPr>
            <a:cxnSpLocks/>
          </p:cNvCxnSpPr>
          <p:nvPr/>
        </p:nvCxnSpPr>
        <p:spPr bwMode="auto">
          <a:xfrm rot="2700000">
            <a:off x="5901484" y="5084703"/>
            <a:ext cx="0" cy="505733"/>
          </a:xfrm>
          <a:prstGeom prst="line">
            <a:avLst/>
          </a:prstGeom>
          <a:noFill/>
          <a:ln w="76200" cap="flat" cmpd="sng" algn="ctr">
            <a:solidFill>
              <a:srgbClr val="FF0000"/>
            </a:solidFill>
            <a:prstDash val="solid"/>
            <a:round/>
            <a:headEnd type="none" w="med" len="med"/>
            <a:tailEnd type="none" w="med" len="med"/>
          </a:ln>
        </p:spPr>
      </p:cxnSp>
      <p:sp>
        <p:nvSpPr>
          <p:cNvPr id="144" name="椭圆 143">
            <a:extLst>
              <a:ext uri="{FF2B5EF4-FFF2-40B4-BE49-F238E27FC236}">
                <a16:creationId xmlns:a16="http://schemas.microsoft.com/office/drawing/2014/main" id="{8F8AB343-5D75-4636-9274-2B6C9408A56C}"/>
              </a:ext>
            </a:extLst>
          </p:cNvPr>
          <p:cNvSpPr/>
          <p:nvPr/>
        </p:nvSpPr>
        <p:spPr bwMode="auto">
          <a:xfrm>
            <a:off x="8018018" y="3393334"/>
            <a:ext cx="417838" cy="417838"/>
          </a:xfrm>
          <a:prstGeom prst="ellipse">
            <a:avLst/>
          </a:prstGeom>
          <a:ln w="1905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ctr" defTabSz="914400" rtl="0" eaLnBrk="1" fontAlgn="base" latinLnBrk="0" hangingPunct="1">
              <a:lnSpc>
                <a:spcPts val="1600"/>
              </a:lnSpc>
              <a:spcBef>
                <a:spcPct val="25000"/>
              </a:spcBef>
              <a:spcAft>
                <a:spcPct val="0"/>
              </a:spcAft>
              <a:buClr>
                <a:schemeClr val="accent2"/>
              </a:buClr>
              <a:buSzTx/>
              <a:buNone/>
            </a:pPr>
            <a:r>
              <a:rPr kumimoji="1" lang="en-US" altLang="zh-CN" sz="1600" dirty="0">
                <a:solidFill>
                  <a:schemeClr val="tx1"/>
                </a:solidFill>
                <a:ea typeface="MS PGothic" panose="020B0600070205080204" pitchFamily="34" charset="-128"/>
              </a:rPr>
              <a:t>B</a:t>
            </a:r>
            <a:endParaRPr kumimoji="1" lang="zh-CN" altLang="en-US" sz="1600" b="0" i="0" u="none" strike="noStrike" cap="none" normalizeH="0" baseline="0" dirty="0">
              <a:ln>
                <a:noFill/>
              </a:ln>
              <a:solidFill>
                <a:schemeClr val="tx1"/>
              </a:solidFill>
              <a:effectLst/>
              <a:ea typeface="MS PGothic" panose="020B0600070205080204" pitchFamily="34" charset="-128"/>
            </a:endParaRPr>
          </a:p>
        </p:txBody>
      </p:sp>
      <p:sp>
        <p:nvSpPr>
          <p:cNvPr id="145" name="椭圆 144">
            <a:extLst>
              <a:ext uri="{FF2B5EF4-FFF2-40B4-BE49-F238E27FC236}">
                <a16:creationId xmlns:a16="http://schemas.microsoft.com/office/drawing/2014/main" id="{C82907B5-8099-4833-BFEB-5F4E10C65377}"/>
              </a:ext>
            </a:extLst>
          </p:cNvPr>
          <p:cNvSpPr/>
          <p:nvPr/>
        </p:nvSpPr>
        <p:spPr bwMode="auto">
          <a:xfrm>
            <a:off x="4902467" y="3396696"/>
            <a:ext cx="417838" cy="417838"/>
          </a:xfrm>
          <a:prstGeom prst="ellipse">
            <a:avLst/>
          </a:prstGeom>
          <a:ln w="1905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ctr" defTabSz="914400" rtl="0" eaLnBrk="1" fontAlgn="base" latinLnBrk="0" hangingPunct="1">
              <a:lnSpc>
                <a:spcPts val="1600"/>
              </a:lnSpc>
              <a:spcBef>
                <a:spcPct val="25000"/>
              </a:spcBef>
              <a:spcAft>
                <a:spcPct val="0"/>
              </a:spcAft>
              <a:buClr>
                <a:schemeClr val="accent2"/>
              </a:buClr>
              <a:buSzTx/>
              <a:buNone/>
            </a:pPr>
            <a:r>
              <a:rPr kumimoji="1" lang="en-US" altLang="zh-CN" sz="1600" dirty="0">
                <a:solidFill>
                  <a:schemeClr val="tx1"/>
                </a:solidFill>
                <a:ea typeface="MS PGothic" panose="020B0600070205080204" pitchFamily="34" charset="-128"/>
              </a:rPr>
              <a:t>A</a:t>
            </a:r>
            <a:endParaRPr kumimoji="1" lang="zh-CN" altLang="en-US" sz="1600" b="0" i="0" u="none" strike="noStrike" cap="none" normalizeH="0" baseline="0" dirty="0">
              <a:ln>
                <a:noFill/>
              </a:ln>
              <a:solidFill>
                <a:schemeClr val="tx1"/>
              </a:solidFill>
              <a:effectLst/>
              <a:ea typeface="MS PGothic" panose="020B0600070205080204" pitchFamily="34" charset="-128"/>
            </a:endParaRPr>
          </a:p>
        </p:txBody>
      </p:sp>
      <p:cxnSp>
        <p:nvCxnSpPr>
          <p:cNvPr id="146" name="直接箭头连接符 145">
            <a:extLst>
              <a:ext uri="{FF2B5EF4-FFF2-40B4-BE49-F238E27FC236}">
                <a16:creationId xmlns:a16="http://schemas.microsoft.com/office/drawing/2014/main" id="{82C09F98-B9F8-4B91-8AB2-4348E94D2595}"/>
              </a:ext>
            </a:extLst>
          </p:cNvPr>
          <p:cNvCxnSpPr>
            <a:cxnSpLocks/>
            <a:stCxn id="145" idx="6"/>
            <a:endCxn id="144" idx="2"/>
          </p:cNvCxnSpPr>
          <p:nvPr/>
        </p:nvCxnSpPr>
        <p:spPr bwMode="auto">
          <a:xfrm flipV="1">
            <a:off x="5320305" y="3602253"/>
            <a:ext cx="2697713" cy="3362"/>
          </a:xfrm>
          <a:prstGeom prst="straightConnector1">
            <a:avLst/>
          </a:prstGeom>
          <a:noFill/>
          <a:ln w="19050" cap="flat" cmpd="sng" algn="ctr">
            <a:solidFill>
              <a:schemeClr val="tx1"/>
            </a:solidFill>
            <a:prstDash val="solid"/>
            <a:round/>
            <a:headEnd type="none" w="med" len="med"/>
            <a:tailEnd type="triangle"/>
          </a:ln>
        </p:spPr>
      </p:cxnSp>
      <p:sp>
        <p:nvSpPr>
          <p:cNvPr id="150" name="矩形 149">
            <a:extLst>
              <a:ext uri="{FF2B5EF4-FFF2-40B4-BE49-F238E27FC236}">
                <a16:creationId xmlns:a16="http://schemas.microsoft.com/office/drawing/2014/main" id="{7C9A7D7E-2EC2-4F74-A520-147FA98C066B}"/>
              </a:ext>
            </a:extLst>
          </p:cNvPr>
          <p:cNvSpPr/>
          <p:nvPr/>
        </p:nvSpPr>
        <p:spPr>
          <a:xfrm>
            <a:off x="6248704" y="2986601"/>
            <a:ext cx="837665" cy="369332"/>
          </a:xfrm>
          <a:prstGeom prst="rect">
            <a:avLst/>
          </a:prstGeom>
        </p:spPr>
        <p:txBody>
          <a:bodyPr wrap="none">
            <a:spAutoFit/>
          </a:bodyPr>
          <a:lstStyle/>
          <a:p>
            <a:pPr algn="ctr"/>
            <a:r>
              <a:rPr lang="en-US" altLang="zh-CN" dirty="0"/>
              <a:t>V</a:t>
            </a:r>
            <a:r>
              <a:rPr lang="zh-CN" altLang="en-US" dirty="0"/>
              <a:t>isible</a:t>
            </a:r>
          </a:p>
        </p:txBody>
      </p:sp>
      <p:sp>
        <p:nvSpPr>
          <p:cNvPr id="151" name="矩形 150">
            <a:extLst>
              <a:ext uri="{FF2B5EF4-FFF2-40B4-BE49-F238E27FC236}">
                <a16:creationId xmlns:a16="http://schemas.microsoft.com/office/drawing/2014/main" id="{276C0838-24F7-400C-92AB-4E8B7AE91C74}"/>
              </a:ext>
            </a:extLst>
          </p:cNvPr>
          <p:cNvSpPr/>
          <p:nvPr/>
        </p:nvSpPr>
        <p:spPr>
          <a:xfrm>
            <a:off x="6163546" y="4338249"/>
            <a:ext cx="1204176" cy="369332"/>
          </a:xfrm>
          <a:prstGeom prst="rect">
            <a:avLst/>
          </a:prstGeom>
        </p:spPr>
        <p:txBody>
          <a:bodyPr wrap="none">
            <a:spAutoFit/>
          </a:bodyPr>
          <a:lstStyle/>
          <a:p>
            <a:pPr algn="ctr"/>
            <a:r>
              <a:rPr lang="en-US" altLang="zh-CN" dirty="0"/>
              <a:t>Not </a:t>
            </a:r>
            <a:r>
              <a:rPr lang="zh-CN" altLang="en-US" dirty="0"/>
              <a:t>visible</a:t>
            </a:r>
          </a:p>
        </p:txBody>
      </p:sp>
      <p:cxnSp>
        <p:nvCxnSpPr>
          <p:cNvPr id="154" name="直接连接符 153">
            <a:extLst>
              <a:ext uri="{FF2B5EF4-FFF2-40B4-BE49-F238E27FC236}">
                <a16:creationId xmlns:a16="http://schemas.microsoft.com/office/drawing/2014/main" id="{F3BBFF62-B7D3-48EF-BFA1-7B29309CCC97}"/>
              </a:ext>
            </a:extLst>
          </p:cNvPr>
          <p:cNvCxnSpPr>
            <a:cxnSpLocks/>
          </p:cNvCxnSpPr>
          <p:nvPr/>
        </p:nvCxnSpPr>
        <p:spPr bwMode="auto">
          <a:xfrm rot="18900000">
            <a:off x="5901484" y="5084703"/>
            <a:ext cx="0" cy="505733"/>
          </a:xfrm>
          <a:prstGeom prst="line">
            <a:avLst/>
          </a:prstGeom>
          <a:noFill/>
          <a:ln w="76200" cap="flat" cmpd="sng" algn="ctr">
            <a:solidFill>
              <a:srgbClr val="FF0000"/>
            </a:solidFill>
            <a:prstDash val="solid"/>
            <a:round/>
            <a:headEnd type="none" w="med" len="med"/>
            <a:tailEnd type="none" w="med" len="med"/>
          </a:ln>
        </p:spPr>
      </p:cxnSp>
      <p:cxnSp>
        <p:nvCxnSpPr>
          <p:cNvPr id="155" name="直接连接符 154">
            <a:extLst>
              <a:ext uri="{FF2B5EF4-FFF2-40B4-BE49-F238E27FC236}">
                <a16:creationId xmlns:a16="http://schemas.microsoft.com/office/drawing/2014/main" id="{A43A6D8B-4BF5-4E48-A5B0-5E043B35CA72}"/>
              </a:ext>
            </a:extLst>
          </p:cNvPr>
          <p:cNvCxnSpPr>
            <a:cxnSpLocks/>
          </p:cNvCxnSpPr>
          <p:nvPr/>
        </p:nvCxnSpPr>
        <p:spPr bwMode="auto">
          <a:xfrm>
            <a:off x="6402333" y="3679234"/>
            <a:ext cx="232486" cy="232487"/>
          </a:xfrm>
          <a:prstGeom prst="line">
            <a:avLst/>
          </a:prstGeom>
          <a:noFill/>
          <a:ln w="76200" cap="flat" cmpd="sng" algn="ctr">
            <a:solidFill>
              <a:srgbClr val="FF0000"/>
            </a:solidFill>
            <a:prstDash val="solid"/>
            <a:round/>
            <a:headEnd type="none" w="med" len="med"/>
            <a:tailEnd type="none" w="med" len="med"/>
          </a:ln>
        </p:spPr>
      </p:cxnSp>
      <p:cxnSp>
        <p:nvCxnSpPr>
          <p:cNvPr id="156" name="直接连接符 155">
            <a:extLst>
              <a:ext uri="{FF2B5EF4-FFF2-40B4-BE49-F238E27FC236}">
                <a16:creationId xmlns:a16="http://schemas.microsoft.com/office/drawing/2014/main" id="{EE93F3CC-3D87-4780-8740-9AC6DC71F092}"/>
              </a:ext>
            </a:extLst>
          </p:cNvPr>
          <p:cNvCxnSpPr>
            <a:cxnSpLocks/>
          </p:cNvCxnSpPr>
          <p:nvPr/>
        </p:nvCxnSpPr>
        <p:spPr bwMode="auto">
          <a:xfrm flipH="1">
            <a:off x="6584168" y="3494301"/>
            <a:ext cx="420559" cy="420560"/>
          </a:xfrm>
          <a:prstGeom prst="line">
            <a:avLst/>
          </a:prstGeom>
          <a:noFill/>
          <a:ln w="76200" cap="flat" cmpd="sng" algn="ctr">
            <a:solidFill>
              <a:srgbClr val="FF0000"/>
            </a:solidFill>
            <a:prstDash val="solid"/>
            <a:round/>
            <a:headEnd type="none" w="med" len="med"/>
            <a:tailEnd type="none" w="med" len="med"/>
          </a:ln>
        </p:spPr>
      </p:cxnSp>
      <p:sp>
        <p:nvSpPr>
          <p:cNvPr id="163" name="文本框 162">
            <a:extLst>
              <a:ext uri="{FF2B5EF4-FFF2-40B4-BE49-F238E27FC236}">
                <a16:creationId xmlns:a16="http://schemas.microsoft.com/office/drawing/2014/main" id="{9725F3B4-F0A5-4A66-A500-CF18806136BE}"/>
              </a:ext>
            </a:extLst>
          </p:cNvPr>
          <p:cNvSpPr txBox="1"/>
          <p:nvPr/>
        </p:nvSpPr>
        <p:spPr>
          <a:xfrm>
            <a:off x="4825639" y="2195605"/>
            <a:ext cx="1968809" cy="400110"/>
          </a:xfrm>
          <a:prstGeom prst="rect">
            <a:avLst/>
          </a:prstGeom>
          <a:noFill/>
        </p:spPr>
        <p:txBody>
          <a:bodyPr wrap="none" rtlCol="0">
            <a:spAutoFit/>
          </a:bodyPr>
          <a:lstStyle/>
          <a:p>
            <a:r>
              <a:rPr lang="en-US" altLang="zh-CN" sz="2000" b="1" dirty="0"/>
              <a:t>Check visibility:</a:t>
            </a:r>
            <a:endParaRPr lang="zh-CN" altLang="en-US" sz="2000" b="1" dirty="0"/>
          </a:p>
        </p:txBody>
      </p:sp>
      <p:sp>
        <p:nvSpPr>
          <p:cNvPr id="186" name="矩形: 圆角 185">
            <a:extLst>
              <a:ext uri="{FF2B5EF4-FFF2-40B4-BE49-F238E27FC236}">
                <a16:creationId xmlns:a16="http://schemas.microsoft.com/office/drawing/2014/main" id="{74291014-2B61-45A4-AB61-173AF326DB78}"/>
              </a:ext>
            </a:extLst>
          </p:cNvPr>
          <p:cNvSpPr/>
          <p:nvPr/>
        </p:nvSpPr>
        <p:spPr bwMode="auto">
          <a:xfrm>
            <a:off x="2041093" y="1402740"/>
            <a:ext cx="1808897" cy="560928"/>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ts val="15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 = </a:t>
            </a:r>
            <a:r>
              <a:rPr kumimoji="1" lang="en-US" altLang="zh-CN" sz="1200" dirty="0">
                <a:latin typeface="Verdana" panose="020B0604030504040204" pitchFamily="34" charset="0"/>
                <a:ea typeface="MS PGothic" panose="020B0600070205080204" pitchFamily="34" charset="-128"/>
              </a:rPr>
              <a:t>First node</a:t>
            </a:r>
            <a:endPar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p>
            <a:pPr marR="0" algn="ctr" defTabSz="914400" rtl="0" eaLnBrk="1" fontAlgn="base" latinLnBrk="0" hangingPunct="1">
              <a:lnSpc>
                <a:spcPts val="15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B = </a:t>
            </a:r>
            <a:r>
              <a:rPr kumimoji="1" lang="en-US" altLang="zh-CN" sz="1200" dirty="0">
                <a:latin typeface="Verdana" panose="020B0604030504040204" pitchFamily="34" charset="0"/>
                <a:ea typeface="MS PGothic" panose="020B0600070205080204" pitchFamily="34" charset="-128"/>
              </a:rPr>
              <a:t>Last node</a:t>
            </a: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 </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87" name="菱形 186">
            <a:extLst>
              <a:ext uri="{FF2B5EF4-FFF2-40B4-BE49-F238E27FC236}">
                <a16:creationId xmlns:a16="http://schemas.microsoft.com/office/drawing/2014/main" id="{64FBFF8C-50B6-4C52-87BA-1132B16D1A75}"/>
              </a:ext>
            </a:extLst>
          </p:cNvPr>
          <p:cNvSpPr/>
          <p:nvPr/>
        </p:nvSpPr>
        <p:spPr bwMode="auto">
          <a:xfrm>
            <a:off x="2041093" y="2431076"/>
            <a:ext cx="1812251" cy="722157"/>
          </a:xfrm>
          <a:prstGeom prst="diamond">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88" name="文本框 187">
            <a:extLst>
              <a:ext uri="{FF2B5EF4-FFF2-40B4-BE49-F238E27FC236}">
                <a16:creationId xmlns:a16="http://schemas.microsoft.com/office/drawing/2014/main" id="{1C840D63-7CFC-43CD-9FE3-8DDF87CCA04D}"/>
              </a:ext>
            </a:extLst>
          </p:cNvPr>
          <p:cNvSpPr txBox="1"/>
          <p:nvPr/>
        </p:nvSpPr>
        <p:spPr>
          <a:xfrm>
            <a:off x="2282810" y="2650491"/>
            <a:ext cx="1325461" cy="276999"/>
          </a:xfrm>
          <a:prstGeom prst="rect">
            <a:avLst/>
          </a:prstGeom>
          <a:noFill/>
        </p:spPr>
        <p:txBody>
          <a:bodyPr wrap="square" rtlCol="0">
            <a:spAutoFit/>
          </a:bodyPr>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Check visibility</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89" name="矩形: 圆角 188">
            <a:extLst>
              <a:ext uri="{FF2B5EF4-FFF2-40B4-BE49-F238E27FC236}">
                <a16:creationId xmlns:a16="http://schemas.microsoft.com/office/drawing/2014/main" id="{97476172-CD82-4711-8C52-0F77190E5E5E}"/>
              </a:ext>
            </a:extLst>
          </p:cNvPr>
          <p:cNvSpPr/>
          <p:nvPr/>
        </p:nvSpPr>
        <p:spPr bwMode="auto">
          <a:xfrm>
            <a:off x="428135" y="1776844"/>
            <a:ext cx="1373858" cy="722157"/>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ts val="1300"/>
              </a:lnSpc>
              <a:spcBef>
                <a:spcPct val="25000"/>
              </a:spcBef>
              <a:spcAft>
                <a:spcPct val="0"/>
              </a:spcAft>
              <a:buClr>
                <a:schemeClr val="accent2"/>
              </a:buClr>
              <a:buSzTx/>
              <a:buNone/>
            </a:pPr>
            <a:r>
              <a:rPr kumimoji="1" lang="en-US" altLang="zh-CN" sz="1200" dirty="0">
                <a:latin typeface="Verdana" panose="020B0604030504040204" pitchFamily="34" charset="0"/>
                <a:ea typeface="MS PGothic" panose="020B0600070205080204" pitchFamily="34" charset="-128"/>
              </a:rPr>
              <a:t>B </a:t>
            </a: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p>
            <a:pPr marR="0" algn="ctr" defTabSz="914400" rtl="0" eaLnBrk="1" fontAlgn="base" latinLnBrk="0" hangingPunct="1">
              <a:lnSpc>
                <a:spcPts val="13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Previous node</a:t>
            </a:r>
          </a:p>
          <a:p>
            <a:pPr algn="ctr" fontAlgn="base">
              <a:lnSpc>
                <a:spcPts val="1300"/>
              </a:lnSpc>
              <a:spcBef>
                <a:spcPct val="25000"/>
              </a:spcBef>
              <a:spcAft>
                <a:spcPct val="0"/>
              </a:spcAft>
              <a:buClr>
                <a:schemeClr val="accent2"/>
              </a:buClr>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of B</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90" name="矩形: 圆角 189">
            <a:extLst>
              <a:ext uri="{FF2B5EF4-FFF2-40B4-BE49-F238E27FC236}">
                <a16:creationId xmlns:a16="http://schemas.microsoft.com/office/drawing/2014/main" id="{0C28B090-6455-4409-AC35-BB8BA1AFA78E}"/>
              </a:ext>
            </a:extLst>
          </p:cNvPr>
          <p:cNvSpPr/>
          <p:nvPr/>
        </p:nvSpPr>
        <p:spPr bwMode="auto">
          <a:xfrm>
            <a:off x="428135" y="3840860"/>
            <a:ext cx="1373859" cy="722157"/>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algn="ctr" fontAlgn="base">
              <a:lnSpc>
                <a:spcPts val="1300"/>
              </a:lnSpc>
              <a:spcBef>
                <a:spcPts val="1800"/>
              </a:spcBef>
              <a:spcAft>
                <a:spcPct val="0"/>
              </a:spcAft>
              <a:buClr>
                <a:schemeClr val="accent2"/>
              </a:buClr>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 = B</a:t>
            </a:r>
          </a:p>
          <a:p>
            <a:pPr marR="0" algn="ctr" defTabSz="914400" rtl="0" eaLnBrk="1" fontAlgn="base" latinLnBrk="0" hangingPunct="1">
              <a:lnSpc>
                <a:spcPts val="1300"/>
              </a:lnSpc>
              <a:spcBef>
                <a:spcPts val="18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B </a:t>
            </a:r>
            <a:r>
              <a:rPr kumimoji="1" lang="en-US" altLang="zh-CN" sz="1200" dirty="0">
                <a:latin typeface="Verdana" panose="020B0604030504040204" pitchFamily="34" charset="0"/>
                <a:ea typeface="MS PGothic" panose="020B0600070205080204" pitchFamily="34" charset="-128"/>
              </a:rPr>
              <a:t>= Last node</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99" name="菱形 198">
            <a:extLst>
              <a:ext uri="{FF2B5EF4-FFF2-40B4-BE49-F238E27FC236}">
                <a16:creationId xmlns:a16="http://schemas.microsoft.com/office/drawing/2014/main" id="{0AB4A3BE-EA0F-435A-8D29-F747E2EA5714}"/>
              </a:ext>
            </a:extLst>
          </p:cNvPr>
          <p:cNvSpPr/>
          <p:nvPr/>
        </p:nvSpPr>
        <p:spPr bwMode="auto">
          <a:xfrm>
            <a:off x="2041094" y="4436698"/>
            <a:ext cx="1808896" cy="722157"/>
          </a:xfrm>
          <a:prstGeom prst="diamond">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15" name="文本框 214">
            <a:extLst>
              <a:ext uri="{FF2B5EF4-FFF2-40B4-BE49-F238E27FC236}">
                <a16:creationId xmlns:a16="http://schemas.microsoft.com/office/drawing/2014/main" id="{190422BD-777F-4A11-AEAC-AE9C71913231}"/>
              </a:ext>
            </a:extLst>
          </p:cNvPr>
          <p:cNvSpPr txBox="1"/>
          <p:nvPr/>
        </p:nvSpPr>
        <p:spPr>
          <a:xfrm>
            <a:off x="2035899" y="4656845"/>
            <a:ext cx="1808897" cy="276999"/>
          </a:xfrm>
          <a:prstGeom prst="rect">
            <a:avLst/>
          </a:prstGeom>
          <a:noFill/>
        </p:spPr>
        <p:txBody>
          <a:bodyPr wrap="square" rtlCol="0">
            <a:spAutoFit/>
          </a:bodyPr>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B = Last node</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16" name="矩形: 圆角 215">
            <a:extLst>
              <a:ext uri="{FF2B5EF4-FFF2-40B4-BE49-F238E27FC236}">
                <a16:creationId xmlns:a16="http://schemas.microsoft.com/office/drawing/2014/main" id="{4358C272-02B1-4851-864F-3FC2CF6EFB48}"/>
              </a:ext>
            </a:extLst>
          </p:cNvPr>
          <p:cNvSpPr/>
          <p:nvPr/>
        </p:nvSpPr>
        <p:spPr bwMode="auto">
          <a:xfrm>
            <a:off x="1881110" y="5591121"/>
            <a:ext cx="2128862" cy="524028"/>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ts val="2600"/>
              </a:lnSpc>
              <a:spcBef>
                <a:spcPct val="25000"/>
              </a:spcBef>
              <a:spcAft>
                <a:spcPct val="0"/>
              </a:spcAft>
              <a:buClr>
                <a:schemeClr val="accent2"/>
              </a:buClr>
              <a:buSzTx/>
              <a:buNone/>
            </a:pPr>
            <a:r>
              <a:rPr kumimoji="1" lang="en-US" altLang="zh-CN" sz="1200" dirty="0">
                <a:latin typeface="Verdana" panose="020B0604030504040204" pitchFamily="34" charset="0"/>
                <a:ea typeface="MS PGothic" panose="020B0600070205080204" pitchFamily="34" charset="-128"/>
              </a:rPr>
              <a:t>P</a:t>
            </a:r>
            <a:r>
              <a:rPr kumimoji="1" lang="en-US" altLang="zh-CN" sz="120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ath optimization Finish</a:t>
            </a:r>
            <a:endParaRPr kumimoji="1" lang="zh-CN" altLang="en-US" sz="120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217" name="直接箭头连接符 216">
            <a:extLst>
              <a:ext uri="{FF2B5EF4-FFF2-40B4-BE49-F238E27FC236}">
                <a16:creationId xmlns:a16="http://schemas.microsoft.com/office/drawing/2014/main" id="{CF90C305-EA0E-490D-98F2-D4912FE599D5}"/>
              </a:ext>
            </a:extLst>
          </p:cNvPr>
          <p:cNvCxnSpPr>
            <a:cxnSpLocks/>
            <a:stCxn id="186" idx="2"/>
            <a:endCxn id="187" idx="0"/>
          </p:cNvCxnSpPr>
          <p:nvPr/>
        </p:nvCxnSpPr>
        <p:spPr bwMode="auto">
          <a:xfrm>
            <a:off x="2945542" y="1963668"/>
            <a:ext cx="1677" cy="467408"/>
          </a:xfrm>
          <a:prstGeom prst="straightConnector1">
            <a:avLst/>
          </a:prstGeom>
          <a:noFill/>
          <a:ln w="19050" cap="flat" cmpd="sng" algn="ctr">
            <a:solidFill>
              <a:schemeClr val="tx1"/>
            </a:solidFill>
            <a:prstDash val="solid"/>
            <a:round/>
            <a:headEnd type="none" w="med" len="med"/>
            <a:tailEnd type="triangle"/>
          </a:ln>
        </p:spPr>
      </p:cxnSp>
      <p:cxnSp>
        <p:nvCxnSpPr>
          <p:cNvPr id="220" name="直接箭头连接符 219">
            <a:extLst>
              <a:ext uri="{FF2B5EF4-FFF2-40B4-BE49-F238E27FC236}">
                <a16:creationId xmlns:a16="http://schemas.microsoft.com/office/drawing/2014/main" id="{300A31E9-C0D2-4432-8BE6-62A93C146F54}"/>
              </a:ext>
            </a:extLst>
          </p:cNvPr>
          <p:cNvCxnSpPr>
            <a:cxnSpLocks/>
            <a:stCxn id="199" idx="2"/>
            <a:endCxn id="216" idx="0"/>
          </p:cNvCxnSpPr>
          <p:nvPr/>
        </p:nvCxnSpPr>
        <p:spPr bwMode="auto">
          <a:xfrm flipH="1">
            <a:off x="2945541" y="5158855"/>
            <a:ext cx="1" cy="432266"/>
          </a:xfrm>
          <a:prstGeom prst="straightConnector1">
            <a:avLst/>
          </a:prstGeom>
          <a:noFill/>
          <a:ln w="19050" cap="flat" cmpd="sng" algn="ctr">
            <a:solidFill>
              <a:schemeClr val="tx1"/>
            </a:solidFill>
            <a:prstDash val="solid"/>
            <a:round/>
            <a:headEnd type="none" w="med" len="med"/>
            <a:tailEnd type="triangle"/>
          </a:ln>
        </p:spPr>
      </p:cxnSp>
      <p:sp>
        <p:nvSpPr>
          <p:cNvPr id="224" name="文本框 223">
            <a:extLst>
              <a:ext uri="{FF2B5EF4-FFF2-40B4-BE49-F238E27FC236}">
                <a16:creationId xmlns:a16="http://schemas.microsoft.com/office/drawing/2014/main" id="{0CE1F01E-01BA-4345-92DC-EED3B48FBC18}"/>
              </a:ext>
            </a:extLst>
          </p:cNvPr>
          <p:cNvSpPr txBox="1"/>
          <p:nvPr/>
        </p:nvSpPr>
        <p:spPr>
          <a:xfrm>
            <a:off x="2956097" y="3033275"/>
            <a:ext cx="483146" cy="338554"/>
          </a:xfrm>
          <a:prstGeom prst="rect">
            <a:avLst/>
          </a:prstGeom>
          <a:noFill/>
        </p:spPr>
        <p:txBody>
          <a:bodyPr wrap="none" rtlCol="0">
            <a:spAutoFit/>
          </a:bodyPr>
          <a:lstStyle/>
          <a:p>
            <a:r>
              <a:rPr lang="en-US" altLang="zh-CN" sz="1600" dirty="0"/>
              <a:t>Yes</a:t>
            </a:r>
            <a:endParaRPr lang="zh-CN" altLang="en-US" sz="1600" dirty="0"/>
          </a:p>
        </p:txBody>
      </p:sp>
      <p:sp>
        <p:nvSpPr>
          <p:cNvPr id="225" name="文本框 224">
            <a:extLst>
              <a:ext uri="{FF2B5EF4-FFF2-40B4-BE49-F238E27FC236}">
                <a16:creationId xmlns:a16="http://schemas.microsoft.com/office/drawing/2014/main" id="{D5F8BA51-AD4C-44B0-9FE9-7682FF74CD3D}"/>
              </a:ext>
            </a:extLst>
          </p:cNvPr>
          <p:cNvSpPr txBox="1"/>
          <p:nvPr/>
        </p:nvSpPr>
        <p:spPr>
          <a:xfrm>
            <a:off x="2956097" y="5052980"/>
            <a:ext cx="483146" cy="338554"/>
          </a:xfrm>
          <a:prstGeom prst="rect">
            <a:avLst/>
          </a:prstGeom>
          <a:noFill/>
        </p:spPr>
        <p:txBody>
          <a:bodyPr wrap="none" rtlCol="0">
            <a:spAutoFit/>
          </a:bodyPr>
          <a:lstStyle/>
          <a:p>
            <a:r>
              <a:rPr lang="en-US" altLang="zh-CN" sz="1600" dirty="0"/>
              <a:t>Yes</a:t>
            </a:r>
            <a:endParaRPr lang="zh-CN" altLang="en-US" sz="1600" dirty="0"/>
          </a:p>
        </p:txBody>
      </p:sp>
      <p:sp>
        <p:nvSpPr>
          <p:cNvPr id="226" name="文本框 225">
            <a:extLst>
              <a:ext uri="{FF2B5EF4-FFF2-40B4-BE49-F238E27FC236}">
                <a16:creationId xmlns:a16="http://schemas.microsoft.com/office/drawing/2014/main" id="{B0C9B8EA-297B-4EA4-929C-3B3140A64287}"/>
              </a:ext>
            </a:extLst>
          </p:cNvPr>
          <p:cNvSpPr txBox="1"/>
          <p:nvPr/>
        </p:nvSpPr>
        <p:spPr>
          <a:xfrm>
            <a:off x="1667470" y="2482481"/>
            <a:ext cx="434734" cy="338554"/>
          </a:xfrm>
          <a:prstGeom prst="rect">
            <a:avLst/>
          </a:prstGeom>
          <a:noFill/>
        </p:spPr>
        <p:txBody>
          <a:bodyPr wrap="square" rtlCol="0">
            <a:spAutoFit/>
          </a:bodyPr>
          <a:lstStyle/>
          <a:p>
            <a:r>
              <a:rPr lang="en-US" altLang="zh-CN" sz="1600" dirty="0"/>
              <a:t>No</a:t>
            </a:r>
            <a:endParaRPr lang="zh-CN" altLang="en-US" sz="1600" dirty="0"/>
          </a:p>
        </p:txBody>
      </p:sp>
      <p:sp>
        <p:nvSpPr>
          <p:cNvPr id="227" name="文本框 226">
            <a:extLst>
              <a:ext uri="{FF2B5EF4-FFF2-40B4-BE49-F238E27FC236}">
                <a16:creationId xmlns:a16="http://schemas.microsoft.com/office/drawing/2014/main" id="{FB053245-D390-421E-859A-D8262507F86B}"/>
              </a:ext>
            </a:extLst>
          </p:cNvPr>
          <p:cNvSpPr txBox="1"/>
          <p:nvPr/>
        </p:nvSpPr>
        <p:spPr>
          <a:xfrm>
            <a:off x="1664193" y="4503353"/>
            <a:ext cx="434734" cy="338554"/>
          </a:xfrm>
          <a:prstGeom prst="rect">
            <a:avLst/>
          </a:prstGeom>
          <a:noFill/>
        </p:spPr>
        <p:txBody>
          <a:bodyPr wrap="none" rtlCol="0">
            <a:spAutoFit/>
          </a:bodyPr>
          <a:lstStyle/>
          <a:p>
            <a:r>
              <a:rPr lang="en-US" altLang="zh-CN" sz="1600" dirty="0"/>
              <a:t>No</a:t>
            </a:r>
            <a:endParaRPr lang="zh-CN" altLang="en-US" sz="1600" dirty="0"/>
          </a:p>
        </p:txBody>
      </p:sp>
      <p:cxnSp>
        <p:nvCxnSpPr>
          <p:cNvPr id="170" name="直接箭头连接符 169">
            <a:extLst>
              <a:ext uri="{FF2B5EF4-FFF2-40B4-BE49-F238E27FC236}">
                <a16:creationId xmlns:a16="http://schemas.microsoft.com/office/drawing/2014/main" id="{82AF9ECB-51D2-4730-ACC0-F38307B72910}"/>
              </a:ext>
            </a:extLst>
          </p:cNvPr>
          <p:cNvCxnSpPr>
            <a:cxnSpLocks/>
            <a:stCxn id="189" idx="3"/>
          </p:cNvCxnSpPr>
          <p:nvPr/>
        </p:nvCxnSpPr>
        <p:spPr bwMode="auto">
          <a:xfrm>
            <a:off x="1801993" y="2137923"/>
            <a:ext cx="1138355" cy="0"/>
          </a:xfrm>
          <a:prstGeom prst="straightConnector1">
            <a:avLst/>
          </a:prstGeom>
          <a:noFill/>
          <a:ln w="19050" cap="flat" cmpd="sng" algn="ctr">
            <a:solidFill>
              <a:schemeClr val="tx1"/>
            </a:solidFill>
            <a:prstDash val="solid"/>
            <a:round/>
            <a:headEnd type="none" w="med" len="med"/>
            <a:tailEnd type="triangle"/>
          </a:ln>
        </p:spPr>
      </p:cxnSp>
      <p:cxnSp>
        <p:nvCxnSpPr>
          <p:cNvPr id="164" name="连接符: 肘形 163">
            <a:extLst>
              <a:ext uri="{FF2B5EF4-FFF2-40B4-BE49-F238E27FC236}">
                <a16:creationId xmlns:a16="http://schemas.microsoft.com/office/drawing/2014/main" id="{5E1F1354-473B-4234-913F-1E2A117C4D92}"/>
              </a:ext>
            </a:extLst>
          </p:cNvPr>
          <p:cNvCxnSpPr>
            <a:cxnSpLocks/>
            <a:stCxn id="188" idx="3"/>
            <a:endCxn id="163" idx="1"/>
          </p:cNvCxnSpPr>
          <p:nvPr/>
        </p:nvCxnSpPr>
        <p:spPr bwMode="auto">
          <a:xfrm flipV="1">
            <a:off x="3608271" y="2395660"/>
            <a:ext cx="1217368" cy="393331"/>
          </a:xfrm>
          <a:prstGeom prst="bentConnector3">
            <a:avLst>
              <a:gd name="adj1" fmla="val 50000"/>
            </a:avLst>
          </a:prstGeom>
          <a:noFill/>
          <a:ln w="38100" cap="flat" cmpd="sng" algn="ctr">
            <a:solidFill>
              <a:srgbClr val="FF0000"/>
            </a:solidFill>
            <a:prstDash val="sysDash"/>
            <a:round/>
            <a:headEnd type="none" w="med" len="med"/>
            <a:tailEnd type="triangle"/>
          </a:ln>
        </p:spPr>
      </p:cxnSp>
      <p:sp>
        <p:nvSpPr>
          <p:cNvPr id="68" name="文本框 67">
            <a:extLst>
              <a:ext uri="{FF2B5EF4-FFF2-40B4-BE49-F238E27FC236}">
                <a16:creationId xmlns:a16="http://schemas.microsoft.com/office/drawing/2014/main" id="{152B2A9A-80D4-490F-AC7F-F01C553A64B4}"/>
              </a:ext>
            </a:extLst>
          </p:cNvPr>
          <p:cNvSpPr txBox="1"/>
          <p:nvPr/>
        </p:nvSpPr>
        <p:spPr>
          <a:xfrm>
            <a:off x="864552" y="6367506"/>
            <a:ext cx="3018429" cy="276999"/>
          </a:xfrm>
          <a:prstGeom prst="rect">
            <a:avLst/>
          </a:prstGeom>
          <a:noFill/>
        </p:spPr>
        <p:txBody>
          <a:bodyPr wrap="square" rtlCol="0">
            <a:spAutoFit/>
          </a:bodyPr>
          <a:lstStyle/>
          <a:p>
            <a:pPr algn="ctr"/>
            <a:r>
              <a:rPr lang="en-US" altLang="zh-CN" sz="1200" dirty="0"/>
              <a:t>Fig.12 Flowchart of greedy path optimization</a:t>
            </a:r>
            <a:endParaRPr lang="zh-CN" altLang="en-US" sz="1200" dirty="0"/>
          </a:p>
        </p:txBody>
      </p:sp>
      <p:sp>
        <p:nvSpPr>
          <p:cNvPr id="40" name="矩形: 圆角 39">
            <a:extLst>
              <a:ext uri="{FF2B5EF4-FFF2-40B4-BE49-F238E27FC236}">
                <a16:creationId xmlns:a16="http://schemas.microsoft.com/office/drawing/2014/main" id="{D0136787-3A36-4516-9885-939F5ED9294C}"/>
              </a:ext>
            </a:extLst>
          </p:cNvPr>
          <p:cNvSpPr/>
          <p:nvPr/>
        </p:nvSpPr>
        <p:spPr bwMode="auto">
          <a:xfrm>
            <a:off x="1881110" y="3542224"/>
            <a:ext cx="2128862" cy="524028"/>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ts val="2600"/>
              </a:lnSpc>
              <a:spcBef>
                <a:spcPct val="25000"/>
              </a:spcBef>
              <a:spcAft>
                <a:spcPct val="0"/>
              </a:spcAft>
              <a:buClr>
                <a:schemeClr val="accent2"/>
              </a:buClr>
              <a:buSzTx/>
              <a:buNone/>
            </a:pPr>
            <a:r>
              <a:rPr kumimoji="1" lang="en-US" altLang="zh-CN" sz="1200" dirty="0">
                <a:latin typeface="Verdana" panose="020B0604030504040204" pitchFamily="34" charset="0"/>
                <a:ea typeface="MS PGothic" panose="020B0600070205080204" pitchFamily="34" charset="-128"/>
              </a:rPr>
              <a:t>Connect A and B</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5" name="连接符: 肘形 4">
            <a:extLst>
              <a:ext uri="{FF2B5EF4-FFF2-40B4-BE49-F238E27FC236}">
                <a16:creationId xmlns:a16="http://schemas.microsoft.com/office/drawing/2014/main" id="{2F081846-543F-45C8-B27D-33040022D6B8}"/>
              </a:ext>
            </a:extLst>
          </p:cNvPr>
          <p:cNvCxnSpPr>
            <a:cxnSpLocks/>
            <a:stCxn id="187" idx="1"/>
            <a:endCxn id="189" idx="2"/>
          </p:cNvCxnSpPr>
          <p:nvPr/>
        </p:nvCxnSpPr>
        <p:spPr bwMode="auto">
          <a:xfrm rot="10800000">
            <a:off x="1115065" y="2499001"/>
            <a:ext cx="926029" cy="293154"/>
          </a:xfrm>
          <a:prstGeom prst="bentConnector2">
            <a:avLst/>
          </a:prstGeom>
          <a:noFill/>
          <a:ln w="19050" cap="flat" cmpd="sng" algn="ctr">
            <a:solidFill>
              <a:schemeClr val="tx1"/>
            </a:solidFill>
            <a:prstDash val="solid"/>
            <a:round/>
            <a:headEnd type="none" w="med" len="med"/>
            <a:tailEnd type="triangle"/>
          </a:ln>
        </p:spPr>
      </p:cxnSp>
      <p:cxnSp>
        <p:nvCxnSpPr>
          <p:cNvPr id="50" name="连接符: 肘形 49">
            <a:extLst>
              <a:ext uri="{FF2B5EF4-FFF2-40B4-BE49-F238E27FC236}">
                <a16:creationId xmlns:a16="http://schemas.microsoft.com/office/drawing/2014/main" id="{CADA6C62-236D-453C-9446-471D3207578F}"/>
              </a:ext>
            </a:extLst>
          </p:cNvPr>
          <p:cNvCxnSpPr>
            <a:cxnSpLocks/>
            <a:stCxn id="199" idx="1"/>
            <a:endCxn id="190" idx="2"/>
          </p:cNvCxnSpPr>
          <p:nvPr/>
        </p:nvCxnSpPr>
        <p:spPr bwMode="auto">
          <a:xfrm rot="10800000">
            <a:off x="1115066" y="4563017"/>
            <a:ext cx="926029" cy="234760"/>
          </a:xfrm>
          <a:prstGeom prst="bentConnector2">
            <a:avLst/>
          </a:prstGeom>
          <a:noFill/>
          <a:ln w="19050" cap="flat" cmpd="sng" algn="ctr">
            <a:solidFill>
              <a:schemeClr val="tx1"/>
            </a:solidFill>
            <a:prstDash val="solid"/>
            <a:round/>
            <a:headEnd type="none" w="med" len="med"/>
            <a:tailEnd type="triangle"/>
          </a:ln>
        </p:spPr>
      </p:cxnSp>
      <p:cxnSp>
        <p:nvCxnSpPr>
          <p:cNvPr id="24" name="连接符: 肘形 23">
            <a:extLst>
              <a:ext uri="{FF2B5EF4-FFF2-40B4-BE49-F238E27FC236}">
                <a16:creationId xmlns:a16="http://schemas.microsoft.com/office/drawing/2014/main" id="{D2F8ED36-6879-4047-9E56-52ED85BD77E5}"/>
              </a:ext>
            </a:extLst>
          </p:cNvPr>
          <p:cNvCxnSpPr>
            <a:cxnSpLocks/>
            <a:stCxn id="190" idx="0"/>
          </p:cNvCxnSpPr>
          <p:nvPr/>
        </p:nvCxnSpPr>
        <p:spPr bwMode="auto">
          <a:xfrm rot="5400000" flipH="1" flipV="1">
            <a:off x="2312427" y="2118106"/>
            <a:ext cx="525393" cy="2920116"/>
          </a:xfrm>
          <a:prstGeom prst="bentConnector2">
            <a:avLst/>
          </a:prstGeom>
          <a:noFill/>
          <a:ln w="19050" cap="flat" cmpd="sng" algn="ctr">
            <a:solidFill>
              <a:schemeClr val="tx1"/>
            </a:solidFill>
            <a:prstDash val="solid"/>
            <a:round/>
            <a:headEnd type="none" w="med" len="med"/>
            <a:tailEnd type="none"/>
          </a:ln>
        </p:spPr>
      </p:cxnSp>
      <p:cxnSp>
        <p:nvCxnSpPr>
          <p:cNvPr id="231" name="直接箭头连接符 230">
            <a:extLst>
              <a:ext uri="{FF2B5EF4-FFF2-40B4-BE49-F238E27FC236}">
                <a16:creationId xmlns:a16="http://schemas.microsoft.com/office/drawing/2014/main" id="{769A6AC5-A0B9-41E3-B14E-0A2309B94914}"/>
              </a:ext>
            </a:extLst>
          </p:cNvPr>
          <p:cNvCxnSpPr>
            <a:cxnSpLocks/>
          </p:cNvCxnSpPr>
          <p:nvPr/>
        </p:nvCxnSpPr>
        <p:spPr bwMode="auto">
          <a:xfrm flipV="1">
            <a:off x="4029379" y="2254429"/>
            <a:ext cx="0" cy="1070278"/>
          </a:xfrm>
          <a:prstGeom prst="straightConnector1">
            <a:avLst/>
          </a:prstGeom>
          <a:noFill/>
          <a:ln w="19050" cap="flat" cmpd="sng" algn="ctr">
            <a:solidFill>
              <a:schemeClr val="tx1"/>
            </a:solidFill>
            <a:prstDash val="solid"/>
            <a:round/>
            <a:headEnd type="none" w="med" len="med"/>
            <a:tailEnd type="none"/>
          </a:ln>
        </p:spPr>
      </p:cxnSp>
      <p:cxnSp>
        <p:nvCxnSpPr>
          <p:cNvPr id="235" name="直接箭头连接符 234">
            <a:extLst>
              <a:ext uri="{FF2B5EF4-FFF2-40B4-BE49-F238E27FC236}">
                <a16:creationId xmlns:a16="http://schemas.microsoft.com/office/drawing/2014/main" id="{63E3A164-C588-410D-910A-7625F2657A95}"/>
              </a:ext>
            </a:extLst>
          </p:cNvPr>
          <p:cNvCxnSpPr>
            <a:cxnSpLocks/>
          </p:cNvCxnSpPr>
          <p:nvPr/>
        </p:nvCxnSpPr>
        <p:spPr bwMode="auto">
          <a:xfrm flipH="1">
            <a:off x="2947219" y="2256334"/>
            <a:ext cx="1091845" cy="0"/>
          </a:xfrm>
          <a:prstGeom prst="straightConnector1">
            <a:avLst/>
          </a:prstGeom>
          <a:noFill/>
          <a:ln w="19050" cap="flat" cmpd="sng" algn="ctr">
            <a:solidFill>
              <a:schemeClr val="tx1"/>
            </a:solidFill>
            <a:prstDash val="solid"/>
            <a:round/>
            <a:headEnd type="none" w="med" len="med"/>
            <a:tailEnd type="triangle"/>
          </a:ln>
        </p:spPr>
      </p:cxnSp>
      <p:cxnSp>
        <p:nvCxnSpPr>
          <p:cNvPr id="249" name="直接箭头连接符 248">
            <a:extLst>
              <a:ext uri="{FF2B5EF4-FFF2-40B4-BE49-F238E27FC236}">
                <a16:creationId xmlns:a16="http://schemas.microsoft.com/office/drawing/2014/main" id="{DE4B9BCC-E54B-4D31-BC62-6EBB7B29E4A7}"/>
              </a:ext>
            </a:extLst>
          </p:cNvPr>
          <p:cNvCxnSpPr>
            <a:cxnSpLocks/>
            <a:stCxn id="187" idx="2"/>
            <a:endCxn id="40" idx="0"/>
          </p:cNvCxnSpPr>
          <p:nvPr/>
        </p:nvCxnSpPr>
        <p:spPr bwMode="auto">
          <a:xfrm flipH="1">
            <a:off x="2945541" y="3153233"/>
            <a:ext cx="1678" cy="388991"/>
          </a:xfrm>
          <a:prstGeom prst="straightConnector1">
            <a:avLst/>
          </a:prstGeom>
          <a:noFill/>
          <a:ln w="19050" cap="flat" cmpd="sng" algn="ctr">
            <a:solidFill>
              <a:schemeClr val="tx1"/>
            </a:solidFill>
            <a:prstDash val="solid"/>
            <a:round/>
            <a:headEnd type="none" w="med" len="med"/>
            <a:tailEnd type="triangle"/>
          </a:ln>
        </p:spPr>
      </p:cxnSp>
      <p:cxnSp>
        <p:nvCxnSpPr>
          <p:cNvPr id="95" name="直接箭头连接符 94">
            <a:extLst>
              <a:ext uri="{FF2B5EF4-FFF2-40B4-BE49-F238E27FC236}">
                <a16:creationId xmlns:a16="http://schemas.microsoft.com/office/drawing/2014/main" id="{25350857-3AD8-49C7-8D8C-184F2E6CF3A2}"/>
              </a:ext>
            </a:extLst>
          </p:cNvPr>
          <p:cNvCxnSpPr>
            <a:cxnSpLocks/>
            <a:stCxn id="40" idx="2"/>
            <a:endCxn id="199" idx="0"/>
          </p:cNvCxnSpPr>
          <p:nvPr/>
        </p:nvCxnSpPr>
        <p:spPr bwMode="auto">
          <a:xfrm>
            <a:off x="2945541" y="4066252"/>
            <a:ext cx="1" cy="370446"/>
          </a:xfrm>
          <a:prstGeom prst="straightConnector1">
            <a:avLst/>
          </a:prstGeom>
          <a:noFill/>
          <a:ln w="19050" cap="flat" cmpd="sng" algn="ctr">
            <a:solidFill>
              <a:schemeClr val="tx1"/>
            </a:solidFill>
            <a:prstDash val="solid"/>
            <a:round/>
            <a:headEnd type="none" w="med" len="med"/>
            <a:tailEnd type="triangle"/>
          </a:ln>
        </p:spPr>
      </p:cxnSp>
      <p:sp>
        <p:nvSpPr>
          <p:cNvPr id="2" name="文本框 1">
            <a:extLst>
              <a:ext uri="{FF2B5EF4-FFF2-40B4-BE49-F238E27FC236}">
                <a16:creationId xmlns:a16="http://schemas.microsoft.com/office/drawing/2014/main" id="{E28C7BA0-8D67-4869-8D45-66576DB750BF}"/>
              </a:ext>
            </a:extLst>
          </p:cNvPr>
          <p:cNvSpPr txBox="1"/>
          <p:nvPr/>
        </p:nvSpPr>
        <p:spPr>
          <a:xfrm>
            <a:off x="4815397" y="3745065"/>
            <a:ext cx="633507" cy="369332"/>
          </a:xfrm>
          <a:prstGeom prst="rect">
            <a:avLst/>
          </a:prstGeom>
          <a:noFill/>
        </p:spPr>
        <p:txBody>
          <a:bodyPr wrap="none" rtlCol="0">
            <a:spAutoFit/>
          </a:bodyPr>
          <a:lstStyle/>
          <a:p>
            <a:pPr algn="ctr"/>
            <a:r>
              <a:rPr lang="en-US" altLang="zh-CN" dirty="0"/>
              <a:t>node</a:t>
            </a:r>
            <a:endParaRPr lang="zh-CN" altLang="en-US" dirty="0"/>
          </a:p>
        </p:txBody>
      </p:sp>
      <p:sp>
        <p:nvSpPr>
          <p:cNvPr id="47" name="文本框 46">
            <a:extLst>
              <a:ext uri="{FF2B5EF4-FFF2-40B4-BE49-F238E27FC236}">
                <a16:creationId xmlns:a16="http://schemas.microsoft.com/office/drawing/2014/main" id="{18426B4A-D3F1-4055-AC7F-F259EC8EC490}"/>
              </a:ext>
            </a:extLst>
          </p:cNvPr>
          <p:cNvSpPr txBox="1"/>
          <p:nvPr/>
        </p:nvSpPr>
        <p:spPr>
          <a:xfrm>
            <a:off x="7935605" y="3749054"/>
            <a:ext cx="633507" cy="369332"/>
          </a:xfrm>
          <a:prstGeom prst="rect">
            <a:avLst/>
          </a:prstGeom>
          <a:noFill/>
        </p:spPr>
        <p:txBody>
          <a:bodyPr wrap="none" rtlCol="0">
            <a:spAutoFit/>
          </a:bodyPr>
          <a:lstStyle/>
          <a:p>
            <a:pPr algn="ctr"/>
            <a:r>
              <a:rPr lang="en-US" altLang="zh-CN" dirty="0"/>
              <a:t>node</a:t>
            </a:r>
            <a:endParaRPr lang="zh-CN" altLang="en-US" dirty="0"/>
          </a:p>
        </p:txBody>
      </p:sp>
      <p:sp>
        <p:nvSpPr>
          <p:cNvPr id="48" name="文本框 47">
            <a:extLst>
              <a:ext uri="{FF2B5EF4-FFF2-40B4-BE49-F238E27FC236}">
                <a16:creationId xmlns:a16="http://schemas.microsoft.com/office/drawing/2014/main" id="{B88C95D0-2636-49F1-9E73-23E401BA7E1B}"/>
              </a:ext>
            </a:extLst>
          </p:cNvPr>
          <p:cNvSpPr txBox="1"/>
          <p:nvPr/>
        </p:nvSpPr>
        <p:spPr>
          <a:xfrm>
            <a:off x="4823407" y="5489933"/>
            <a:ext cx="633507" cy="369332"/>
          </a:xfrm>
          <a:prstGeom prst="rect">
            <a:avLst/>
          </a:prstGeom>
          <a:noFill/>
        </p:spPr>
        <p:txBody>
          <a:bodyPr wrap="none" rtlCol="0">
            <a:spAutoFit/>
          </a:bodyPr>
          <a:lstStyle/>
          <a:p>
            <a:pPr algn="ctr"/>
            <a:r>
              <a:rPr lang="en-US" altLang="zh-CN" dirty="0"/>
              <a:t>node</a:t>
            </a:r>
            <a:endParaRPr lang="zh-CN" altLang="en-US" dirty="0"/>
          </a:p>
        </p:txBody>
      </p:sp>
      <p:sp>
        <p:nvSpPr>
          <p:cNvPr id="49" name="文本框 48">
            <a:extLst>
              <a:ext uri="{FF2B5EF4-FFF2-40B4-BE49-F238E27FC236}">
                <a16:creationId xmlns:a16="http://schemas.microsoft.com/office/drawing/2014/main" id="{F7192B06-014E-4408-8FD3-17BE77B7AEA1}"/>
              </a:ext>
            </a:extLst>
          </p:cNvPr>
          <p:cNvSpPr txBox="1"/>
          <p:nvPr/>
        </p:nvSpPr>
        <p:spPr>
          <a:xfrm>
            <a:off x="7943615" y="5493922"/>
            <a:ext cx="633507" cy="369332"/>
          </a:xfrm>
          <a:prstGeom prst="rect">
            <a:avLst/>
          </a:prstGeom>
          <a:noFill/>
        </p:spPr>
        <p:txBody>
          <a:bodyPr wrap="none" rtlCol="0">
            <a:spAutoFit/>
          </a:bodyPr>
          <a:lstStyle/>
          <a:p>
            <a:pPr algn="ctr"/>
            <a:r>
              <a:rPr lang="en-US" altLang="zh-CN" dirty="0"/>
              <a:t>node</a:t>
            </a:r>
            <a:endParaRPr lang="zh-CN" altLang="en-US" dirty="0"/>
          </a:p>
        </p:txBody>
      </p:sp>
    </p:spTree>
    <p:extLst>
      <p:ext uri="{BB962C8B-B14F-4D97-AF65-F5344CB8AC3E}">
        <p14:creationId xmlns:p14="http://schemas.microsoft.com/office/powerpoint/2010/main" val="4027950960"/>
      </p:ext>
    </p:extLst>
  </p:cSld>
  <p:clrMapOvr>
    <a:masterClrMapping/>
  </p:clrMapOvr>
  <mc:AlternateContent xmlns:mc="http://schemas.openxmlformats.org/markup-compatibility/2006" xmlns:p14="http://schemas.microsoft.com/office/powerpoint/2010/main">
    <mc:Choice Requires="p14">
      <p:transition spd="slow" p14:dur="2000" advTm="115849"/>
    </mc:Choice>
    <mc:Fallback xmlns="">
      <p:transition spd="slow" advTm="11584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GB" altLang="en-US" sz="3200" b="1" dirty="0">
                <a:solidFill>
                  <a:schemeClr val="tx1"/>
                </a:solidFill>
                <a:latin typeface="+mn-lt"/>
              </a:rPr>
              <a:t>Contents</a:t>
            </a:r>
            <a:endParaRPr lang="ko-KR" altLang="en-US" sz="3200" b="1" dirty="0">
              <a:solidFill>
                <a:schemeClr val="tx1"/>
              </a:solidFill>
              <a:latin typeface="+mn-lt"/>
            </a:endParaRPr>
          </a:p>
        </p:txBody>
      </p:sp>
      <p:sp>
        <p:nvSpPr>
          <p:cNvPr id="5" name="灯片编号占位符 4">
            <a:extLst>
              <a:ext uri="{FF2B5EF4-FFF2-40B4-BE49-F238E27FC236}">
                <a16:creationId xmlns:a16="http://schemas.microsoft.com/office/drawing/2014/main" id="{9CC440E4-9A9F-470D-B6D1-4D1F031718E2}"/>
              </a:ext>
            </a:extLst>
          </p:cNvPr>
          <p:cNvSpPr>
            <a:spLocks noGrp="1"/>
          </p:cNvSpPr>
          <p:nvPr>
            <p:ph type="sldNum" sz="quarter" idx="4"/>
          </p:nvPr>
        </p:nvSpPr>
        <p:spPr>
          <a:prstGeom prst="rect">
            <a:avLst/>
          </a:prstGeom>
        </p:spPr>
        <p:txBody>
          <a:bodyPr/>
          <a:lstStyle/>
          <a:p>
            <a:fld id="{62190E61-7D9E-4147-8D00-500CF23B772C}" type="slidenum">
              <a:rPr lang="zh-CN" altLang="en-US" smtClean="0"/>
              <a:t>1</a:t>
            </a:fld>
            <a:endParaRPr lang="zh-CN" altLang="en-US"/>
          </a:p>
        </p:txBody>
      </p:sp>
      <p:sp>
        <p:nvSpPr>
          <p:cNvPr id="6" name="직사각형 3">
            <a:extLst>
              <a:ext uri="{FF2B5EF4-FFF2-40B4-BE49-F238E27FC236}">
                <a16:creationId xmlns:a16="http://schemas.microsoft.com/office/drawing/2014/main" id="{DE039D1F-F29E-43E5-A9CB-B1E4F4D2F20F}"/>
              </a:ext>
            </a:extLst>
          </p:cNvPr>
          <p:cNvSpPr/>
          <p:nvPr/>
        </p:nvSpPr>
        <p:spPr>
          <a:xfrm>
            <a:off x="179387" y="1169130"/>
            <a:ext cx="8762907" cy="5324535"/>
          </a:xfrm>
          <a:prstGeom prst="rect">
            <a:avLst/>
          </a:prstGeom>
        </p:spPr>
        <p:txBody>
          <a:bodyPr wrap="square">
            <a:spAutoFit/>
          </a:bodyPr>
          <a:lstStyle/>
          <a:p>
            <a:pPr marL="971550" lvl="1" indent="-514350">
              <a:spcBef>
                <a:spcPts val="600"/>
              </a:spcBef>
              <a:buAutoNum type="arabicPeriod"/>
              <a:tabLst>
                <a:tab pos="2419350" algn="l"/>
              </a:tabLst>
            </a:pPr>
            <a:r>
              <a:rPr lang="en-US" altLang="ko-KR" sz="3200" b="1" kern="100" dirty="0">
                <a:solidFill>
                  <a:srgbClr val="FF0000"/>
                </a:solidFill>
                <a:latin typeface="Times" panose="02020603050405020304" pitchFamily="18" charset="0"/>
                <a:ea typeface="맑은 고딕" panose="020B0503020000020004" pitchFamily="50" charset="-127"/>
                <a:cs typeface="Times New Roman" panose="02020603050405020304" pitchFamily="18" charset="0"/>
              </a:rPr>
              <a:t>Introduction</a:t>
            </a:r>
          </a:p>
          <a:p>
            <a:pPr lvl="2">
              <a:tabLst>
                <a:tab pos="2419350" algn="l"/>
              </a:tabLst>
            </a:pPr>
            <a:r>
              <a:rPr lang="en-US" altLang="zh-CN" sz="2800" kern="100" dirty="0">
                <a:latin typeface="Times" panose="02020603050405020304" pitchFamily="18" charset="0"/>
                <a:ea typeface="맑은 고딕" panose="020B0503020000020004" pitchFamily="50" charset="-127"/>
                <a:cs typeface="Times New Roman" panose="02020603050405020304" pitchFamily="18" charset="0"/>
              </a:rPr>
              <a:t>1.1</a:t>
            </a:r>
            <a:r>
              <a:rPr lang="zh-CN" altLang="en-US" sz="2800" kern="100" dirty="0">
                <a:latin typeface="Times" panose="02020603050405020304" pitchFamily="18" charset="0"/>
                <a:ea typeface="맑은 고딕" panose="020B0503020000020004" pitchFamily="50" charset="-127"/>
                <a:cs typeface="Times New Roman" panose="02020603050405020304" pitchFamily="18" charset="0"/>
              </a:rPr>
              <a:t> </a:t>
            </a:r>
            <a:r>
              <a:rPr lang="en-US" altLang="zh-CN" sz="2800" kern="100" dirty="0">
                <a:latin typeface="Times" panose="02020603050405020304" pitchFamily="18" charset="0"/>
                <a:ea typeface="맑은 고딕" panose="020B0503020000020004" pitchFamily="50" charset="-127"/>
                <a:cs typeface="Times New Roman" panose="02020603050405020304" pitchFamily="18" charset="0"/>
              </a:rPr>
              <a:t>Background</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1.2 Previous Research</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1.3 Issues and Ideas</a:t>
            </a:r>
          </a:p>
          <a:p>
            <a:pPr marL="971550" lvl="1" indent="-514350">
              <a:spcBef>
                <a:spcPts val="600"/>
              </a:spcBef>
              <a:buAutoNum type="arabicPeriod"/>
              <a:tabLst>
                <a:tab pos="2419350" algn="l"/>
              </a:tabLst>
            </a:pPr>
            <a:r>
              <a:rPr lang="en-US" altLang="zh-CN" sz="3200" b="1" kern="100" dirty="0">
                <a:latin typeface="Times" panose="02020603050405020304" pitchFamily="18" charset="0"/>
                <a:ea typeface="맑은 고딕" panose="020B0503020000020004" pitchFamily="50" charset="-127"/>
                <a:cs typeface="Times New Roman" panose="02020603050405020304" pitchFamily="18" charset="0"/>
              </a:rPr>
              <a:t>Proposed VSR-RRT</a:t>
            </a:r>
            <a:endParaRPr lang="en-US" altLang="ko-KR" sz="3200" b="1" kern="100" dirty="0">
              <a:latin typeface="Times" panose="02020603050405020304" pitchFamily="18" charset="0"/>
              <a:ea typeface="맑은 고딕" panose="020B0503020000020004" pitchFamily="50" charset="-127"/>
              <a:cs typeface="Times New Roman" panose="02020603050405020304" pitchFamily="18" charset="0"/>
            </a:endParaRP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2.1 Obstacle Detection</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2.2 VSR-RRT</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      </a:t>
            </a:r>
            <a:r>
              <a:rPr lang="en-US" altLang="ko-KR" sz="2400" kern="100" dirty="0">
                <a:latin typeface="Times" panose="02020603050405020304" pitchFamily="18" charset="0"/>
                <a:ea typeface="맑은 고딕" panose="020B0503020000020004" pitchFamily="50" charset="-127"/>
                <a:cs typeface="Times New Roman" panose="02020603050405020304" pitchFamily="18" charset="0"/>
              </a:rPr>
              <a:t>2.2.1  Idea of </a:t>
            </a:r>
            <a:r>
              <a:rPr lang="en-US" altLang="ko-KR" sz="2400" kern="100" dirty="0">
                <a:ea typeface="맑은 고딕" panose="020B0503020000020004" pitchFamily="50" charset="-127"/>
                <a:cs typeface="Times New Roman" panose="02020603050405020304" pitchFamily="18" charset="0"/>
              </a:rPr>
              <a:t>V</a:t>
            </a:r>
            <a:r>
              <a:rPr lang="en-US" altLang="zh-CN" sz="2400" dirty="0">
                <a:solidFill>
                  <a:schemeClr val="tx1"/>
                </a:solidFill>
                <a:latin typeface="+mn-lt"/>
              </a:rPr>
              <a:t>ariable </a:t>
            </a:r>
            <a:r>
              <a:rPr lang="en-US" altLang="zh-CN" sz="2400" dirty="0"/>
              <a:t>S</a:t>
            </a:r>
            <a:r>
              <a:rPr lang="en-US" altLang="zh-CN" sz="2400" dirty="0">
                <a:solidFill>
                  <a:schemeClr val="tx1"/>
                </a:solidFill>
                <a:latin typeface="+mn-lt"/>
              </a:rPr>
              <a:t>ampling </a:t>
            </a:r>
            <a:r>
              <a:rPr lang="en-US" altLang="zh-CN" sz="2400" dirty="0"/>
              <a:t>R</a:t>
            </a:r>
            <a:r>
              <a:rPr lang="en-US" altLang="zh-CN" sz="2400" dirty="0">
                <a:solidFill>
                  <a:schemeClr val="tx1"/>
                </a:solidFill>
                <a:latin typeface="+mn-lt"/>
              </a:rPr>
              <a:t>egion</a:t>
            </a:r>
            <a:endParaRPr lang="en-US" altLang="ko-KR" sz="2400" kern="100" dirty="0">
              <a:latin typeface="Times" panose="02020603050405020304" pitchFamily="18" charset="0"/>
              <a:ea typeface="맑은 고딕" panose="020B0503020000020004" pitchFamily="50" charset="-127"/>
              <a:cs typeface="Times New Roman" panose="02020603050405020304" pitchFamily="18" charset="0"/>
            </a:endParaRPr>
          </a:p>
          <a:p>
            <a:pPr lvl="2">
              <a:tabLst>
                <a:tab pos="2419350" algn="l"/>
              </a:tabLst>
            </a:pPr>
            <a:r>
              <a:rPr lang="en-US" altLang="ko-KR" sz="2400" kern="100" dirty="0">
                <a:latin typeface="Times" panose="02020603050405020304" pitchFamily="18" charset="0"/>
                <a:ea typeface="맑은 고딕" panose="020B0503020000020004" pitchFamily="50" charset="-127"/>
                <a:cs typeface="Times New Roman" panose="02020603050405020304" pitchFamily="18" charset="0"/>
              </a:rPr>
              <a:t>       2.2.2  Idea of </a:t>
            </a:r>
            <a:r>
              <a:rPr lang="en-US" altLang="ko-KR" sz="2400" kern="100" dirty="0">
                <a:ea typeface="맑은 고딕" panose="020B0503020000020004" pitchFamily="50" charset="-127"/>
                <a:cs typeface="Times New Roman" panose="02020603050405020304" pitchFamily="18" charset="0"/>
              </a:rPr>
              <a:t>G</a:t>
            </a:r>
            <a:r>
              <a:rPr lang="en-US" altLang="zh-CN" sz="2400" dirty="0">
                <a:solidFill>
                  <a:schemeClr val="tx1"/>
                </a:solidFill>
                <a:latin typeface="+mn-lt"/>
              </a:rPr>
              <a:t>reedy </a:t>
            </a:r>
            <a:r>
              <a:rPr lang="en-US" altLang="zh-CN" sz="2400" dirty="0"/>
              <a:t>P</a:t>
            </a:r>
            <a:r>
              <a:rPr lang="en-US" altLang="zh-CN" sz="2400" dirty="0">
                <a:solidFill>
                  <a:schemeClr val="tx1"/>
                </a:solidFill>
                <a:latin typeface="+mn-lt"/>
              </a:rPr>
              <a:t>ath </a:t>
            </a:r>
            <a:r>
              <a:rPr lang="en-US" altLang="zh-CN" sz="2400" dirty="0"/>
              <a:t>O</a:t>
            </a:r>
            <a:r>
              <a:rPr lang="en-US" altLang="zh-CN" sz="2400" dirty="0">
                <a:solidFill>
                  <a:schemeClr val="tx1"/>
                </a:solidFill>
                <a:latin typeface="+mn-lt"/>
              </a:rPr>
              <a:t>ptimization</a:t>
            </a:r>
            <a:endParaRPr lang="en-US" altLang="ko-KR" sz="2400" kern="100" dirty="0">
              <a:latin typeface="Times" panose="02020603050405020304" pitchFamily="18" charset="0"/>
              <a:ea typeface="맑은 고딕" panose="020B0503020000020004" pitchFamily="50" charset="-127"/>
              <a:cs typeface="Times New Roman" panose="02020603050405020304" pitchFamily="18" charset="0"/>
            </a:endParaRPr>
          </a:p>
          <a:p>
            <a:pPr marL="971550" lvl="1" indent="-514350">
              <a:spcBef>
                <a:spcPts val="600"/>
              </a:spcBef>
              <a:buAutoNum type="arabicPeriod"/>
              <a:tabLst>
                <a:tab pos="2419350" algn="l"/>
              </a:tabLst>
            </a:pPr>
            <a:r>
              <a:rPr lang="en-US" altLang="ko-KR" sz="3200" b="1" kern="100" dirty="0">
                <a:latin typeface="Times" panose="02020603050405020304" pitchFamily="18" charset="0"/>
                <a:ea typeface="맑은 고딕" panose="020B0503020000020004" pitchFamily="50" charset="-127"/>
                <a:cs typeface="Times New Roman" panose="02020603050405020304" pitchFamily="18" charset="0"/>
              </a:rPr>
              <a:t>Simulation</a:t>
            </a:r>
          </a:p>
          <a:p>
            <a:pPr marL="971550" lvl="1" indent="-514350">
              <a:spcBef>
                <a:spcPts val="1200"/>
              </a:spcBef>
              <a:buFontTx/>
              <a:buAutoNum type="arabicPeriod"/>
              <a:tabLst>
                <a:tab pos="2419350" algn="l"/>
              </a:tabLst>
            </a:pPr>
            <a:r>
              <a:rPr lang="en-US" altLang="ko-KR" sz="3200" b="1" kern="100" dirty="0">
                <a:latin typeface="Times" panose="02020603050405020304" pitchFamily="18" charset="0"/>
                <a:ea typeface="맑은 고딕" panose="020B0503020000020004" pitchFamily="50" charset="-127"/>
                <a:cs typeface="Times New Roman" panose="02020603050405020304" pitchFamily="18" charset="0"/>
              </a:rPr>
              <a:t>Conclusion</a:t>
            </a:r>
          </a:p>
        </p:txBody>
      </p:sp>
    </p:spTree>
    <p:extLst>
      <p:ext uri="{BB962C8B-B14F-4D97-AF65-F5344CB8AC3E}">
        <p14:creationId xmlns:p14="http://schemas.microsoft.com/office/powerpoint/2010/main" val="1033189736"/>
      </p:ext>
    </p:extLst>
  </p:cSld>
  <p:clrMapOvr>
    <a:masterClrMapping/>
  </p:clrMapOvr>
  <mc:AlternateContent xmlns:mc="http://schemas.openxmlformats.org/markup-compatibility/2006" xmlns:p14="http://schemas.microsoft.com/office/powerpoint/2010/main">
    <mc:Choice Requires="p14">
      <p:transition spd="slow" p14:dur="2000" advTm="9788"/>
    </mc:Choice>
    <mc:Fallback xmlns="">
      <p:transition spd="slow" advTm="978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50B88E-1B03-433F-BAB2-A0D63442D1FD}"/>
              </a:ext>
            </a:extLst>
          </p:cNvPr>
          <p:cNvSpPr>
            <a:spLocks noGrp="1"/>
          </p:cNvSpPr>
          <p:nvPr>
            <p:ph type="sldNum" sz="quarter" idx="4"/>
          </p:nvPr>
        </p:nvSpPr>
        <p:spPr>
          <a:prstGeom prst="rect">
            <a:avLst/>
          </a:prstGeom>
        </p:spPr>
        <p:txBody>
          <a:bodyPr/>
          <a:lstStyle/>
          <a:p>
            <a:fld id="{62190E61-7D9E-4147-8D00-500CF23B772C}" type="slidenum">
              <a:rPr lang="zh-CN" altLang="en-US" smtClean="0"/>
              <a:t>19</a:t>
            </a:fld>
            <a:endParaRPr lang="zh-CN" altLang="en-US"/>
          </a:p>
        </p:txBody>
      </p:sp>
      <p:sp>
        <p:nvSpPr>
          <p:cNvPr id="85" name="标题 2">
            <a:extLst>
              <a:ext uri="{FF2B5EF4-FFF2-40B4-BE49-F238E27FC236}">
                <a16:creationId xmlns:a16="http://schemas.microsoft.com/office/drawing/2014/main" id="{981E8784-85EE-439E-BE47-795B38E395DF}"/>
              </a:ext>
            </a:extLst>
          </p:cNvPr>
          <p:cNvSpPr>
            <a:spLocks noGrp="1"/>
          </p:cNvSpPr>
          <p:nvPr>
            <p:ph type="title"/>
          </p:nvPr>
        </p:nvSpPr>
        <p:spPr>
          <a:xfrm>
            <a:off x="179388" y="0"/>
            <a:ext cx="8964612" cy="836613"/>
          </a:xfrm>
        </p:spPr>
        <p:txBody>
          <a:bodyPr/>
          <a:lstStyle/>
          <a:p>
            <a:r>
              <a:rPr lang="en-US" altLang="zh-CN" sz="3200" dirty="0">
                <a:solidFill>
                  <a:schemeClr val="tx1"/>
                </a:solidFill>
                <a:latin typeface="+mn-lt"/>
              </a:rPr>
              <a:t>Idea of </a:t>
            </a:r>
            <a:r>
              <a:rPr lang="en-US" altLang="zh-CN" sz="3200" b="1" dirty="0">
                <a:solidFill>
                  <a:schemeClr val="tx1"/>
                </a:solidFill>
                <a:latin typeface="+mn-lt"/>
              </a:rPr>
              <a:t>Greedy</a:t>
            </a:r>
            <a:r>
              <a:rPr lang="en-US" altLang="zh-CN" sz="3200" dirty="0">
                <a:solidFill>
                  <a:schemeClr val="tx1"/>
                </a:solidFill>
                <a:latin typeface="+mn-lt"/>
              </a:rPr>
              <a:t> </a:t>
            </a:r>
            <a:r>
              <a:rPr lang="en-US" altLang="zh-CN" sz="3200" b="1" dirty="0">
                <a:solidFill>
                  <a:schemeClr val="tx1"/>
                </a:solidFill>
                <a:latin typeface="+mn-lt"/>
              </a:rPr>
              <a:t>Path Optimization</a:t>
            </a:r>
            <a:endParaRPr lang="en-GB" altLang="en-US" sz="3200" b="1" dirty="0">
              <a:solidFill>
                <a:schemeClr val="tx1"/>
              </a:solidFill>
              <a:latin typeface="+mn-lt"/>
            </a:endParaRPr>
          </a:p>
        </p:txBody>
      </p:sp>
      <p:sp>
        <p:nvSpPr>
          <p:cNvPr id="51" name="椭圆 50">
            <a:extLst>
              <a:ext uri="{FF2B5EF4-FFF2-40B4-BE49-F238E27FC236}">
                <a16:creationId xmlns:a16="http://schemas.microsoft.com/office/drawing/2014/main" id="{50D38A0A-194C-4C2F-B9C3-494BA35F6898}"/>
              </a:ext>
            </a:extLst>
          </p:cNvPr>
          <p:cNvSpPr/>
          <p:nvPr/>
        </p:nvSpPr>
        <p:spPr bwMode="auto">
          <a:xfrm>
            <a:off x="6809893" y="1535561"/>
            <a:ext cx="330819" cy="330819"/>
          </a:xfrm>
          <a:prstGeom prst="ellipse">
            <a:avLst/>
          </a:prstGeom>
          <a:ln w="1905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ctr" defTabSz="914400" rtl="0" eaLnBrk="1" fontAlgn="base" latinLnBrk="0" hangingPunct="1">
              <a:lnSpc>
                <a:spcPts val="1500"/>
              </a:lnSpc>
              <a:spcBef>
                <a:spcPct val="25000"/>
              </a:spcBef>
              <a:spcAft>
                <a:spcPct val="0"/>
              </a:spcAft>
              <a:buClr>
                <a:schemeClr val="accent2"/>
              </a:buClr>
              <a:buSzTx/>
              <a:buNone/>
            </a:pPr>
            <a:r>
              <a:rPr kumimoji="1" lang="en-US" altLang="zh-CN" sz="1600" dirty="0">
                <a:solidFill>
                  <a:schemeClr val="tx1"/>
                </a:solidFill>
                <a:ea typeface="MS PGothic" panose="020B0600070205080204" pitchFamily="34" charset="-128"/>
              </a:rPr>
              <a:t>S</a:t>
            </a:r>
            <a:endParaRPr kumimoji="1" lang="zh-CN" altLang="en-US" sz="1600" b="0" i="0" u="none" strike="noStrike" cap="none" normalizeH="0" baseline="0" dirty="0">
              <a:ln>
                <a:noFill/>
              </a:ln>
              <a:solidFill>
                <a:schemeClr val="tx1"/>
              </a:solidFill>
              <a:effectLst/>
              <a:ea typeface="MS PGothic" panose="020B0600070205080204" pitchFamily="34" charset="-128"/>
            </a:endParaRPr>
          </a:p>
        </p:txBody>
      </p:sp>
      <p:sp>
        <p:nvSpPr>
          <p:cNvPr id="52" name="椭圆 51">
            <a:extLst>
              <a:ext uri="{FF2B5EF4-FFF2-40B4-BE49-F238E27FC236}">
                <a16:creationId xmlns:a16="http://schemas.microsoft.com/office/drawing/2014/main" id="{BDBA86B2-AA34-435C-A5F6-82AE4FF48D4C}"/>
              </a:ext>
            </a:extLst>
          </p:cNvPr>
          <p:cNvSpPr/>
          <p:nvPr/>
        </p:nvSpPr>
        <p:spPr bwMode="auto">
          <a:xfrm>
            <a:off x="7856564" y="2222611"/>
            <a:ext cx="330819" cy="330819"/>
          </a:xfrm>
          <a:prstGeom prst="ellipse">
            <a:avLst/>
          </a:prstGeom>
          <a:ln w="1905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ctr" defTabSz="914400" rtl="0" eaLnBrk="1" fontAlgn="base" latinLnBrk="0" hangingPunct="1">
              <a:lnSpc>
                <a:spcPts val="1500"/>
              </a:lnSpc>
              <a:spcBef>
                <a:spcPct val="25000"/>
              </a:spcBef>
              <a:spcAft>
                <a:spcPct val="0"/>
              </a:spcAft>
              <a:buClr>
                <a:schemeClr val="accent2"/>
              </a:buClr>
              <a:buSzTx/>
              <a:buNone/>
            </a:pPr>
            <a:r>
              <a:rPr kumimoji="1" lang="en-US" altLang="zh-CN" sz="1600" dirty="0">
                <a:solidFill>
                  <a:schemeClr val="tx1"/>
                </a:solidFill>
                <a:ea typeface="MS PGothic" panose="020B0600070205080204" pitchFamily="34" charset="-128"/>
              </a:rPr>
              <a:t>1</a:t>
            </a:r>
            <a:endParaRPr kumimoji="1" lang="zh-CN" altLang="en-US" sz="1600" b="0" i="0" u="none" strike="noStrike" cap="none" normalizeH="0" baseline="0" dirty="0">
              <a:ln>
                <a:noFill/>
              </a:ln>
              <a:solidFill>
                <a:schemeClr val="tx1"/>
              </a:solidFill>
              <a:effectLst/>
              <a:ea typeface="MS PGothic" panose="020B0600070205080204" pitchFamily="34" charset="-128"/>
            </a:endParaRPr>
          </a:p>
        </p:txBody>
      </p:sp>
      <p:sp>
        <p:nvSpPr>
          <p:cNvPr id="53" name="椭圆 52">
            <a:extLst>
              <a:ext uri="{FF2B5EF4-FFF2-40B4-BE49-F238E27FC236}">
                <a16:creationId xmlns:a16="http://schemas.microsoft.com/office/drawing/2014/main" id="{E69C95BF-BE48-474F-8720-AC25178773CB}"/>
              </a:ext>
            </a:extLst>
          </p:cNvPr>
          <p:cNvSpPr/>
          <p:nvPr/>
        </p:nvSpPr>
        <p:spPr bwMode="auto">
          <a:xfrm>
            <a:off x="7441925" y="3294736"/>
            <a:ext cx="330819" cy="330819"/>
          </a:xfrm>
          <a:prstGeom prst="ellipse">
            <a:avLst/>
          </a:prstGeom>
          <a:ln w="1905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ctr" defTabSz="914400" rtl="0" eaLnBrk="1" fontAlgn="base" latinLnBrk="0" hangingPunct="1">
              <a:lnSpc>
                <a:spcPts val="1500"/>
              </a:lnSpc>
              <a:spcBef>
                <a:spcPct val="25000"/>
              </a:spcBef>
              <a:spcAft>
                <a:spcPct val="0"/>
              </a:spcAft>
              <a:buClr>
                <a:schemeClr val="accent2"/>
              </a:buClr>
              <a:buSzTx/>
              <a:buNone/>
            </a:pPr>
            <a:r>
              <a:rPr kumimoji="1" lang="en-US" altLang="zh-CN" sz="1600" dirty="0">
                <a:solidFill>
                  <a:schemeClr val="tx1"/>
                </a:solidFill>
                <a:ea typeface="MS PGothic" panose="020B0600070205080204" pitchFamily="34" charset="-128"/>
              </a:rPr>
              <a:t>2</a:t>
            </a:r>
            <a:endParaRPr kumimoji="1" lang="zh-CN" altLang="en-US" sz="1600" b="0" i="0" u="none" strike="noStrike" cap="none" normalizeH="0" baseline="0" dirty="0">
              <a:ln>
                <a:noFill/>
              </a:ln>
              <a:solidFill>
                <a:schemeClr val="tx1"/>
              </a:solidFill>
              <a:effectLst/>
              <a:ea typeface="MS PGothic" panose="020B0600070205080204" pitchFamily="34" charset="-128"/>
            </a:endParaRPr>
          </a:p>
        </p:txBody>
      </p:sp>
      <p:sp>
        <p:nvSpPr>
          <p:cNvPr id="54" name="椭圆 53">
            <a:extLst>
              <a:ext uri="{FF2B5EF4-FFF2-40B4-BE49-F238E27FC236}">
                <a16:creationId xmlns:a16="http://schemas.microsoft.com/office/drawing/2014/main" id="{1BD6B1A6-D41A-43CA-A689-7845C76B569A}"/>
              </a:ext>
            </a:extLst>
          </p:cNvPr>
          <p:cNvSpPr/>
          <p:nvPr/>
        </p:nvSpPr>
        <p:spPr bwMode="auto">
          <a:xfrm>
            <a:off x="7856564" y="4485492"/>
            <a:ext cx="330819" cy="330819"/>
          </a:xfrm>
          <a:prstGeom prst="ellipse">
            <a:avLst/>
          </a:prstGeom>
          <a:ln w="1905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ctr" defTabSz="914400" rtl="0" eaLnBrk="1" fontAlgn="base" latinLnBrk="0" hangingPunct="1">
              <a:lnSpc>
                <a:spcPts val="1500"/>
              </a:lnSpc>
              <a:spcBef>
                <a:spcPct val="25000"/>
              </a:spcBef>
              <a:spcAft>
                <a:spcPct val="0"/>
              </a:spcAft>
              <a:buClr>
                <a:schemeClr val="accent2"/>
              </a:buClr>
              <a:buSzTx/>
              <a:buNone/>
            </a:pPr>
            <a:r>
              <a:rPr kumimoji="1" lang="en-US" altLang="zh-CN" sz="1600" dirty="0">
                <a:solidFill>
                  <a:schemeClr val="tx1"/>
                </a:solidFill>
                <a:ea typeface="MS PGothic" panose="020B0600070205080204" pitchFamily="34" charset="-128"/>
              </a:rPr>
              <a:t>3</a:t>
            </a:r>
            <a:endParaRPr kumimoji="1" lang="zh-CN" altLang="en-US" sz="1600" b="0" i="0" u="none" strike="noStrike" cap="none" normalizeH="0" baseline="0" dirty="0">
              <a:ln>
                <a:noFill/>
              </a:ln>
              <a:solidFill>
                <a:schemeClr val="tx1"/>
              </a:solidFill>
              <a:effectLst/>
              <a:ea typeface="MS PGothic" panose="020B0600070205080204" pitchFamily="34" charset="-128"/>
            </a:endParaRPr>
          </a:p>
        </p:txBody>
      </p:sp>
      <p:sp>
        <p:nvSpPr>
          <p:cNvPr id="55" name="椭圆 54">
            <a:extLst>
              <a:ext uri="{FF2B5EF4-FFF2-40B4-BE49-F238E27FC236}">
                <a16:creationId xmlns:a16="http://schemas.microsoft.com/office/drawing/2014/main" id="{0AA26C0B-2A24-48EA-A83C-8210A9AF50BC}"/>
              </a:ext>
            </a:extLst>
          </p:cNvPr>
          <p:cNvSpPr/>
          <p:nvPr/>
        </p:nvSpPr>
        <p:spPr bwMode="auto">
          <a:xfrm>
            <a:off x="6809894" y="5207431"/>
            <a:ext cx="330819" cy="330819"/>
          </a:xfrm>
          <a:prstGeom prst="ellipse">
            <a:avLst/>
          </a:prstGeom>
          <a:ln w="1905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ctr" defTabSz="914400" rtl="0" eaLnBrk="1" fontAlgn="base" latinLnBrk="0" hangingPunct="1">
              <a:lnSpc>
                <a:spcPts val="1500"/>
              </a:lnSpc>
              <a:spcBef>
                <a:spcPct val="25000"/>
              </a:spcBef>
              <a:spcAft>
                <a:spcPct val="0"/>
              </a:spcAft>
              <a:buClr>
                <a:schemeClr val="accent2"/>
              </a:buClr>
              <a:buSzTx/>
              <a:buNone/>
            </a:pPr>
            <a:r>
              <a:rPr kumimoji="1" lang="en-US" altLang="zh-CN" sz="1600" dirty="0">
                <a:solidFill>
                  <a:schemeClr val="tx1"/>
                </a:solidFill>
                <a:ea typeface="MS PGothic" panose="020B0600070205080204" pitchFamily="34" charset="-128"/>
              </a:rPr>
              <a:t>G</a:t>
            </a:r>
            <a:endParaRPr kumimoji="1" lang="zh-CN" altLang="en-US" sz="1600" b="0" i="0" u="none" strike="noStrike" cap="none" normalizeH="0" baseline="0" dirty="0">
              <a:ln>
                <a:noFill/>
              </a:ln>
              <a:solidFill>
                <a:schemeClr val="tx1"/>
              </a:solidFill>
              <a:effectLst/>
              <a:ea typeface="MS PGothic" panose="020B0600070205080204" pitchFamily="34" charset="-128"/>
            </a:endParaRPr>
          </a:p>
        </p:txBody>
      </p:sp>
      <p:cxnSp>
        <p:nvCxnSpPr>
          <p:cNvPr id="3" name="直接连接符 2">
            <a:extLst>
              <a:ext uri="{FF2B5EF4-FFF2-40B4-BE49-F238E27FC236}">
                <a16:creationId xmlns:a16="http://schemas.microsoft.com/office/drawing/2014/main" id="{594C4CD1-269E-4ECC-A6B5-278861C9AE00}"/>
              </a:ext>
            </a:extLst>
          </p:cNvPr>
          <p:cNvCxnSpPr>
            <a:cxnSpLocks/>
            <a:stCxn id="51" idx="5"/>
            <a:endCxn id="52" idx="1"/>
          </p:cNvCxnSpPr>
          <p:nvPr/>
        </p:nvCxnSpPr>
        <p:spPr bwMode="auto">
          <a:xfrm>
            <a:off x="7092265" y="1817933"/>
            <a:ext cx="812746" cy="453125"/>
          </a:xfrm>
          <a:prstGeom prst="line">
            <a:avLst/>
          </a:prstGeom>
          <a:noFill/>
          <a:ln w="12700" cap="flat" cmpd="sng" algn="ctr">
            <a:solidFill>
              <a:schemeClr val="tx1"/>
            </a:solidFill>
            <a:prstDash val="solid"/>
            <a:round/>
            <a:headEnd type="none" w="med" len="med"/>
            <a:tailEnd type="none" w="med" len="med"/>
          </a:ln>
        </p:spPr>
      </p:cxnSp>
      <p:cxnSp>
        <p:nvCxnSpPr>
          <p:cNvPr id="56" name="直接连接符 55">
            <a:extLst>
              <a:ext uri="{FF2B5EF4-FFF2-40B4-BE49-F238E27FC236}">
                <a16:creationId xmlns:a16="http://schemas.microsoft.com/office/drawing/2014/main" id="{651D8B9D-D007-4027-B9BC-9C9ED6FC3F80}"/>
              </a:ext>
            </a:extLst>
          </p:cNvPr>
          <p:cNvCxnSpPr>
            <a:cxnSpLocks/>
            <a:stCxn id="53" idx="0"/>
            <a:endCxn id="52" idx="4"/>
          </p:cNvCxnSpPr>
          <p:nvPr/>
        </p:nvCxnSpPr>
        <p:spPr bwMode="auto">
          <a:xfrm flipV="1">
            <a:off x="7607335" y="2553430"/>
            <a:ext cx="414639" cy="741306"/>
          </a:xfrm>
          <a:prstGeom prst="line">
            <a:avLst/>
          </a:prstGeom>
          <a:noFill/>
          <a:ln w="12700" cap="flat" cmpd="sng" algn="ctr">
            <a:solidFill>
              <a:schemeClr val="tx1"/>
            </a:solidFill>
            <a:prstDash val="solid"/>
            <a:round/>
            <a:headEnd type="none" w="med" len="med"/>
            <a:tailEnd type="none" w="med" len="med"/>
          </a:ln>
        </p:spPr>
      </p:cxnSp>
      <p:cxnSp>
        <p:nvCxnSpPr>
          <p:cNvPr id="60" name="直接连接符 59">
            <a:extLst>
              <a:ext uri="{FF2B5EF4-FFF2-40B4-BE49-F238E27FC236}">
                <a16:creationId xmlns:a16="http://schemas.microsoft.com/office/drawing/2014/main" id="{CBB6FD6B-7653-4E34-B344-C6FCC9AAC0DD}"/>
              </a:ext>
            </a:extLst>
          </p:cNvPr>
          <p:cNvCxnSpPr>
            <a:cxnSpLocks/>
            <a:stCxn id="53" idx="4"/>
            <a:endCxn id="54" idx="0"/>
          </p:cNvCxnSpPr>
          <p:nvPr/>
        </p:nvCxnSpPr>
        <p:spPr bwMode="auto">
          <a:xfrm>
            <a:off x="7607335" y="3625555"/>
            <a:ext cx="414639" cy="859937"/>
          </a:xfrm>
          <a:prstGeom prst="line">
            <a:avLst/>
          </a:prstGeom>
          <a:noFill/>
          <a:ln w="12700" cap="flat" cmpd="sng" algn="ctr">
            <a:solidFill>
              <a:schemeClr val="tx1"/>
            </a:solidFill>
            <a:prstDash val="solid"/>
            <a:round/>
            <a:headEnd type="none" w="med" len="med"/>
            <a:tailEnd type="none" w="med" len="med"/>
          </a:ln>
        </p:spPr>
      </p:cxnSp>
      <p:cxnSp>
        <p:nvCxnSpPr>
          <p:cNvPr id="67" name="直接连接符 66">
            <a:extLst>
              <a:ext uri="{FF2B5EF4-FFF2-40B4-BE49-F238E27FC236}">
                <a16:creationId xmlns:a16="http://schemas.microsoft.com/office/drawing/2014/main" id="{B19B2D82-050F-4138-88AA-BAA4B13A4A90}"/>
              </a:ext>
            </a:extLst>
          </p:cNvPr>
          <p:cNvCxnSpPr>
            <a:cxnSpLocks/>
            <a:stCxn id="55" idx="7"/>
            <a:endCxn id="54" idx="3"/>
          </p:cNvCxnSpPr>
          <p:nvPr/>
        </p:nvCxnSpPr>
        <p:spPr bwMode="auto">
          <a:xfrm flipV="1">
            <a:off x="7092266" y="4767864"/>
            <a:ext cx="812745" cy="488014"/>
          </a:xfrm>
          <a:prstGeom prst="line">
            <a:avLst/>
          </a:prstGeom>
          <a:noFill/>
          <a:ln w="12700" cap="flat" cmpd="sng" algn="ctr">
            <a:solidFill>
              <a:schemeClr val="tx1"/>
            </a:solidFill>
            <a:prstDash val="solid"/>
            <a:round/>
            <a:headEnd type="none" w="med" len="med"/>
            <a:tailEnd type="none" w="med" len="med"/>
          </a:ln>
        </p:spPr>
      </p:cxnSp>
      <p:sp>
        <p:nvSpPr>
          <p:cNvPr id="26" name="矩形 25">
            <a:extLst>
              <a:ext uri="{FF2B5EF4-FFF2-40B4-BE49-F238E27FC236}">
                <a16:creationId xmlns:a16="http://schemas.microsoft.com/office/drawing/2014/main" id="{2E692FFD-B996-41CC-B3C0-D7447F99E4C8}"/>
              </a:ext>
            </a:extLst>
          </p:cNvPr>
          <p:cNvSpPr/>
          <p:nvPr/>
        </p:nvSpPr>
        <p:spPr bwMode="auto">
          <a:xfrm>
            <a:off x="5882109" y="2100691"/>
            <a:ext cx="1442853" cy="2732928"/>
          </a:xfrm>
          <a:prstGeom prst="rect">
            <a:avLst/>
          </a:prstGeom>
          <a:solidFill>
            <a:schemeClr val="bg1">
              <a:lumMod val="85000"/>
            </a:schemeClr>
          </a:solidFill>
          <a:ln>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en-US" altLang="zh-CN"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p>
            <a:pPr marR="0" algn="l" defTabSz="914400" rtl="0" eaLnBrk="1" fontAlgn="base" latinLnBrk="0" hangingPunct="1">
              <a:lnSpc>
                <a:spcPct val="100000"/>
              </a:lnSpc>
              <a:spcBef>
                <a:spcPct val="25000"/>
              </a:spcBef>
              <a:spcAft>
                <a:spcPct val="0"/>
              </a:spcAft>
              <a:buClr>
                <a:schemeClr val="accent2"/>
              </a:buClr>
              <a:buSzTx/>
              <a:buNone/>
            </a:pPr>
            <a:endParaRPr kumimoji="1" lang="en-US" altLang="zh-CN" sz="2000" dirty="0">
              <a:solidFill>
                <a:schemeClr val="tx1"/>
              </a:solidFill>
              <a:latin typeface="Verdana" panose="020B0604030504040204" pitchFamily="34" charset="0"/>
              <a:ea typeface="MS PGothic" panose="020B0600070205080204" pitchFamily="34" charset="-128"/>
            </a:endParaRPr>
          </a:p>
          <a:p>
            <a:pPr marR="0" algn="l" defTabSz="914400" rtl="0" eaLnBrk="1" fontAlgn="base" latinLnBrk="0" hangingPunct="1">
              <a:lnSpc>
                <a:spcPct val="100000"/>
              </a:lnSpc>
              <a:spcBef>
                <a:spcPct val="25000"/>
              </a:spcBef>
              <a:spcAft>
                <a:spcPct val="0"/>
              </a:spcAft>
              <a:buClr>
                <a:schemeClr val="accent2"/>
              </a:buClr>
              <a:buSzTx/>
              <a:buNone/>
            </a:pPr>
            <a:endParaRPr kumimoji="1" lang="en-US" altLang="zh-CN"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2000" dirty="0">
                <a:solidFill>
                  <a:schemeClr val="tx1"/>
                </a:solidFill>
                <a:latin typeface="Verdana" panose="020B0604030504040204" pitchFamily="34" charset="0"/>
                <a:ea typeface="MS PGothic" panose="020B0600070205080204" pitchFamily="34" charset="-128"/>
              </a:rPr>
              <a:t>Obstacle</a:t>
            </a: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28" name="直接箭头连接符 27">
            <a:extLst>
              <a:ext uri="{FF2B5EF4-FFF2-40B4-BE49-F238E27FC236}">
                <a16:creationId xmlns:a16="http://schemas.microsoft.com/office/drawing/2014/main" id="{D4BC8897-A4CF-476D-A367-23FE291C0609}"/>
              </a:ext>
            </a:extLst>
          </p:cNvPr>
          <p:cNvCxnSpPr>
            <a:stCxn id="51" idx="4"/>
            <a:endCxn id="55" idx="0"/>
          </p:cNvCxnSpPr>
          <p:nvPr/>
        </p:nvCxnSpPr>
        <p:spPr bwMode="auto">
          <a:xfrm>
            <a:off x="6975303" y="1866380"/>
            <a:ext cx="1" cy="3341051"/>
          </a:xfrm>
          <a:prstGeom prst="straightConnector1">
            <a:avLst/>
          </a:prstGeom>
          <a:noFill/>
          <a:ln w="38100" cap="flat" cmpd="sng" algn="ctr">
            <a:solidFill>
              <a:srgbClr val="FF0000"/>
            </a:solidFill>
            <a:prstDash val="dash"/>
            <a:round/>
            <a:headEnd type="none" w="med" len="med"/>
            <a:tailEnd type="none"/>
          </a:ln>
        </p:spPr>
      </p:cxnSp>
      <p:cxnSp>
        <p:nvCxnSpPr>
          <p:cNvPr id="83" name="直接箭头连接符 82">
            <a:extLst>
              <a:ext uri="{FF2B5EF4-FFF2-40B4-BE49-F238E27FC236}">
                <a16:creationId xmlns:a16="http://schemas.microsoft.com/office/drawing/2014/main" id="{7D7FA970-7127-4DD2-9050-722B3D00FA43}"/>
              </a:ext>
            </a:extLst>
          </p:cNvPr>
          <p:cNvCxnSpPr>
            <a:cxnSpLocks/>
            <a:stCxn id="51" idx="4"/>
            <a:endCxn id="54" idx="0"/>
          </p:cNvCxnSpPr>
          <p:nvPr/>
        </p:nvCxnSpPr>
        <p:spPr bwMode="auto">
          <a:xfrm>
            <a:off x="6975303" y="1866380"/>
            <a:ext cx="1046671" cy="2619112"/>
          </a:xfrm>
          <a:prstGeom prst="straightConnector1">
            <a:avLst/>
          </a:prstGeom>
          <a:noFill/>
          <a:ln w="38100" cap="flat" cmpd="sng" algn="ctr">
            <a:solidFill>
              <a:srgbClr val="FF0000"/>
            </a:solidFill>
            <a:prstDash val="dash"/>
            <a:round/>
            <a:headEnd type="none" w="med" len="med"/>
            <a:tailEnd type="none"/>
          </a:ln>
        </p:spPr>
      </p:cxnSp>
      <p:cxnSp>
        <p:nvCxnSpPr>
          <p:cNvPr id="91" name="直接箭头连接符 90">
            <a:extLst>
              <a:ext uri="{FF2B5EF4-FFF2-40B4-BE49-F238E27FC236}">
                <a16:creationId xmlns:a16="http://schemas.microsoft.com/office/drawing/2014/main" id="{3C269030-98C5-4056-A21F-60D23B04840C}"/>
              </a:ext>
            </a:extLst>
          </p:cNvPr>
          <p:cNvCxnSpPr>
            <a:cxnSpLocks/>
            <a:stCxn id="51" idx="4"/>
            <a:endCxn id="53" idx="0"/>
          </p:cNvCxnSpPr>
          <p:nvPr/>
        </p:nvCxnSpPr>
        <p:spPr bwMode="auto">
          <a:xfrm>
            <a:off x="6975303" y="1866380"/>
            <a:ext cx="632032" cy="1428356"/>
          </a:xfrm>
          <a:prstGeom prst="straightConnector1">
            <a:avLst/>
          </a:prstGeom>
          <a:noFill/>
          <a:ln w="38100" cap="flat" cmpd="sng" algn="ctr">
            <a:solidFill>
              <a:srgbClr val="FF0000"/>
            </a:solidFill>
            <a:prstDash val="dash"/>
            <a:round/>
            <a:headEnd type="none" w="med" len="med"/>
            <a:tailEnd type="none"/>
          </a:ln>
        </p:spPr>
      </p:cxnSp>
      <p:cxnSp>
        <p:nvCxnSpPr>
          <p:cNvPr id="96" name="直接箭头连接符 95">
            <a:extLst>
              <a:ext uri="{FF2B5EF4-FFF2-40B4-BE49-F238E27FC236}">
                <a16:creationId xmlns:a16="http://schemas.microsoft.com/office/drawing/2014/main" id="{0EE00BCD-F3E7-48F7-ADA0-DA74A51B1521}"/>
              </a:ext>
            </a:extLst>
          </p:cNvPr>
          <p:cNvCxnSpPr>
            <a:cxnSpLocks/>
            <a:stCxn id="51" idx="5"/>
            <a:endCxn id="52" idx="1"/>
          </p:cNvCxnSpPr>
          <p:nvPr/>
        </p:nvCxnSpPr>
        <p:spPr bwMode="auto">
          <a:xfrm>
            <a:off x="7092265" y="1817933"/>
            <a:ext cx="812746" cy="453125"/>
          </a:xfrm>
          <a:prstGeom prst="straightConnector1">
            <a:avLst/>
          </a:prstGeom>
          <a:noFill/>
          <a:ln w="38100" cap="flat" cmpd="sng" algn="ctr">
            <a:solidFill>
              <a:srgbClr val="FF0000"/>
            </a:solidFill>
            <a:prstDash val="solid"/>
            <a:round/>
            <a:headEnd type="none" w="med" len="med"/>
            <a:tailEnd type="none"/>
          </a:ln>
        </p:spPr>
      </p:cxnSp>
      <p:cxnSp>
        <p:nvCxnSpPr>
          <p:cNvPr id="97" name="直接箭头连接符 96">
            <a:extLst>
              <a:ext uri="{FF2B5EF4-FFF2-40B4-BE49-F238E27FC236}">
                <a16:creationId xmlns:a16="http://schemas.microsoft.com/office/drawing/2014/main" id="{CD9234BC-9B30-430D-A4B1-5052025D1EA2}"/>
              </a:ext>
            </a:extLst>
          </p:cNvPr>
          <p:cNvCxnSpPr>
            <a:cxnSpLocks/>
            <a:stCxn id="52" idx="4"/>
            <a:endCxn id="55" idx="0"/>
          </p:cNvCxnSpPr>
          <p:nvPr/>
        </p:nvCxnSpPr>
        <p:spPr bwMode="auto">
          <a:xfrm flipH="1">
            <a:off x="6975304" y="2553430"/>
            <a:ext cx="1046670" cy="2654001"/>
          </a:xfrm>
          <a:prstGeom prst="straightConnector1">
            <a:avLst/>
          </a:prstGeom>
          <a:noFill/>
          <a:ln w="38100" cap="flat" cmpd="sng" algn="ctr">
            <a:solidFill>
              <a:srgbClr val="FF0000"/>
            </a:solidFill>
            <a:prstDash val="dash"/>
            <a:round/>
            <a:headEnd type="none" w="med" len="med"/>
            <a:tailEnd type="none"/>
          </a:ln>
        </p:spPr>
      </p:cxnSp>
      <p:cxnSp>
        <p:nvCxnSpPr>
          <p:cNvPr id="110" name="直接箭头连接符 109">
            <a:extLst>
              <a:ext uri="{FF2B5EF4-FFF2-40B4-BE49-F238E27FC236}">
                <a16:creationId xmlns:a16="http://schemas.microsoft.com/office/drawing/2014/main" id="{7DA7CEA9-44FE-4D31-B7EB-897C9AF7601E}"/>
              </a:ext>
            </a:extLst>
          </p:cNvPr>
          <p:cNvCxnSpPr>
            <a:cxnSpLocks/>
            <a:stCxn id="52" idx="4"/>
            <a:endCxn id="54" idx="0"/>
          </p:cNvCxnSpPr>
          <p:nvPr/>
        </p:nvCxnSpPr>
        <p:spPr bwMode="auto">
          <a:xfrm>
            <a:off x="8021974" y="2553430"/>
            <a:ext cx="0" cy="1932062"/>
          </a:xfrm>
          <a:prstGeom prst="straightConnector1">
            <a:avLst/>
          </a:prstGeom>
          <a:noFill/>
          <a:ln w="38100" cap="flat" cmpd="sng" algn="ctr">
            <a:solidFill>
              <a:srgbClr val="FF0000"/>
            </a:solidFill>
            <a:prstDash val="solid"/>
            <a:round/>
            <a:headEnd type="none" w="med" len="med"/>
            <a:tailEnd type="none"/>
          </a:ln>
        </p:spPr>
      </p:cxnSp>
      <p:cxnSp>
        <p:nvCxnSpPr>
          <p:cNvPr id="113" name="直接箭头连接符 112">
            <a:extLst>
              <a:ext uri="{FF2B5EF4-FFF2-40B4-BE49-F238E27FC236}">
                <a16:creationId xmlns:a16="http://schemas.microsoft.com/office/drawing/2014/main" id="{5CBDF525-E4CA-45E2-A486-BFC98271631F}"/>
              </a:ext>
            </a:extLst>
          </p:cNvPr>
          <p:cNvCxnSpPr>
            <a:cxnSpLocks/>
            <a:stCxn id="54" idx="3"/>
            <a:endCxn id="55" idx="7"/>
          </p:cNvCxnSpPr>
          <p:nvPr/>
        </p:nvCxnSpPr>
        <p:spPr bwMode="auto">
          <a:xfrm flipH="1">
            <a:off x="7092266" y="4767864"/>
            <a:ext cx="812745" cy="488014"/>
          </a:xfrm>
          <a:prstGeom prst="straightConnector1">
            <a:avLst/>
          </a:prstGeom>
          <a:noFill/>
          <a:ln w="38100" cap="flat" cmpd="sng" algn="ctr">
            <a:solidFill>
              <a:srgbClr val="FF0000"/>
            </a:solidFill>
            <a:prstDash val="solid"/>
            <a:round/>
            <a:headEnd type="none" w="med" len="med"/>
            <a:tailEnd type="none"/>
          </a:ln>
        </p:spPr>
      </p:cxnSp>
      <p:sp>
        <p:nvSpPr>
          <p:cNvPr id="116" name="文本框 115">
            <a:extLst>
              <a:ext uri="{FF2B5EF4-FFF2-40B4-BE49-F238E27FC236}">
                <a16:creationId xmlns:a16="http://schemas.microsoft.com/office/drawing/2014/main" id="{92C15AE3-9587-40CA-BB9F-5193F0A2EFD8}"/>
              </a:ext>
            </a:extLst>
          </p:cNvPr>
          <p:cNvSpPr txBox="1"/>
          <p:nvPr/>
        </p:nvSpPr>
        <p:spPr>
          <a:xfrm>
            <a:off x="5300678" y="6367506"/>
            <a:ext cx="3018429" cy="276999"/>
          </a:xfrm>
          <a:prstGeom prst="rect">
            <a:avLst/>
          </a:prstGeom>
          <a:noFill/>
        </p:spPr>
        <p:txBody>
          <a:bodyPr wrap="square" rtlCol="0">
            <a:spAutoFit/>
          </a:bodyPr>
          <a:lstStyle/>
          <a:p>
            <a:pPr algn="ctr"/>
            <a:r>
              <a:rPr lang="en-US" altLang="zh-CN" sz="1200" dirty="0"/>
              <a:t>Fig.13 Example of greedy path optimization</a:t>
            </a:r>
            <a:endParaRPr lang="zh-CN" altLang="en-US" sz="1200" dirty="0"/>
          </a:p>
        </p:txBody>
      </p:sp>
      <p:sp>
        <p:nvSpPr>
          <p:cNvPr id="118" name="文本框 117">
            <a:extLst>
              <a:ext uri="{FF2B5EF4-FFF2-40B4-BE49-F238E27FC236}">
                <a16:creationId xmlns:a16="http://schemas.microsoft.com/office/drawing/2014/main" id="{86978130-73A8-41E2-AFA9-CC06998DDE49}"/>
              </a:ext>
            </a:extLst>
          </p:cNvPr>
          <p:cNvSpPr txBox="1"/>
          <p:nvPr/>
        </p:nvSpPr>
        <p:spPr>
          <a:xfrm>
            <a:off x="4874303" y="5607918"/>
            <a:ext cx="3935225" cy="396262"/>
          </a:xfrm>
          <a:prstGeom prst="rect">
            <a:avLst/>
          </a:prstGeom>
          <a:noFill/>
        </p:spPr>
        <p:txBody>
          <a:bodyPr wrap="square">
            <a:spAutoFit/>
          </a:bodyPr>
          <a:lstStyle/>
          <a:p>
            <a:pPr>
              <a:lnSpc>
                <a:spcPts val="2600"/>
              </a:lnSpc>
            </a:pPr>
            <a:r>
              <a:rPr lang="en-US" altLang="zh-CN" dirty="0"/>
              <a:t>Original path:  S</a:t>
            </a:r>
            <a:r>
              <a:rPr lang="en-US" altLang="zh-CN" dirty="0">
                <a:sym typeface="Wingdings" panose="05000000000000000000" pitchFamily="2" charset="2"/>
              </a:rPr>
              <a:t>123G</a:t>
            </a:r>
          </a:p>
        </p:txBody>
      </p:sp>
      <p:sp>
        <p:nvSpPr>
          <p:cNvPr id="123" name="文本框 122">
            <a:extLst>
              <a:ext uri="{FF2B5EF4-FFF2-40B4-BE49-F238E27FC236}">
                <a16:creationId xmlns:a16="http://schemas.microsoft.com/office/drawing/2014/main" id="{7B94984D-862A-41F3-9DD4-750E71FFB274}"/>
              </a:ext>
            </a:extLst>
          </p:cNvPr>
          <p:cNvSpPr txBox="1"/>
          <p:nvPr/>
        </p:nvSpPr>
        <p:spPr>
          <a:xfrm>
            <a:off x="4876408" y="5942673"/>
            <a:ext cx="4572000" cy="396262"/>
          </a:xfrm>
          <a:prstGeom prst="rect">
            <a:avLst/>
          </a:prstGeom>
          <a:noFill/>
        </p:spPr>
        <p:txBody>
          <a:bodyPr wrap="square">
            <a:spAutoFit/>
          </a:bodyPr>
          <a:lstStyle/>
          <a:p>
            <a:pPr>
              <a:lnSpc>
                <a:spcPts val="2600"/>
              </a:lnSpc>
            </a:pPr>
            <a:r>
              <a:rPr lang="en-US" altLang="zh-CN" dirty="0">
                <a:sym typeface="Wingdings" panose="05000000000000000000" pitchFamily="2" charset="2"/>
              </a:rPr>
              <a:t>Optimized path:  </a:t>
            </a:r>
            <a:r>
              <a:rPr lang="en-US" altLang="zh-CN" dirty="0"/>
              <a:t>S</a:t>
            </a:r>
            <a:r>
              <a:rPr lang="en-US" altLang="zh-CN" dirty="0">
                <a:sym typeface="Wingdings" panose="05000000000000000000" pitchFamily="2" charset="2"/>
              </a:rPr>
              <a:t>13G</a:t>
            </a:r>
            <a:endParaRPr lang="zh-CN" altLang="en-US" dirty="0"/>
          </a:p>
        </p:txBody>
      </p:sp>
      <p:sp>
        <p:nvSpPr>
          <p:cNvPr id="44" name="矩形: 圆角 43">
            <a:extLst>
              <a:ext uri="{FF2B5EF4-FFF2-40B4-BE49-F238E27FC236}">
                <a16:creationId xmlns:a16="http://schemas.microsoft.com/office/drawing/2014/main" id="{96A86B73-C038-4E1D-AEAC-4BE3691A37A8}"/>
              </a:ext>
            </a:extLst>
          </p:cNvPr>
          <p:cNvSpPr/>
          <p:nvPr/>
        </p:nvSpPr>
        <p:spPr bwMode="auto">
          <a:xfrm>
            <a:off x="2041093" y="1402740"/>
            <a:ext cx="1808897" cy="560928"/>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ts val="15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 = </a:t>
            </a:r>
            <a:r>
              <a:rPr kumimoji="1" lang="en-US" altLang="zh-CN" sz="1200" dirty="0">
                <a:latin typeface="Verdana" panose="020B0604030504040204" pitchFamily="34" charset="0"/>
                <a:ea typeface="MS PGothic" panose="020B0600070205080204" pitchFamily="34" charset="-128"/>
              </a:rPr>
              <a:t>First node</a:t>
            </a:r>
            <a:endPar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p>
            <a:pPr marR="0" algn="ctr" defTabSz="914400" rtl="0" eaLnBrk="1" fontAlgn="base" latinLnBrk="0" hangingPunct="1">
              <a:lnSpc>
                <a:spcPts val="15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B = </a:t>
            </a:r>
            <a:r>
              <a:rPr kumimoji="1" lang="en-US" altLang="zh-CN" sz="1200" dirty="0">
                <a:latin typeface="Verdana" panose="020B0604030504040204" pitchFamily="34" charset="0"/>
                <a:ea typeface="MS PGothic" panose="020B0600070205080204" pitchFamily="34" charset="-128"/>
              </a:rPr>
              <a:t>Last node</a:t>
            </a: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 </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45" name="菱形 44">
            <a:extLst>
              <a:ext uri="{FF2B5EF4-FFF2-40B4-BE49-F238E27FC236}">
                <a16:creationId xmlns:a16="http://schemas.microsoft.com/office/drawing/2014/main" id="{3D42B4F1-65D3-4C67-9E4F-3DA2C5FB7BFC}"/>
              </a:ext>
            </a:extLst>
          </p:cNvPr>
          <p:cNvSpPr/>
          <p:nvPr/>
        </p:nvSpPr>
        <p:spPr bwMode="auto">
          <a:xfrm>
            <a:off x="2041093" y="2431076"/>
            <a:ext cx="1812251" cy="722157"/>
          </a:xfrm>
          <a:prstGeom prst="diamond">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46" name="文本框 45">
            <a:extLst>
              <a:ext uri="{FF2B5EF4-FFF2-40B4-BE49-F238E27FC236}">
                <a16:creationId xmlns:a16="http://schemas.microsoft.com/office/drawing/2014/main" id="{9B717797-C1B8-4B6B-B08A-6D4D4CEFD276}"/>
              </a:ext>
            </a:extLst>
          </p:cNvPr>
          <p:cNvSpPr txBox="1"/>
          <p:nvPr/>
        </p:nvSpPr>
        <p:spPr>
          <a:xfrm>
            <a:off x="2282810" y="2650491"/>
            <a:ext cx="1325461" cy="276999"/>
          </a:xfrm>
          <a:prstGeom prst="rect">
            <a:avLst/>
          </a:prstGeom>
          <a:noFill/>
        </p:spPr>
        <p:txBody>
          <a:bodyPr wrap="square" rtlCol="0">
            <a:spAutoFit/>
          </a:bodyPr>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Check visibility</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47" name="矩形: 圆角 46">
            <a:extLst>
              <a:ext uri="{FF2B5EF4-FFF2-40B4-BE49-F238E27FC236}">
                <a16:creationId xmlns:a16="http://schemas.microsoft.com/office/drawing/2014/main" id="{FE08FA9A-1562-49B5-BEC5-811C9764600F}"/>
              </a:ext>
            </a:extLst>
          </p:cNvPr>
          <p:cNvSpPr/>
          <p:nvPr/>
        </p:nvSpPr>
        <p:spPr bwMode="auto">
          <a:xfrm>
            <a:off x="428135" y="1776844"/>
            <a:ext cx="1373858" cy="722157"/>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ts val="1300"/>
              </a:lnSpc>
              <a:spcBef>
                <a:spcPct val="25000"/>
              </a:spcBef>
              <a:spcAft>
                <a:spcPct val="0"/>
              </a:spcAft>
              <a:buClr>
                <a:schemeClr val="accent2"/>
              </a:buClr>
              <a:buSzTx/>
              <a:buNone/>
            </a:pPr>
            <a:r>
              <a:rPr kumimoji="1" lang="en-US" altLang="zh-CN" sz="1200" dirty="0">
                <a:latin typeface="Verdana" panose="020B0604030504040204" pitchFamily="34" charset="0"/>
                <a:ea typeface="MS PGothic" panose="020B0600070205080204" pitchFamily="34" charset="-128"/>
              </a:rPr>
              <a:t>B </a:t>
            </a: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p>
            <a:pPr marR="0" algn="ctr" defTabSz="914400" rtl="0" eaLnBrk="1" fontAlgn="base" latinLnBrk="0" hangingPunct="1">
              <a:lnSpc>
                <a:spcPts val="13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Previous node</a:t>
            </a:r>
          </a:p>
          <a:p>
            <a:pPr algn="ctr" fontAlgn="base">
              <a:lnSpc>
                <a:spcPts val="1300"/>
              </a:lnSpc>
              <a:spcBef>
                <a:spcPct val="25000"/>
              </a:spcBef>
              <a:spcAft>
                <a:spcPct val="0"/>
              </a:spcAft>
              <a:buClr>
                <a:schemeClr val="accent2"/>
              </a:buClr>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of B</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49" name="矩形: 圆角 48">
            <a:extLst>
              <a:ext uri="{FF2B5EF4-FFF2-40B4-BE49-F238E27FC236}">
                <a16:creationId xmlns:a16="http://schemas.microsoft.com/office/drawing/2014/main" id="{1B683BBE-8E0F-4402-9FCE-608060AA3932}"/>
              </a:ext>
            </a:extLst>
          </p:cNvPr>
          <p:cNvSpPr/>
          <p:nvPr/>
        </p:nvSpPr>
        <p:spPr bwMode="auto">
          <a:xfrm>
            <a:off x="428135" y="3840860"/>
            <a:ext cx="1373859" cy="722157"/>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algn="ctr" fontAlgn="base">
              <a:lnSpc>
                <a:spcPts val="1300"/>
              </a:lnSpc>
              <a:spcBef>
                <a:spcPts val="1800"/>
              </a:spcBef>
              <a:spcAft>
                <a:spcPct val="0"/>
              </a:spcAft>
              <a:buClr>
                <a:schemeClr val="accent2"/>
              </a:buClr>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 = B</a:t>
            </a:r>
          </a:p>
          <a:p>
            <a:pPr marR="0" algn="ctr" defTabSz="914400" rtl="0" eaLnBrk="1" fontAlgn="base" latinLnBrk="0" hangingPunct="1">
              <a:lnSpc>
                <a:spcPts val="1300"/>
              </a:lnSpc>
              <a:spcBef>
                <a:spcPts val="18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B </a:t>
            </a:r>
            <a:r>
              <a:rPr kumimoji="1" lang="en-US" altLang="zh-CN" sz="1200" dirty="0">
                <a:latin typeface="Verdana" panose="020B0604030504040204" pitchFamily="34" charset="0"/>
                <a:ea typeface="MS PGothic" panose="020B0600070205080204" pitchFamily="34" charset="-128"/>
              </a:rPr>
              <a:t>= Last node</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0" name="菱形 49">
            <a:extLst>
              <a:ext uri="{FF2B5EF4-FFF2-40B4-BE49-F238E27FC236}">
                <a16:creationId xmlns:a16="http://schemas.microsoft.com/office/drawing/2014/main" id="{F1EC6060-C75B-4467-AA16-392E2F28537F}"/>
              </a:ext>
            </a:extLst>
          </p:cNvPr>
          <p:cNvSpPr/>
          <p:nvPr/>
        </p:nvSpPr>
        <p:spPr bwMode="auto">
          <a:xfrm>
            <a:off x="2041094" y="4436698"/>
            <a:ext cx="1808896" cy="722157"/>
          </a:xfrm>
          <a:prstGeom prst="diamond">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7" name="文本框 56">
            <a:extLst>
              <a:ext uri="{FF2B5EF4-FFF2-40B4-BE49-F238E27FC236}">
                <a16:creationId xmlns:a16="http://schemas.microsoft.com/office/drawing/2014/main" id="{BED15606-3244-4C14-B8D9-007D581EE7D0}"/>
              </a:ext>
            </a:extLst>
          </p:cNvPr>
          <p:cNvSpPr txBox="1"/>
          <p:nvPr/>
        </p:nvSpPr>
        <p:spPr>
          <a:xfrm>
            <a:off x="2035899" y="4656845"/>
            <a:ext cx="1808897" cy="276999"/>
          </a:xfrm>
          <a:prstGeom prst="rect">
            <a:avLst/>
          </a:prstGeom>
          <a:noFill/>
        </p:spPr>
        <p:txBody>
          <a:bodyPr wrap="square" rtlCol="0">
            <a:spAutoFit/>
          </a:bodyPr>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B = Last node</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8" name="矩形: 圆角 57">
            <a:extLst>
              <a:ext uri="{FF2B5EF4-FFF2-40B4-BE49-F238E27FC236}">
                <a16:creationId xmlns:a16="http://schemas.microsoft.com/office/drawing/2014/main" id="{D115CBFA-6EFF-4292-82FD-5948CDAA1DAA}"/>
              </a:ext>
            </a:extLst>
          </p:cNvPr>
          <p:cNvSpPr/>
          <p:nvPr/>
        </p:nvSpPr>
        <p:spPr bwMode="auto">
          <a:xfrm>
            <a:off x="1881110" y="5591121"/>
            <a:ext cx="2128862" cy="524028"/>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ts val="2600"/>
              </a:lnSpc>
              <a:spcBef>
                <a:spcPct val="25000"/>
              </a:spcBef>
              <a:spcAft>
                <a:spcPct val="0"/>
              </a:spcAft>
              <a:buClr>
                <a:schemeClr val="accent2"/>
              </a:buClr>
              <a:buSzTx/>
              <a:buNone/>
            </a:pPr>
            <a:r>
              <a:rPr kumimoji="1" lang="en-US" altLang="zh-CN" sz="1200" dirty="0">
                <a:latin typeface="Verdana" panose="020B0604030504040204" pitchFamily="34" charset="0"/>
                <a:ea typeface="MS PGothic" panose="020B0600070205080204" pitchFamily="34" charset="-128"/>
              </a:rPr>
              <a:t>P</a:t>
            </a:r>
            <a:r>
              <a:rPr kumimoji="1" lang="en-US" altLang="zh-CN" sz="120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ath optimization Finish</a:t>
            </a:r>
            <a:endParaRPr kumimoji="1" lang="zh-CN" altLang="en-US" sz="120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59" name="直接箭头连接符 58">
            <a:extLst>
              <a:ext uri="{FF2B5EF4-FFF2-40B4-BE49-F238E27FC236}">
                <a16:creationId xmlns:a16="http://schemas.microsoft.com/office/drawing/2014/main" id="{FAFF51CF-B98A-4DC8-93AD-6931DC853E9B}"/>
              </a:ext>
            </a:extLst>
          </p:cNvPr>
          <p:cNvCxnSpPr>
            <a:cxnSpLocks/>
            <a:stCxn id="44" idx="2"/>
            <a:endCxn id="45" idx="0"/>
          </p:cNvCxnSpPr>
          <p:nvPr/>
        </p:nvCxnSpPr>
        <p:spPr bwMode="auto">
          <a:xfrm>
            <a:off x="2945542" y="1963668"/>
            <a:ext cx="1677" cy="467408"/>
          </a:xfrm>
          <a:prstGeom prst="straightConnector1">
            <a:avLst/>
          </a:prstGeom>
          <a:noFill/>
          <a:ln w="19050" cap="flat" cmpd="sng" algn="ctr">
            <a:solidFill>
              <a:schemeClr val="tx1"/>
            </a:solidFill>
            <a:prstDash val="solid"/>
            <a:round/>
            <a:headEnd type="none" w="med" len="med"/>
            <a:tailEnd type="triangle"/>
          </a:ln>
        </p:spPr>
      </p:cxnSp>
      <p:cxnSp>
        <p:nvCxnSpPr>
          <p:cNvPr id="61" name="直接箭头连接符 60">
            <a:extLst>
              <a:ext uri="{FF2B5EF4-FFF2-40B4-BE49-F238E27FC236}">
                <a16:creationId xmlns:a16="http://schemas.microsoft.com/office/drawing/2014/main" id="{D66E18E0-B530-423C-BA77-932AAEC5E6D7}"/>
              </a:ext>
            </a:extLst>
          </p:cNvPr>
          <p:cNvCxnSpPr>
            <a:cxnSpLocks/>
            <a:stCxn id="50" idx="2"/>
            <a:endCxn id="58" idx="0"/>
          </p:cNvCxnSpPr>
          <p:nvPr/>
        </p:nvCxnSpPr>
        <p:spPr bwMode="auto">
          <a:xfrm flipH="1">
            <a:off x="2945541" y="5158855"/>
            <a:ext cx="1" cy="432266"/>
          </a:xfrm>
          <a:prstGeom prst="straightConnector1">
            <a:avLst/>
          </a:prstGeom>
          <a:noFill/>
          <a:ln w="19050" cap="flat" cmpd="sng" algn="ctr">
            <a:solidFill>
              <a:schemeClr val="tx1"/>
            </a:solidFill>
            <a:prstDash val="solid"/>
            <a:round/>
            <a:headEnd type="none" w="med" len="med"/>
            <a:tailEnd type="triangle"/>
          </a:ln>
        </p:spPr>
      </p:cxnSp>
      <p:sp>
        <p:nvSpPr>
          <p:cNvPr id="62" name="文本框 61">
            <a:extLst>
              <a:ext uri="{FF2B5EF4-FFF2-40B4-BE49-F238E27FC236}">
                <a16:creationId xmlns:a16="http://schemas.microsoft.com/office/drawing/2014/main" id="{7870BAB4-89DF-4423-BFEB-2366186BD7B7}"/>
              </a:ext>
            </a:extLst>
          </p:cNvPr>
          <p:cNvSpPr txBox="1"/>
          <p:nvPr/>
        </p:nvSpPr>
        <p:spPr>
          <a:xfrm>
            <a:off x="2956097" y="3033275"/>
            <a:ext cx="483146" cy="338554"/>
          </a:xfrm>
          <a:prstGeom prst="rect">
            <a:avLst/>
          </a:prstGeom>
          <a:noFill/>
        </p:spPr>
        <p:txBody>
          <a:bodyPr wrap="none" rtlCol="0">
            <a:spAutoFit/>
          </a:bodyPr>
          <a:lstStyle/>
          <a:p>
            <a:r>
              <a:rPr lang="en-US" altLang="zh-CN" sz="1600" dirty="0"/>
              <a:t>Yes</a:t>
            </a:r>
            <a:endParaRPr lang="zh-CN" altLang="en-US" sz="1600" dirty="0"/>
          </a:p>
        </p:txBody>
      </p:sp>
      <p:sp>
        <p:nvSpPr>
          <p:cNvPr id="63" name="文本框 62">
            <a:extLst>
              <a:ext uri="{FF2B5EF4-FFF2-40B4-BE49-F238E27FC236}">
                <a16:creationId xmlns:a16="http://schemas.microsoft.com/office/drawing/2014/main" id="{3F78E94D-714C-4D84-9ED2-B839BB634630}"/>
              </a:ext>
            </a:extLst>
          </p:cNvPr>
          <p:cNvSpPr txBox="1"/>
          <p:nvPr/>
        </p:nvSpPr>
        <p:spPr>
          <a:xfrm>
            <a:off x="2956097" y="5052980"/>
            <a:ext cx="483146" cy="338554"/>
          </a:xfrm>
          <a:prstGeom prst="rect">
            <a:avLst/>
          </a:prstGeom>
          <a:noFill/>
        </p:spPr>
        <p:txBody>
          <a:bodyPr wrap="none" rtlCol="0">
            <a:spAutoFit/>
          </a:bodyPr>
          <a:lstStyle/>
          <a:p>
            <a:r>
              <a:rPr lang="en-US" altLang="zh-CN" sz="1600" dirty="0"/>
              <a:t>Yes</a:t>
            </a:r>
            <a:endParaRPr lang="zh-CN" altLang="en-US" sz="1600" dirty="0"/>
          </a:p>
        </p:txBody>
      </p:sp>
      <p:sp>
        <p:nvSpPr>
          <p:cNvPr id="64" name="文本框 63">
            <a:extLst>
              <a:ext uri="{FF2B5EF4-FFF2-40B4-BE49-F238E27FC236}">
                <a16:creationId xmlns:a16="http://schemas.microsoft.com/office/drawing/2014/main" id="{AFEF52D0-40B8-45BF-B284-ACDA2F517845}"/>
              </a:ext>
            </a:extLst>
          </p:cNvPr>
          <p:cNvSpPr txBox="1"/>
          <p:nvPr/>
        </p:nvSpPr>
        <p:spPr>
          <a:xfrm>
            <a:off x="1667470" y="2482481"/>
            <a:ext cx="434734" cy="338554"/>
          </a:xfrm>
          <a:prstGeom prst="rect">
            <a:avLst/>
          </a:prstGeom>
          <a:noFill/>
        </p:spPr>
        <p:txBody>
          <a:bodyPr wrap="square" rtlCol="0">
            <a:spAutoFit/>
          </a:bodyPr>
          <a:lstStyle/>
          <a:p>
            <a:r>
              <a:rPr lang="en-US" altLang="zh-CN" sz="1600" dirty="0"/>
              <a:t>No</a:t>
            </a:r>
            <a:endParaRPr lang="zh-CN" altLang="en-US" sz="1600" dirty="0"/>
          </a:p>
        </p:txBody>
      </p:sp>
      <p:sp>
        <p:nvSpPr>
          <p:cNvPr id="65" name="文本框 64">
            <a:extLst>
              <a:ext uri="{FF2B5EF4-FFF2-40B4-BE49-F238E27FC236}">
                <a16:creationId xmlns:a16="http://schemas.microsoft.com/office/drawing/2014/main" id="{AC32DB10-8C69-469E-BDEC-2F7B969735A7}"/>
              </a:ext>
            </a:extLst>
          </p:cNvPr>
          <p:cNvSpPr txBox="1"/>
          <p:nvPr/>
        </p:nvSpPr>
        <p:spPr>
          <a:xfrm>
            <a:off x="1664193" y="4503353"/>
            <a:ext cx="434734" cy="338554"/>
          </a:xfrm>
          <a:prstGeom prst="rect">
            <a:avLst/>
          </a:prstGeom>
          <a:noFill/>
        </p:spPr>
        <p:txBody>
          <a:bodyPr wrap="none" rtlCol="0">
            <a:spAutoFit/>
          </a:bodyPr>
          <a:lstStyle/>
          <a:p>
            <a:r>
              <a:rPr lang="en-US" altLang="zh-CN" sz="1600" dirty="0"/>
              <a:t>No</a:t>
            </a:r>
            <a:endParaRPr lang="zh-CN" altLang="en-US" sz="1600" dirty="0"/>
          </a:p>
        </p:txBody>
      </p:sp>
      <p:cxnSp>
        <p:nvCxnSpPr>
          <p:cNvPr id="66" name="直接箭头连接符 65">
            <a:extLst>
              <a:ext uri="{FF2B5EF4-FFF2-40B4-BE49-F238E27FC236}">
                <a16:creationId xmlns:a16="http://schemas.microsoft.com/office/drawing/2014/main" id="{63DE161F-28FD-4F3E-8876-4B2CC92E75A0}"/>
              </a:ext>
            </a:extLst>
          </p:cNvPr>
          <p:cNvCxnSpPr>
            <a:cxnSpLocks/>
            <a:stCxn id="47" idx="3"/>
          </p:cNvCxnSpPr>
          <p:nvPr/>
        </p:nvCxnSpPr>
        <p:spPr bwMode="auto">
          <a:xfrm>
            <a:off x="1801993" y="2137923"/>
            <a:ext cx="1138355" cy="0"/>
          </a:xfrm>
          <a:prstGeom prst="straightConnector1">
            <a:avLst/>
          </a:prstGeom>
          <a:noFill/>
          <a:ln w="19050" cap="flat" cmpd="sng" algn="ctr">
            <a:solidFill>
              <a:schemeClr val="tx1"/>
            </a:solidFill>
            <a:prstDash val="solid"/>
            <a:round/>
            <a:headEnd type="none" w="med" len="med"/>
            <a:tailEnd type="triangle"/>
          </a:ln>
        </p:spPr>
      </p:cxnSp>
      <p:sp>
        <p:nvSpPr>
          <p:cNvPr id="68" name="矩形: 圆角 67">
            <a:extLst>
              <a:ext uri="{FF2B5EF4-FFF2-40B4-BE49-F238E27FC236}">
                <a16:creationId xmlns:a16="http://schemas.microsoft.com/office/drawing/2014/main" id="{75482C17-3C2D-44DA-BB02-2B82862B7012}"/>
              </a:ext>
            </a:extLst>
          </p:cNvPr>
          <p:cNvSpPr/>
          <p:nvPr/>
        </p:nvSpPr>
        <p:spPr bwMode="auto">
          <a:xfrm>
            <a:off x="1881110" y="3542224"/>
            <a:ext cx="2128862" cy="524028"/>
          </a:xfrm>
          <a:prstGeom prst="roundRect">
            <a:avLst/>
          </a:prstGeom>
          <a:solidFill>
            <a:schemeClr val="bg1"/>
          </a:solid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ts val="2600"/>
              </a:lnSpc>
              <a:spcBef>
                <a:spcPct val="25000"/>
              </a:spcBef>
              <a:spcAft>
                <a:spcPct val="0"/>
              </a:spcAft>
              <a:buClr>
                <a:schemeClr val="accent2"/>
              </a:buClr>
              <a:buSzTx/>
              <a:buNone/>
            </a:pPr>
            <a:r>
              <a:rPr kumimoji="1" lang="en-US" altLang="zh-CN" sz="1200" dirty="0">
                <a:latin typeface="Verdana" panose="020B0604030504040204" pitchFamily="34" charset="0"/>
                <a:ea typeface="MS PGothic" panose="020B0600070205080204" pitchFamily="34" charset="-128"/>
              </a:rPr>
              <a:t>Connect A and B</a:t>
            </a:r>
            <a:endParaRPr kumimoji="1" lang="zh-CN" altLang="en-US" sz="12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9" name="连接符: 肘形 68">
            <a:extLst>
              <a:ext uri="{FF2B5EF4-FFF2-40B4-BE49-F238E27FC236}">
                <a16:creationId xmlns:a16="http://schemas.microsoft.com/office/drawing/2014/main" id="{5290C83B-B562-4645-BE2A-BC139CF99D1B}"/>
              </a:ext>
            </a:extLst>
          </p:cNvPr>
          <p:cNvCxnSpPr>
            <a:cxnSpLocks/>
            <a:stCxn id="45" idx="1"/>
            <a:endCxn id="47" idx="2"/>
          </p:cNvCxnSpPr>
          <p:nvPr/>
        </p:nvCxnSpPr>
        <p:spPr bwMode="auto">
          <a:xfrm rot="10800000">
            <a:off x="1115065" y="2499001"/>
            <a:ext cx="926029" cy="293154"/>
          </a:xfrm>
          <a:prstGeom prst="bentConnector2">
            <a:avLst/>
          </a:prstGeom>
          <a:noFill/>
          <a:ln w="19050" cap="flat" cmpd="sng" algn="ctr">
            <a:solidFill>
              <a:schemeClr val="tx1"/>
            </a:solidFill>
            <a:prstDash val="solid"/>
            <a:round/>
            <a:headEnd type="none" w="med" len="med"/>
            <a:tailEnd type="triangle"/>
          </a:ln>
        </p:spPr>
      </p:cxnSp>
      <p:cxnSp>
        <p:nvCxnSpPr>
          <p:cNvPr id="70" name="连接符: 肘形 69">
            <a:extLst>
              <a:ext uri="{FF2B5EF4-FFF2-40B4-BE49-F238E27FC236}">
                <a16:creationId xmlns:a16="http://schemas.microsoft.com/office/drawing/2014/main" id="{8818CF54-E897-45D6-8898-7A7C41C04C81}"/>
              </a:ext>
            </a:extLst>
          </p:cNvPr>
          <p:cNvCxnSpPr>
            <a:cxnSpLocks/>
            <a:stCxn id="50" idx="1"/>
            <a:endCxn id="49" idx="2"/>
          </p:cNvCxnSpPr>
          <p:nvPr/>
        </p:nvCxnSpPr>
        <p:spPr bwMode="auto">
          <a:xfrm rot="10800000">
            <a:off x="1115066" y="4563017"/>
            <a:ext cx="926029" cy="234760"/>
          </a:xfrm>
          <a:prstGeom prst="bentConnector2">
            <a:avLst/>
          </a:prstGeom>
          <a:noFill/>
          <a:ln w="19050" cap="flat" cmpd="sng" algn="ctr">
            <a:solidFill>
              <a:schemeClr val="tx1"/>
            </a:solidFill>
            <a:prstDash val="solid"/>
            <a:round/>
            <a:headEnd type="none" w="med" len="med"/>
            <a:tailEnd type="triangle"/>
          </a:ln>
        </p:spPr>
      </p:cxnSp>
      <p:cxnSp>
        <p:nvCxnSpPr>
          <p:cNvPr id="71" name="连接符: 肘形 70">
            <a:extLst>
              <a:ext uri="{FF2B5EF4-FFF2-40B4-BE49-F238E27FC236}">
                <a16:creationId xmlns:a16="http://schemas.microsoft.com/office/drawing/2014/main" id="{3BCA2A0E-8937-4F10-BBB1-0B3BED03D28D}"/>
              </a:ext>
            </a:extLst>
          </p:cNvPr>
          <p:cNvCxnSpPr>
            <a:cxnSpLocks/>
            <a:stCxn id="49" idx="0"/>
          </p:cNvCxnSpPr>
          <p:nvPr/>
        </p:nvCxnSpPr>
        <p:spPr bwMode="auto">
          <a:xfrm rot="5400000" flipH="1" flipV="1">
            <a:off x="2312427" y="2118106"/>
            <a:ext cx="525393" cy="2920116"/>
          </a:xfrm>
          <a:prstGeom prst="bentConnector2">
            <a:avLst/>
          </a:prstGeom>
          <a:noFill/>
          <a:ln w="19050" cap="flat" cmpd="sng" algn="ctr">
            <a:solidFill>
              <a:schemeClr val="tx1"/>
            </a:solidFill>
            <a:prstDash val="solid"/>
            <a:round/>
            <a:headEnd type="none" w="med" len="med"/>
            <a:tailEnd type="none"/>
          </a:ln>
        </p:spPr>
      </p:cxnSp>
      <p:cxnSp>
        <p:nvCxnSpPr>
          <p:cNvPr id="72" name="直接箭头连接符 71">
            <a:extLst>
              <a:ext uri="{FF2B5EF4-FFF2-40B4-BE49-F238E27FC236}">
                <a16:creationId xmlns:a16="http://schemas.microsoft.com/office/drawing/2014/main" id="{4793A75C-0095-4118-A826-B742A14532F7}"/>
              </a:ext>
            </a:extLst>
          </p:cNvPr>
          <p:cNvCxnSpPr>
            <a:cxnSpLocks/>
          </p:cNvCxnSpPr>
          <p:nvPr/>
        </p:nvCxnSpPr>
        <p:spPr bwMode="auto">
          <a:xfrm flipV="1">
            <a:off x="4029379" y="2254429"/>
            <a:ext cx="0" cy="1070278"/>
          </a:xfrm>
          <a:prstGeom prst="straightConnector1">
            <a:avLst/>
          </a:prstGeom>
          <a:noFill/>
          <a:ln w="19050" cap="flat" cmpd="sng" algn="ctr">
            <a:solidFill>
              <a:schemeClr val="tx1"/>
            </a:solidFill>
            <a:prstDash val="solid"/>
            <a:round/>
            <a:headEnd type="none" w="med" len="med"/>
            <a:tailEnd type="none"/>
          </a:ln>
        </p:spPr>
      </p:cxnSp>
      <p:cxnSp>
        <p:nvCxnSpPr>
          <p:cNvPr id="73" name="直接箭头连接符 72">
            <a:extLst>
              <a:ext uri="{FF2B5EF4-FFF2-40B4-BE49-F238E27FC236}">
                <a16:creationId xmlns:a16="http://schemas.microsoft.com/office/drawing/2014/main" id="{8483F665-50B8-4ECB-9232-829571877769}"/>
              </a:ext>
            </a:extLst>
          </p:cNvPr>
          <p:cNvCxnSpPr>
            <a:cxnSpLocks/>
          </p:cNvCxnSpPr>
          <p:nvPr/>
        </p:nvCxnSpPr>
        <p:spPr bwMode="auto">
          <a:xfrm flipH="1">
            <a:off x="2947219" y="2256334"/>
            <a:ext cx="1091845" cy="0"/>
          </a:xfrm>
          <a:prstGeom prst="straightConnector1">
            <a:avLst/>
          </a:prstGeom>
          <a:noFill/>
          <a:ln w="19050" cap="flat" cmpd="sng" algn="ctr">
            <a:solidFill>
              <a:schemeClr val="tx1"/>
            </a:solidFill>
            <a:prstDash val="solid"/>
            <a:round/>
            <a:headEnd type="none" w="med" len="med"/>
            <a:tailEnd type="triangle"/>
          </a:ln>
        </p:spPr>
      </p:cxnSp>
      <p:cxnSp>
        <p:nvCxnSpPr>
          <p:cNvPr id="74" name="直接箭头连接符 73">
            <a:extLst>
              <a:ext uri="{FF2B5EF4-FFF2-40B4-BE49-F238E27FC236}">
                <a16:creationId xmlns:a16="http://schemas.microsoft.com/office/drawing/2014/main" id="{7BC6563A-8712-4486-8B67-9A6252B73FF0}"/>
              </a:ext>
            </a:extLst>
          </p:cNvPr>
          <p:cNvCxnSpPr>
            <a:cxnSpLocks/>
            <a:stCxn id="45" idx="2"/>
            <a:endCxn id="68" idx="0"/>
          </p:cNvCxnSpPr>
          <p:nvPr/>
        </p:nvCxnSpPr>
        <p:spPr bwMode="auto">
          <a:xfrm flipH="1">
            <a:off x="2945541" y="3153233"/>
            <a:ext cx="1678" cy="388991"/>
          </a:xfrm>
          <a:prstGeom prst="straightConnector1">
            <a:avLst/>
          </a:prstGeom>
          <a:noFill/>
          <a:ln w="19050" cap="flat" cmpd="sng" algn="ctr">
            <a:solidFill>
              <a:schemeClr val="tx1"/>
            </a:solidFill>
            <a:prstDash val="solid"/>
            <a:round/>
            <a:headEnd type="none" w="med" len="med"/>
            <a:tailEnd type="triangle"/>
          </a:ln>
        </p:spPr>
      </p:cxnSp>
      <p:cxnSp>
        <p:nvCxnSpPr>
          <p:cNvPr id="75" name="直接箭头连接符 74">
            <a:extLst>
              <a:ext uri="{FF2B5EF4-FFF2-40B4-BE49-F238E27FC236}">
                <a16:creationId xmlns:a16="http://schemas.microsoft.com/office/drawing/2014/main" id="{2D6C82A2-EA25-450F-BC71-FEF6076600E6}"/>
              </a:ext>
            </a:extLst>
          </p:cNvPr>
          <p:cNvCxnSpPr>
            <a:cxnSpLocks/>
            <a:stCxn id="68" idx="2"/>
            <a:endCxn id="50" idx="0"/>
          </p:cNvCxnSpPr>
          <p:nvPr/>
        </p:nvCxnSpPr>
        <p:spPr bwMode="auto">
          <a:xfrm>
            <a:off x="2945541" y="4066252"/>
            <a:ext cx="1" cy="370446"/>
          </a:xfrm>
          <a:prstGeom prst="straightConnector1">
            <a:avLst/>
          </a:prstGeom>
          <a:noFill/>
          <a:ln w="19050" cap="flat" cmpd="sng" algn="ctr">
            <a:solidFill>
              <a:schemeClr val="tx1"/>
            </a:solidFill>
            <a:prstDash val="solid"/>
            <a:round/>
            <a:headEnd type="none" w="med" len="med"/>
            <a:tailEnd type="triangle"/>
          </a:ln>
        </p:spPr>
      </p:cxnSp>
      <p:sp>
        <p:nvSpPr>
          <p:cNvPr id="76" name="文本框 75">
            <a:extLst>
              <a:ext uri="{FF2B5EF4-FFF2-40B4-BE49-F238E27FC236}">
                <a16:creationId xmlns:a16="http://schemas.microsoft.com/office/drawing/2014/main" id="{D143CE23-275B-45E4-9CF5-B85AAE601C0A}"/>
              </a:ext>
            </a:extLst>
          </p:cNvPr>
          <p:cNvSpPr txBox="1"/>
          <p:nvPr/>
        </p:nvSpPr>
        <p:spPr>
          <a:xfrm>
            <a:off x="864552" y="6367506"/>
            <a:ext cx="3018429" cy="276999"/>
          </a:xfrm>
          <a:prstGeom prst="rect">
            <a:avLst/>
          </a:prstGeom>
          <a:noFill/>
        </p:spPr>
        <p:txBody>
          <a:bodyPr wrap="square" rtlCol="0">
            <a:spAutoFit/>
          </a:bodyPr>
          <a:lstStyle/>
          <a:p>
            <a:pPr algn="ctr"/>
            <a:r>
              <a:rPr lang="en-US" altLang="zh-CN" sz="1200" dirty="0"/>
              <a:t>Fig.12 Flowchart of greedy path optimization</a:t>
            </a:r>
            <a:endParaRPr lang="zh-CN" altLang="en-US" sz="1200" dirty="0"/>
          </a:p>
        </p:txBody>
      </p:sp>
    </p:spTree>
    <p:extLst>
      <p:ext uri="{BB962C8B-B14F-4D97-AF65-F5344CB8AC3E}">
        <p14:creationId xmlns:p14="http://schemas.microsoft.com/office/powerpoint/2010/main" val="1112781878"/>
      </p:ext>
    </p:extLst>
  </p:cSld>
  <p:clrMapOvr>
    <a:masterClrMapping/>
  </p:clrMapOvr>
  <mc:AlternateContent xmlns:mc="http://schemas.openxmlformats.org/markup-compatibility/2006" xmlns:p14="http://schemas.microsoft.com/office/powerpoint/2010/main">
    <mc:Choice Requires="p14">
      <p:transition spd="slow" p14:dur="2000" advTm="115849"/>
    </mc:Choice>
    <mc:Fallback xmlns="">
      <p:transition spd="slow" advTm="115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500"/>
                                  </p:stCondLst>
                                  <p:childTnLst>
                                    <p:set>
                                      <p:cBhvr>
                                        <p:cTn id="41"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GB" altLang="en-US" sz="3200" b="1" dirty="0">
                <a:solidFill>
                  <a:schemeClr val="tx1"/>
                </a:solidFill>
                <a:latin typeface="+mn-lt"/>
              </a:rPr>
              <a:t>Contents</a:t>
            </a:r>
            <a:endParaRPr lang="ko-KR" altLang="en-US" sz="3200" b="1" dirty="0">
              <a:solidFill>
                <a:schemeClr val="tx1"/>
              </a:solidFill>
              <a:latin typeface="+mn-lt"/>
            </a:endParaRPr>
          </a:p>
        </p:txBody>
      </p:sp>
      <p:sp>
        <p:nvSpPr>
          <p:cNvPr id="3" name="灯片编号占位符 2">
            <a:extLst>
              <a:ext uri="{FF2B5EF4-FFF2-40B4-BE49-F238E27FC236}">
                <a16:creationId xmlns:a16="http://schemas.microsoft.com/office/drawing/2014/main" id="{402BD198-B362-48DE-8638-BC6918DBFABF}"/>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20</a:t>
            </a:fld>
            <a:endParaRPr lang="zh-CN" altLang="en-US"/>
          </a:p>
        </p:txBody>
      </p:sp>
      <p:sp>
        <p:nvSpPr>
          <p:cNvPr id="5" name="직사각형 3">
            <a:extLst>
              <a:ext uri="{FF2B5EF4-FFF2-40B4-BE49-F238E27FC236}">
                <a16:creationId xmlns:a16="http://schemas.microsoft.com/office/drawing/2014/main" id="{EF203DE6-0DCA-4888-AC5B-20A95931ED60}"/>
              </a:ext>
            </a:extLst>
          </p:cNvPr>
          <p:cNvSpPr/>
          <p:nvPr/>
        </p:nvSpPr>
        <p:spPr>
          <a:xfrm>
            <a:off x="179387" y="1169130"/>
            <a:ext cx="8762907" cy="5324535"/>
          </a:xfrm>
          <a:prstGeom prst="rect">
            <a:avLst/>
          </a:prstGeom>
        </p:spPr>
        <p:txBody>
          <a:bodyPr wrap="square">
            <a:spAutoFit/>
          </a:bodyPr>
          <a:lstStyle/>
          <a:p>
            <a:pPr marL="971550" lvl="1" indent="-514350">
              <a:spcBef>
                <a:spcPts val="600"/>
              </a:spcBef>
              <a:buAutoNum type="arabicPeriod"/>
              <a:tabLst>
                <a:tab pos="2419350" algn="l"/>
              </a:tabLst>
            </a:pPr>
            <a:r>
              <a:rPr lang="en-US" altLang="ko-KR" sz="3200" b="1" kern="100" dirty="0">
                <a:latin typeface="Times" panose="02020603050405020304" pitchFamily="18" charset="0"/>
                <a:ea typeface="맑은 고딕" panose="020B0503020000020004" pitchFamily="50" charset="-127"/>
                <a:cs typeface="Times New Roman" panose="02020603050405020304" pitchFamily="18" charset="0"/>
              </a:rPr>
              <a:t>Introduction</a:t>
            </a:r>
          </a:p>
          <a:p>
            <a:pPr lvl="2">
              <a:tabLst>
                <a:tab pos="2419350" algn="l"/>
              </a:tabLst>
            </a:pPr>
            <a:r>
              <a:rPr lang="en-US" altLang="zh-CN" sz="2800" kern="100" dirty="0">
                <a:latin typeface="Times" panose="02020603050405020304" pitchFamily="18" charset="0"/>
                <a:ea typeface="맑은 고딕" panose="020B0503020000020004" pitchFamily="50" charset="-127"/>
                <a:cs typeface="Times New Roman" panose="02020603050405020304" pitchFamily="18" charset="0"/>
              </a:rPr>
              <a:t>1.1</a:t>
            </a:r>
            <a:r>
              <a:rPr lang="zh-CN" altLang="en-US" sz="2800" kern="100" dirty="0">
                <a:latin typeface="Times" panose="02020603050405020304" pitchFamily="18" charset="0"/>
                <a:ea typeface="맑은 고딕" panose="020B0503020000020004" pitchFamily="50" charset="-127"/>
                <a:cs typeface="Times New Roman" panose="02020603050405020304" pitchFamily="18" charset="0"/>
              </a:rPr>
              <a:t> </a:t>
            </a:r>
            <a:r>
              <a:rPr lang="en-US" altLang="zh-CN" sz="2800" kern="100" dirty="0">
                <a:latin typeface="Times" panose="02020603050405020304" pitchFamily="18" charset="0"/>
                <a:ea typeface="맑은 고딕" panose="020B0503020000020004" pitchFamily="50" charset="-127"/>
                <a:cs typeface="Times New Roman" panose="02020603050405020304" pitchFamily="18" charset="0"/>
              </a:rPr>
              <a:t>Background</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1.2 Previous Research</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1.3 Issues and Ideas</a:t>
            </a:r>
          </a:p>
          <a:p>
            <a:pPr marL="971550" lvl="1" indent="-514350">
              <a:spcBef>
                <a:spcPts val="600"/>
              </a:spcBef>
              <a:buAutoNum type="arabicPeriod"/>
              <a:tabLst>
                <a:tab pos="2419350" algn="l"/>
              </a:tabLst>
            </a:pPr>
            <a:r>
              <a:rPr lang="en-US" altLang="zh-CN" sz="3200" b="1" kern="100" dirty="0">
                <a:latin typeface="Times" panose="02020603050405020304" pitchFamily="18" charset="0"/>
                <a:ea typeface="맑은 고딕" panose="020B0503020000020004" pitchFamily="50" charset="-127"/>
                <a:cs typeface="Times New Roman" panose="02020603050405020304" pitchFamily="18" charset="0"/>
              </a:rPr>
              <a:t>Proposed VSR-RRT</a:t>
            </a:r>
            <a:endParaRPr lang="en-US" altLang="ko-KR" sz="3200" b="1" kern="100" dirty="0">
              <a:latin typeface="Times" panose="02020603050405020304" pitchFamily="18" charset="0"/>
              <a:ea typeface="맑은 고딕" panose="020B0503020000020004" pitchFamily="50" charset="-127"/>
              <a:cs typeface="Times New Roman" panose="02020603050405020304" pitchFamily="18" charset="0"/>
            </a:endParaRP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2.1 Obstacle Detection</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2.2 VSR-RRT</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      </a:t>
            </a:r>
            <a:r>
              <a:rPr lang="en-US" altLang="ko-KR" sz="2400" kern="100" dirty="0">
                <a:latin typeface="Times" panose="02020603050405020304" pitchFamily="18" charset="0"/>
                <a:ea typeface="맑은 고딕" panose="020B0503020000020004" pitchFamily="50" charset="-127"/>
                <a:cs typeface="Times New Roman" panose="02020603050405020304" pitchFamily="18" charset="0"/>
              </a:rPr>
              <a:t>2.2.1  Idea of </a:t>
            </a:r>
            <a:r>
              <a:rPr lang="en-US" altLang="ko-KR" sz="2400" kern="100" dirty="0">
                <a:ea typeface="맑은 고딕" panose="020B0503020000020004" pitchFamily="50" charset="-127"/>
                <a:cs typeface="Times New Roman" panose="02020603050405020304" pitchFamily="18" charset="0"/>
              </a:rPr>
              <a:t>V</a:t>
            </a:r>
            <a:r>
              <a:rPr lang="en-US" altLang="zh-CN" sz="2400" dirty="0">
                <a:solidFill>
                  <a:schemeClr val="tx1"/>
                </a:solidFill>
                <a:latin typeface="+mn-lt"/>
              </a:rPr>
              <a:t>ariable </a:t>
            </a:r>
            <a:r>
              <a:rPr lang="en-US" altLang="zh-CN" sz="2400" dirty="0"/>
              <a:t>S</a:t>
            </a:r>
            <a:r>
              <a:rPr lang="en-US" altLang="zh-CN" sz="2400" dirty="0">
                <a:solidFill>
                  <a:schemeClr val="tx1"/>
                </a:solidFill>
                <a:latin typeface="+mn-lt"/>
              </a:rPr>
              <a:t>ampling </a:t>
            </a:r>
            <a:r>
              <a:rPr lang="en-US" altLang="zh-CN" sz="2400" dirty="0"/>
              <a:t>R</a:t>
            </a:r>
            <a:r>
              <a:rPr lang="en-US" altLang="zh-CN" sz="2400" dirty="0">
                <a:solidFill>
                  <a:schemeClr val="tx1"/>
                </a:solidFill>
                <a:latin typeface="+mn-lt"/>
              </a:rPr>
              <a:t>egion</a:t>
            </a:r>
            <a:endParaRPr lang="en-US" altLang="ko-KR" sz="2400" kern="100" dirty="0">
              <a:latin typeface="Times" panose="02020603050405020304" pitchFamily="18" charset="0"/>
              <a:ea typeface="맑은 고딕" panose="020B0503020000020004" pitchFamily="50" charset="-127"/>
              <a:cs typeface="Times New Roman" panose="02020603050405020304" pitchFamily="18" charset="0"/>
            </a:endParaRPr>
          </a:p>
          <a:p>
            <a:pPr lvl="2">
              <a:tabLst>
                <a:tab pos="2419350" algn="l"/>
              </a:tabLst>
            </a:pPr>
            <a:r>
              <a:rPr lang="en-US" altLang="ko-KR" sz="2400" kern="100" dirty="0">
                <a:latin typeface="Times" panose="02020603050405020304" pitchFamily="18" charset="0"/>
                <a:ea typeface="맑은 고딕" panose="020B0503020000020004" pitchFamily="50" charset="-127"/>
                <a:cs typeface="Times New Roman" panose="02020603050405020304" pitchFamily="18" charset="0"/>
              </a:rPr>
              <a:t>       2.2.2  Idea of </a:t>
            </a:r>
            <a:r>
              <a:rPr lang="en-US" altLang="ko-KR" sz="2400" kern="100" dirty="0">
                <a:ea typeface="맑은 고딕" panose="020B0503020000020004" pitchFamily="50" charset="-127"/>
                <a:cs typeface="Times New Roman" panose="02020603050405020304" pitchFamily="18" charset="0"/>
              </a:rPr>
              <a:t>G</a:t>
            </a:r>
            <a:r>
              <a:rPr lang="en-US" altLang="zh-CN" sz="2400" dirty="0">
                <a:solidFill>
                  <a:schemeClr val="tx1"/>
                </a:solidFill>
                <a:latin typeface="+mn-lt"/>
              </a:rPr>
              <a:t>reedy </a:t>
            </a:r>
            <a:r>
              <a:rPr lang="en-US" altLang="zh-CN" sz="2400" dirty="0"/>
              <a:t>P</a:t>
            </a:r>
            <a:r>
              <a:rPr lang="en-US" altLang="zh-CN" sz="2400" dirty="0">
                <a:solidFill>
                  <a:schemeClr val="tx1"/>
                </a:solidFill>
                <a:latin typeface="+mn-lt"/>
              </a:rPr>
              <a:t>ath </a:t>
            </a:r>
            <a:r>
              <a:rPr lang="en-US" altLang="zh-CN" sz="2400" dirty="0"/>
              <a:t>O</a:t>
            </a:r>
            <a:r>
              <a:rPr lang="en-US" altLang="zh-CN" sz="2400" dirty="0">
                <a:solidFill>
                  <a:schemeClr val="tx1"/>
                </a:solidFill>
                <a:latin typeface="+mn-lt"/>
              </a:rPr>
              <a:t>ptimization</a:t>
            </a:r>
            <a:endParaRPr lang="en-US" altLang="ko-KR" sz="2400" kern="100" dirty="0">
              <a:latin typeface="Times" panose="02020603050405020304" pitchFamily="18" charset="0"/>
              <a:ea typeface="맑은 고딕" panose="020B0503020000020004" pitchFamily="50" charset="-127"/>
              <a:cs typeface="Times New Roman" panose="02020603050405020304" pitchFamily="18" charset="0"/>
            </a:endParaRPr>
          </a:p>
          <a:p>
            <a:pPr marL="971550" lvl="1" indent="-514350">
              <a:spcBef>
                <a:spcPts val="600"/>
              </a:spcBef>
              <a:buAutoNum type="arabicPeriod"/>
              <a:tabLst>
                <a:tab pos="2419350" algn="l"/>
              </a:tabLst>
            </a:pPr>
            <a:r>
              <a:rPr lang="en-US" altLang="ko-KR" sz="3200" b="1" kern="100" dirty="0">
                <a:solidFill>
                  <a:srgbClr val="FF0000"/>
                </a:solidFill>
                <a:latin typeface="Times" panose="02020603050405020304" pitchFamily="18" charset="0"/>
                <a:ea typeface="맑은 고딕" panose="020B0503020000020004" pitchFamily="50" charset="-127"/>
                <a:cs typeface="Times New Roman" panose="02020603050405020304" pitchFamily="18" charset="0"/>
              </a:rPr>
              <a:t>Simulation</a:t>
            </a:r>
          </a:p>
          <a:p>
            <a:pPr marL="971550" lvl="1" indent="-514350">
              <a:spcBef>
                <a:spcPts val="1200"/>
              </a:spcBef>
              <a:buFontTx/>
              <a:buAutoNum type="arabicPeriod"/>
              <a:tabLst>
                <a:tab pos="2419350" algn="l"/>
              </a:tabLst>
            </a:pPr>
            <a:r>
              <a:rPr lang="en-US" altLang="ko-KR" sz="3200" b="1" kern="100" dirty="0">
                <a:latin typeface="Times" panose="02020603050405020304" pitchFamily="18" charset="0"/>
                <a:ea typeface="맑은 고딕" panose="020B0503020000020004" pitchFamily="50" charset="-127"/>
                <a:cs typeface="Times New Roman" panose="02020603050405020304" pitchFamily="18" charset="0"/>
              </a:rPr>
              <a:t>Conclusion</a:t>
            </a:r>
          </a:p>
        </p:txBody>
      </p:sp>
    </p:spTree>
    <p:extLst>
      <p:ext uri="{BB962C8B-B14F-4D97-AF65-F5344CB8AC3E}">
        <p14:creationId xmlns:p14="http://schemas.microsoft.com/office/powerpoint/2010/main" val="518153988"/>
      </p:ext>
    </p:extLst>
  </p:cSld>
  <p:clrMapOvr>
    <a:masterClrMapping/>
  </p:clrMapOvr>
  <mc:AlternateContent xmlns:mc="http://schemas.openxmlformats.org/markup-compatibility/2006" xmlns:p14="http://schemas.microsoft.com/office/powerpoint/2010/main">
    <mc:Choice Requires="p14">
      <p:transition spd="slow" p14:dur="2000" advTm="9788"/>
    </mc:Choice>
    <mc:Fallback xmlns="">
      <p:transition spd="slow" advTm="978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5814E28-6E43-4E05-A0AC-C5EA2491CD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157" y="1756878"/>
            <a:ext cx="4020535" cy="4020535"/>
          </a:xfrm>
          <a:prstGeom prst="rect">
            <a:avLst/>
          </a:prstGeom>
        </p:spPr>
      </p:pic>
      <p:sp>
        <p:nvSpPr>
          <p:cNvPr id="28" name="文本框 27">
            <a:extLst>
              <a:ext uri="{FF2B5EF4-FFF2-40B4-BE49-F238E27FC236}">
                <a16:creationId xmlns:a16="http://schemas.microsoft.com/office/drawing/2014/main" id="{56898476-3461-42B3-A996-D3E089C3E996}"/>
              </a:ext>
            </a:extLst>
          </p:cNvPr>
          <p:cNvSpPr txBox="1"/>
          <p:nvPr/>
        </p:nvSpPr>
        <p:spPr>
          <a:xfrm>
            <a:off x="236157" y="5512105"/>
            <a:ext cx="687521" cy="338554"/>
          </a:xfrm>
          <a:prstGeom prst="rect">
            <a:avLst/>
          </a:prstGeom>
          <a:noFill/>
        </p:spPr>
        <p:txBody>
          <a:bodyPr wrap="square" rtlCol="0">
            <a:spAutoFit/>
          </a:bodyPr>
          <a:lstStyle/>
          <a:p>
            <a:r>
              <a:rPr lang="en-US" altLang="zh-CN" sz="1600" b="1" dirty="0">
                <a:solidFill>
                  <a:srgbClr val="FFFF00"/>
                </a:solidFill>
              </a:rPr>
              <a:t>Start</a:t>
            </a:r>
            <a:endParaRPr lang="zh-CN" altLang="en-US" sz="1600" b="1" dirty="0">
              <a:solidFill>
                <a:srgbClr val="FFFF00"/>
              </a:solidFill>
            </a:endParaRPr>
          </a:p>
        </p:txBody>
      </p:sp>
      <p:sp>
        <p:nvSpPr>
          <p:cNvPr id="34" name="文本框 33">
            <a:extLst>
              <a:ext uri="{FF2B5EF4-FFF2-40B4-BE49-F238E27FC236}">
                <a16:creationId xmlns:a16="http://schemas.microsoft.com/office/drawing/2014/main" id="{73ED4893-3099-44EF-9434-80CB820403DB}"/>
              </a:ext>
            </a:extLst>
          </p:cNvPr>
          <p:cNvSpPr txBox="1"/>
          <p:nvPr/>
        </p:nvSpPr>
        <p:spPr>
          <a:xfrm>
            <a:off x="3011325" y="3519487"/>
            <a:ext cx="643635" cy="338554"/>
          </a:xfrm>
          <a:prstGeom prst="rect">
            <a:avLst/>
          </a:prstGeom>
          <a:noFill/>
        </p:spPr>
        <p:txBody>
          <a:bodyPr wrap="square" rtlCol="0">
            <a:spAutoFit/>
          </a:bodyPr>
          <a:lstStyle/>
          <a:p>
            <a:r>
              <a:rPr lang="en-US" altLang="zh-CN" sz="1600" b="1" dirty="0">
                <a:solidFill>
                  <a:srgbClr val="FFFF00"/>
                </a:solidFill>
              </a:rPr>
              <a:t>Goal</a:t>
            </a:r>
            <a:endParaRPr lang="zh-CN" altLang="en-US" sz="1600" b="1" dirty="0">
              <a:solidFill>
                <a:srgbClr val="FFFF00"/>
              </a:solidFill>
            </a:endParaRPr>
          </a:p>
        </p:txBody>
      </p:sp>
      <p:sp>
        <p:nvSpPr>
          <p:cNvPr id="12" name="文本框 11">
            <a:extLst>
              <a:ext uri="{FF2B5EF4-FFF2-40B4-BE49-F238E27FC236}">
                <a16:creationId xmlns:a16="http://schemas.microsoft.com/office/drawing/2014/main" id="{5DE65E3F-79F6-4D79-9A12-118B24C1DF52}"/>
              </a:ext>
            </a:extLst>
          </p:cNvPr>
          <p:cNvSpPr txBox="1"/>
          <p:nvPr/>
        </p:nvSpPr>
        <p:spPr>
          <a:xfrm>
            <a:off x="1035084" y="6081790"/>
            <a:ext cx="2430635" cy="276999"/>
          </a:xfrm>
          <a:prstGeom prst="rect">
            <a:avLst/>
          </a:prstGeom>
          <a:noFill/>
        </p:spPr>
        <p:txBody>
          <a:bodyPr wrap="square" rtlCol="0">
            <a:spAutoFit/>
          </a:bodyPr>
          <a:lstStyle/>
          <a:p>
            <a:pPr algn="ctr"/>
            <a:r>
              <a:rPr lang="en-US" altLang="zh-CN" sz="1200" dirty="0"/>
              <a:t>Fig.14 </a:t>
            </a:r>
            <a:r>
              <a:rPr lang="en" altLang="zh-CN" sz="1200" dirty="0"/>
              <a:t>Aerial</a:t>
            </a:r>
            <a:r>
              <a:rPr lang="en-US" altLang="zh-CN" sz="1200" dirty="0"/>
              <a:t> image for navigation</a:t>
            </a:r>
            <a:endParaRPr lang="zh-CN" altLang="en-US" sz="1200" dirty="0"/>
          </a:p>
        </p:txBody>
      </p:sp>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a:t>
            </a:r>
            <a:endParaRPr lang="zh-CN" altLang="en-US" b="1" dirty="0">
              <a:solidFill>
                <a:schemeClr val="tx1"/>
              </a:solidFill>
            </a:endParaRPr>
          </a:p>
        </p:txBody>
      </p:sp>
      <p:pic>
        <p:nvPicPr>
          <p:cNvPr id="4" name="图片 3">
            <a:extLst>
              <a:ext uri="{FF2B5EF4-FFF2-40B4-BE49-F238E27FC236}">
                <a16:creationId xmlns:a16="http://schemas.microsoft.com/office/drawing/2014/main" id="{0EF6E102-E633-49FB-8495-A6F20E63C3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5978" y="1756878"/>
            <a:ext cx="4020535" cy="4020535"/>
          </a:xfrm>
          <a:prstGeom prst="rect">
            <a:avLst/>
          </a:prstGeom>
        </p:spPr>
      </p:pic>
      <p:sp>
        <p:nvSpPr>
          <p:cNvPr id="13" name="文本框 12">
            <a:extLst>
              <a:ext uri="{FF2B5EF4-FFF2-40B4-BE49-F238E27FC236}">
                <a16:creationId xmlns:a16="http://schemas.microsoft.com/office/drawing/2014/main" id="{E35D682E-CA22-4715-97DE-B78B2B8AFBD2}"/>
              </a:ext>
            </a:extLst>
          </p:cNvPr>
          <p:cNvSpPr txBox="1"/>
          <p:nvPr/>
        </p:nvSpPr>
        <p:spPr>
          <a:xfrm>
            <a:off x="5650927" y="6081790"/>
            <a:ext cx="2430636" cy="276999"/>
          </a:xfrm>
          <a:prstGeom prst="rect">
            <a:avLst/>
          </a:prstGeom>
          <a:noFill/>
        </p:spPr>
        <p:txBody>
          <a:bodyPr wrap="square" rtlCol="0">
            <a:spAutoFit/>
          </a:bodyPr>
          <a:lstStyle/>
          <a:p>
            <a:pPr algn="ctr"/>
            <a:r>
              <a:rPr lang="en-US" altLang="zh-CN" sz="1200" dirty="0"/>
              <a:t>Fig.15 Map for path planning</a:t>
            </a:r>
            <a:endParaRPr lang="zh-CN" altLang="en-US" sz="1200" dirty="0"/>
          </a:p>
        </p:txBody>
      </p:sp>
      <p:sp>
        <p:nvSpPr>
          <p:cNvPr id="6" name="矩形 5">
            <a:extLst>
              <a:ext uri="{FF2B5EF4-FFF2-40B4-BE49-F238E27FC236}">
                <a16:creationId xmlns:a16="http://schemas.microsoft.com/office/drawing/2014/main" id="{03754982-2F2F-4771-8DE2-21E1C29505E9}"/>
              </a:ext>
            </a:extLst>
          </p:cNvPr>
          <p:cNvSpPr/>
          <p:nvPr/>
        </p:nvSpPr>
        <p:spPr bwMode="auto">
          <a:xfrm rot="1546168">
            <a:off x="2765382" y="3513139"/>
            <a:ext cx="261339" cy="192979"/>
          </a:xfrm>
          <a:prstGeom prst="rect">
            <a:avLst/>
          </a:prstGeom>
          <a:solidFill>
            <a:srgbClr val="FFFF00">
              <a:alpha val="80000"/>
            </a:srgb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 name="箭头: 右 6">
            <a:extLst>
              <a:ext uri="{FF2B5EF4-FFF2-40B4-BE49-F238E27FC236}">
                <a16:creationId xmlns:a16="http://schemas.microsoft.com/office/drawing/2014/main" id="{59A7186B-7C3F-4196-A5AA-751191E5D1BB}"/>
              </a:ext>
            </a:extLst>
          </p:cNvPr>
          <p:cNvSpPr/>
          <p:nvPr/>
        </p:nvSpPr>
        <p:spPr bwMode="auto">
          <a:xfrm>
            <a:off x="4368098" y="3600698"/>
            <a:ext cx="407803" cy="332894"/>
          </a:xfrm>
          <a:prstGeom prst="rightArrow">
            <a:avLst/>
          </a:prstGeom>
          <a:solidFill>
            <a:schemeClr val="tx1">
              <a:lumMod val="65000"/>
              <a:lumOff val="35000"/>
            </a:scheme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effectLst/>
              <a:latin typeface="Verdana" panose="020B0604030504040204" pitchFamily="34" charset="0"/>
              <a:ea typeface="MS PGothic" panose="020B0600070205080204" pitchFamily="34" charset="-128"/>
            </a:endParaRPr>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21</a:t>
            </a:fld>
            <a:endParaRPr lang="zh-CN" altLang="en-US"/>
          </a:p>
        </p:txBody>
      </p:sp>
      <p:sp>
        <p:nvSpPr>
          <p:cNvPr id="15" name="文本框 14">
            <a:extLst>
              <a:ext uri="{FF2B5EF4-FFF2-40B4-BE49-F238E27FC236}">
                <a16:creationId xmlns:a16="http://schemas.microsoft.com/office/drawing/2014/main" id="{E9D1DDD3-9223-43AE-A487-377022B9BFF7}"/>
              </a:ext>
            </a:extLst>
          </p:cNvPr>
          <p:cNvSpPr txBox="1"/>
          <p:nvPr/>
        </p:nvSpPr>
        <p:spPr>
          <a:xfrm>
            <a:off x="7552917" y="3519487"/>
            <a:ext cx="643635" cy="338554"/>
          </a:xfrm>
          <a:prstGeom prst="rect">
            <a:avLst/>
          </a:prstGeom>
          <a:noFill/>
        </p:spPr>
        <p:txBody>
          <a:bodyPr wrap="square" rtlCol="0">
            <a:spAutoFit/>
          </a:bodyPr>
          <a:lstStyle/>
          <a:p>
            <a:r>
              <a:rPr lang="en-US" altLang="zh-CN" sz="1600" b="1" dirty="0">
                <a:solidFill>
                  <a:srgbClr val="FF0000"/>
                </a:solidFill>
                <a:highlight>
                  <a:srgbClr val="FFFF00"/>
                </a:highlight>
              </a:rPr>
              <a:t>Goal</a:t>
            </a:r>
            <a:endParaRPr lang="zh-CN" altLang="en-US" sz="1600" b="1" dirty="0">
              <a:solidFill>
                <a:srgbClr val="FF0000"/>
              </a:solidFill>
              <a:highlight>
                <a:srgbClr val="FFFF00"/>
              </a:highlight>
            </a:endParaRPr>
          </a:p>
        </p:txBody>
      </p:sp>
      <p:sp>
        <p:nvSpPr>
          <p:cNvPr id="16" name="文本框 15">
            <a:extLst>
              <a:ext uri="{FF2B5EF4-FFF2-40B4-BE49-F238E27FC236}">
                <a16:creationId xmlns:a16="http://schemas.microsoft.com/office/drawing/2014/main" id="{21FCD85E-8C56-4818-AD73-9E4E629DC416}"/>
              </a:ext>
            </a:extLst>
          </p:cNvPr>
          <p:cNvSpPr txBox="1"/>
          <p:nvPr/>
        </p:nvSpPr>
        <p:spPr>
          <a:xfrm>
            <a:off x="4865256" y="5512105"/>
            <a:ext cx="687521" cy="338554"/>
          </a:xfrm>
          <a:prstGeom prst="rect">
            <a:avLst/>
          </a:prstGeom>
          <a:noFill/>
        </p:spPr>
        <p:txBody>
          <a:bodyPr wrap="square" rtlCol="0">
            <a:spAutoFit/>
          </a:bodyPr>
          <a:lstStyle/>
          <a:p>
            <a:r>
              <a:rPr lang="en-US" altLang="zh-CN" sz="1600" b="1" dirty="0">
                <a:solidFill>
                  <a:srgbClr val="FF0000"/>
                </a:solidFill>
                <a:highlight>
                  <a:srgbClr val="FFFF00"/>
                </a:highlight>
              </a:rPr>
              <a:t>Start</a:t>
            </a:r>
            <a:endParaRPr lang="zh-CN" altLang="en-US" sz="1600" b="1" dirty="0">
              <a:solidFill>
                <a:srgbClr val="FF0000"/>
              </a:solidFill>
              <a:highlight>
                <a:srgbClr val="FFFF00"/>
              </a:highlight>
            </a:endParaRPr>
          </a:p>
        </p:txBody>
      </p:sp>
      <p:sp>
        <p:nvSpPr>
          <p:cNvPr id="17" name="文本框 16">
            <a:extLst>
              <a:ext uri="{FF2B5EF4-FFF2-40B4-BE49-F238E27FC236}">
                <a16:creationId xmlns:a16="http://schemas.microsoft.com/office/drawing/2014/main" id="{339E98FD-6F7A-471F-9BF3-E39CAF4B5781}"/>
              </a:ext>
            </a:extLst>
          </p:cNvPr>
          <p:cNvSpPr txBox="1"/>
          <p:nvPr/>
        </p:nvSpPr>
        <p:spPr>
          <a:xfrm>
            <a:off x="179389" y="1007341"/>
            <a:ext cx="8872186" cy="400110"/>
          </a:xfrm>
          <a:prstGeom prst="rect">
            <a:avLst/>
          </a:prstGeom>
          <a:noFill/>
        </p:spPr>
        <p:txBody>
          <a:bodyPr wrap="square" rtlCol="0">
            <a:spAutoFit/>
          </a:bodyPr>
          <a:lstStyle/>
          <a:p>
            <a:r>
              <a:rPr lang="en-US" altLang="zh-CN" sz="2000" dirty="0"/>
              <a:t>S</a:t>
            </a:r>
            <a:r>
              <a:rPr lang="en" altLang="zh-CN" sz="2000" dirty="0"/>
              <a:t>cenario for path planning</a:t>
            </a:r>
            <a:r>
              <a:rPr lang="en-US" altLang="zh-CN" sz="2000" dirty="0"/>
              <a:t> </a:t>
            </a:r>
            <a:endParaRPr lang="zh-CN" altLang="en-US" sz="2000" dirty="0"/>
          </a:p>
        </p:txBody>
      </p:sp>
    </p:spTree>
    <p:extLst>
      <p:ext uri="{BB962C8B-B14F-4D97-AF65-F5344CB8AC3E}">
        <p14:creationId xmlns:p14="http://schemas.microsoft.com/office/powerpoint/2010/main" val="3986213681"/>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7DC87E61-1FF2-46F2-A90E-36D9EBAF7A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7" y="1478627"/>
            <a:ext cx="2934474" cy="2934474"/>
          </a:xfrm>
          <a:prstGeom prst="rect">
            <a:avLst/>
          </a:prstGeom>
        </p:spPr>
      </p:pic>
      <p:pic>
        <p:nvPicPr>
          <p:cNvPr id="11" name="图片 10">
            <a:extLst>
              <a:ext uri="{FF2B5EF4-FFF2-40B4-BE49-F238E27FC236}">
                <a16:creationId xmlns:a16="http://schemas.microsoft.com/office/drawing/2014/main" id="{7701008D-2DC1-4307-8306-8CF646BD80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2954" y="1481037"/>
            <a:ext cx="2934476" cy="2934476"/>
          </a:xfrm>
          <a:prstGeom prst="rect">
            <a:avLst/>
          </a:prstGeom>
        </p:spPr>
      </p:pic>
      <p:pic>
        <p:nvPicPr>
          <p:cNvPr id="8" name="图片 7">
            <a:extLst>
              <a:ext uri="{FF2B5EF4-FFF2-40B4-BE49-F238E27FC236}">
                <a16:creationId xmlns:a16="http://schemas.microsoft.com/office/drawing/2014/main" id="{AA3FF34C-6B8A-459F-8DEB-945867FE67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292" y="1481037"/>
            <a:ext cx="2934475" cy="2934475"/>
          </a:xfrm>
          <a:prstGeom prst="rect">
            <a:avLst/>
          </a:prstGeom>
        </p:spPr>
      </p:pic>
      <p:graphicFrame>
        <p:nvGraphicFramePr>
          <p:cNvPr id="24" name="表格 25">
            <a:extLst>
              <a:ext uri="{FF2B5EF4-FFF2-40B4-BE49-F238E27FC236}">
                <a16:creationId xmlns:a16="http://schemas.microsoft.com/office/drawing/2014/main" id="{8248A24D-D349-4B0E-A73D-BAA4471C705F}"/>
              </a:ext>
            </a:extLst>
          </p:cNvPr>
          <p:cNvGraphicFramePr>
            <a:graphicFrameLocks noGrp="1"/>
          </p:cNvGraphicFramePr>
          <p:nvPr>
            <p:extLst>
              <p:ext uri="{D42A27DB-BD31-4B8C-83A1-F6EECF244321}">
                <p14:modId xmlns:p14="http://schemas.microsoft.com/office/powerpoint/2010/main" val="3698086427"/>
              </p:ext>
            </p:extLst>
          </p:nvPr>
        </p:nvGraphicFramePr>
        <p:xfrm>
          <a:off x="90617" y="5212495"/>
          <a:ext cx="7200000" cy="1211580"/>
        </p:xfrm>
        <a:graphic>
          <a:graphicData uri="http://schemas.openxmlformats.org/drawingml/2006/table">
            <a:tbl>
              <a:tblPr firstCol="1">
                <a:tableStyleId>{5C22544A-7EE6-4342-B048-85BDC9FD1C3A}</a:tableStyleId>
              </a:tblPr>
              <a:tblGrid>
                <a:gridCol w="1800000">
                  <a:extLst>
                    <a:ext uri="{9D8B030D-6E8A-4147-A177-3AD203B41FA5}">
                      <a16:colId xmlns:a16="http://schemas.microsoft.com/office/drawing/2014/main" val="4009299626"/>
                    </a:ext>
                  </a:extLst>
                </a:gridCol>
                <a:gridCol w="1800000">
                  <a:extLst>
                    <a:ext uri="{9D8B030D-6E8A-4147-A177-3AD203B41FA5}">
                      <a16:colId xmlns:a16="http://schemas.microsoft.com/office/drawing/2014/main" val="4196022838"/>
                    </a:ext>
                  </a:extLst>
                </a:gridCol>
                <a:gridCol w="1800000">
                  <a:extLst>
                    <a:ext uri="{9D8B030D-6E8A-4147-A177-3AD203B41FA5}">
                      <a16:colId xmlns:a16="http://schemas.microsoft.com/office/drawing/2014/main" val="330801578"/>
                    </a:ext>
                  </a:extLst>
                </a:gridCol>
                <a:gridCol w="1800000">
                  <a:extLst>
                    <a:ext uri="{9D8B030D-6E8A-4147-A177-3AD203B41FA5}">
                      <a16:colId xmlns:a16="http://schemas.microsoft.com/office/drawing/2014/main" val="836432866"/>
                    </a:ext>
                  </a:extLst>
                </a:gridCol>
              </a:tblGrid>
              <a:tr h="288000">
                <a:tc>
                  <a:txBody>
                    <a:bodyPr/>
                    <a:lstStyle/>
                    <a:p>
                      <a:pPr algn="ctr"/>
                      <a:r>
                        <a:rPr lang="en-US" altLang="zh-CN" sz="1200" b="1" dirty="0">
                          <a:latin typeface="Arial" panose="020B0604020202020204" pitchFamily="34" charset="0"/>
                          <a:cs typeface="Arial" panose="020B0604020202020204" pitchFamily="34" charset="0"/>
                        </a:rPr>
                        <a:t>algorithm</a:t>
                      </a:r>
                      <a:endParaRPr lang="zh-CN" altLang="en-US" sz="1200" b="1" dirty="0">
                        <a:latin typeface="Arial" panose="020B0604020202020204" pitchFamily="34" charset="0"/>
                        <a:cs typeface="Arial" panose="020B0604020202020204" pitchFamily="34" charset="0"/>
                      </a:endParaRPr>
                    </a:p>
                  </a:txBody>
                  <a:tcPr/>
                </a:tc>
                <a:tc>
                  <a:txBody>
                    <a:bodyPr/>
                    <a:lstStyle/>
                    <a:p>
                      <a:pPr algn="ctr"/>
                      <a:r>
                        <a:rPr lang="en-US" altLang="zh-CN" b="1" dirty="0">
                          <a:solidFill>
                            <a:schemeClr val="bg1"/>
                          </a:solidFill>
                          <a:latin typeface="Arial" panose="020B0604020202020204" pitchFamily="34" charset="0"/>
                          <a:cs typeface="Arial" panose="020B0604020202020204" pitchFamily="34" charset="0"/>
                        </a:rPr>
                        <a:t>A*</a:t>
                      </a:r>
                      <a:endParaRPr lang="zh-CN" altLang="en-US" b="1" dirty="0">
                        <a:solidFill>
                          <a:schemeClr val="bg1"/>
                        </a:solidFill>
                        <a:latin typeface="Arial" panose="020B0604020202020204" pitchFamily="34" charset="0"/>
                        <a:cs typeface="Arial" panose="020B0604020202020204" pitchFamily="34" charset="0"/>
                      </a:endParaRPr>
                    </a:p>
                  </a:txBody>
                  <a:tcPr>
                    <a:solidFill>
                      <a:srgbClr val="1079C4"/>
                    </a:solidFill>
                  </a:tcPr>
                </a:tc>
                <a:tc>
                  <a:txBody>
                    <a:bodyPr/>
                    <a:lstStyle/>
                    <a:p>
                      <a:pPr algn="ctr"/>
                      <a:r>
                        <a:rPr lang="en-US" altLang="zh-CN" b="1" dirty="0">
                          <a:solidFill>
                            <a:schemeClr val="bg1"/>
                          </a:solidFill>
                          <a:latin typeface="Arial" panose="020B0604020202020204" pitchFamily="34" charset="0"/>
                          <a:cs typeface="Arial" panose="020B0604020202020204" pitchFamily="34" charset="0"/>
                        </a:rPr>
                        <a:t>RRT</a:t>
                      </a:r>
                      <a:endParaRPr lang="zh-CN" altLang="en-US" b="1" dirty="0">
                        <a:solidFill>
                          <a:schemeClr val="bg1"/>
                        </a:solidFill>
                        <a:latin typeface="Arial" panose="020B0604020202020204" pitchFamily="34" charset="0"/>
                        <a:cs typeface="Arial" panose="020B0604020202020204" pitchFamily="34" charset="0"/>
                      </a:endParaRPr>
                    </a:p>
                  </a:txBody>
                  <a:tcPr>
                    <a:solidFill>
                      <a:srgbClr val="1079C4"/>
                    </a:solidFill>
                  </a:tcPr>
                </a:tc>
                <a:tc>
                  <a:txBody>
                    <a:bodyPr/>
                    <a:lstStyle/>
                    <a:p>
                      <a:pPr algn="ctr"/>
                      <a:r>
                        <a:rPr lang="en-US" altLang="zh-CN" b="1" dirty="0">
                          <a:solidFill>
                            <a:schemeClr val="bg1"/>
                          </a:solidFill>
                          <a:latin typeface="Arial" panose="020B0604020202020204" pitchFamily="34" charset="0"/>
                          <a:cs typeface="Arial" panose="020B0604020202020204" pitchFamily="34" charset="0"/>
                        </a:rPr>
                        <a:t>VSR-RRT</a:t>
                      </a:r>
                      <a:endParaRPr lang="zh-CN" altLang="en-US" b="1" dirty="0">
                        <a:solidFill>
                          <a:schemeClr val="bg1"/>
                        </a:solidFill>
                        <a:latin typeface="Arial" panose="020B0604020202020204" pitchFamily="34" charset="0"/>
                        <a:cs typeface="Arial" panose="020B0604020202020204" pitchFamily="34" charset="0"/>
                      </a:endParaRPr>
                    </a:p>
                  </a:txBody>
                  <a:tcPr>
                    <a:solidFill>
                      <a:srgbClr val="1079C4"/>
                    </a:solidFill>
                  </a:tcPr>
                </a:tc>
                <a:extLst>
                  <a:ext uri="{0D108BD9-81ED-4DB2-BD59-A6C34878D82A}">
                    <a16:rowId xmlns:a16="http://schemas.microsoft.com/office/drawing/2014/main" val="3742790511"/>
                  </a:ext>
                </a:extLst>
              </a:tr>
              <a:tr h="288000">
                <a:tc>
                  <a:txBody>
                    <a:bodyPr/>
                    <a:lstStyle/>
                    <a:p>
                      <a:pPr algn="r"/>
                      <a:r>
                        <a:rPr lang="en-US" altLang="zh-CN" sz="1200" dirty="0">
                          <a:latin typeface="Arial" panose="020B0604020202020204" pitchFamily="34" charset="0"/>
                          <a:cs typeface="Arial" panose="020B0604020202020204" pitchFamily="34" charset="0"/>
                        </a:rPr>
                        <a:t>computation time [sec.] </a:t>
                      </a:r>
                    </a:p>
                  </a:txBody>
                  <a:tcPr/>
                </a:tc>
                <a:tc>
                  <a:txBody>
                    <a:bodyPr/>
                    <a:lstStyle/>
                    <a:p>
                      <a:pPr algn="ctr">
                        <a:lnSpc>
                          <a:spcPct val="150000"/>
                        </a:lnSpc>
                      </a:pPr>
                      <a:r>
                        <a:rPr lang="en-US" altLang="zh-CN" dirty="0"/>
                        <a:t>248.90</a:t>
                      </a:r>
                      <a:endParaRPr lang="zh-CN" altLang="en-US" dirty="0"/>
                    </a:p>
                  </a:txBody>
                  <a:tcPr/>
                </a:tc>
                <a:tc>
                  <a:txBody>
                    <a:bodyPr/>
                    <a:lstStyle/>
                    <a:p>
                      <a:pPr algn="ctr">
                        <a:lnSpc>
                          <a:spcPct val="150000"/>
                        </a:lnSpc>
                      </a:pPr>
                      <a:r>
                        <a:rPr lang="en-US" altLang="zh-CN" dirty="0"/>
                        <a:t>0.95</a:t>
                      </a:r>
                      <a:endParaRPr lang="zh-CN" altLang="en-US" dirty="0"/>
                    </a:p>
                  </a:txBody>
                  <a:tcPr/>
                </a:tc>
                <a:tc>
                  <a:txBody>
                    <a:bodyPr/>
                    <a:lstStyle/>
                    <a:p>
                      <a:pPr algn="ctr">
                        <a:lnSpc>
                          <a:spcPct val="150000"/>
                        </a:lnSpc>
                      </a:pPr>
                      <a:r>
                        <a:rPr lang="en-US" altLang="zh-CN" dirty="0"/>
                        <a:t>0.17</a:t>
                      </a:r>
                      <a:endParaRPr lang="zh-CN" altLang="en-US" dirty="0"/>
                    </a:p>
                  </a:txBody>
                  <a:tcPr/>
                </a:tc>
                <a:extLst>
                  <a:ext uri="{0D108BD9-81ED-4DB2-BD59-A6C34878D82A}">
                    <a16:rowId xmlns:a16="http://schemas.microsoft.com/office/drawing/2014/main" val="2316029727"/>
                  </a:ext>
                </a:extLst>
              </a:tr>
              <a:tr h="288000">
                <a:tc>
                  <a:txBody>
                    <a:bodyPr/>
                    <a:lstStyle/>
                    <a:p>
                      <a:pPr algn="r"/>
                      <a:r>
                        <a:rPr kumimoji="1" lang="en-US" altLang="zh-CN" sz="1200" b="1" kern="1200" dirty="0">
                          <a:solidFill>
                            <a:schemeClr val="lt1"/>
                          </a:solidFill>
                          <a:latin typeface="Arial" panose="020B0604020202020204" pitchFamily="34" charset="0"/>
                          <a:ea typeface="+mn-ea"/>
                          <a:cs typeface="Arial" panose="020B0604020202020204" pitchFamily="34" charset="0"/>
                        </a:rPr>
                        <a:t>p</a:t>
                      </a:r>
                      <a:r>
                        <a:rPr kumimoji="1" lang="zh-CN" altLang="en-US" sz="1200" b="1" kern="1200" dirty="0">
                          <a:solidFill>
                            <a:schemeClr val="lt1"/>
                          </a:solidFill>
                          <a:latin typeface="Arial" panose="020B0604020202020204" pitchFamily="34" charset="0"/>
                          <a:ea typeface="+mn-ea"/>
                          <a:cs typeface="Arial" panose="020B0604020202020204" pitchFamily="34" charset="0"/>
                        </a:rPr>
                        <a:t>ath </a:t>
                      </a:r>
                      <a:r>
                        <a:rPr kumimoji="1" lang="en-US" altLang="zh-CN" sz="1200" b="1" kern="1200" dirty="0">
                          <a:solidFill>
                            <a:schemeClr val="lt1"/>
                          </a:solidFill>
                          <a:latin typeface="Arial" panose="020B0604020202020204" pitchFamily="34" charset="0"/>
                          <a:ea typeface="+mn-ea"/>
                          <a:cs typeface="Arial" panose="020B0604020202020204" pitchFamily="34" charset="0"/>
                        </a:rPr>
                        <a:t>l</a:t>
                      </a:r>
                      <a:r>
                        <a:rPr kumimoji="1" lang="zh-CN" altLang="en-US" sz="1200" b="1" kern="1200" dirty="0">
                          <a:solidFill>
                            <a:schemeClr val="lt1"/>
                          </a:solidFill>
                          <a:latin typeface="Arial" panose="020B0604020202020204" pitchFamily="34" charset="0"/>
                          <a:ea typeface="+mn-ea"/>
                          <a:cs typeface="Arial" panose="020B0604020202020204" pitchFamily="34" charset="0"/>
                        </a:rPr>
                        <a:t>ength</a:t>
                      </a:r>
                      <a:endParaRPr kumimoji="1" lang="en-US" altLang="zh-CN" sz="1200" b="1" kern="1200" dirty="0">
                        <a:solidFill>
                          <a:schemeClr val="lt1"/>
                        </a:solidFill>
                        <a:latin typeface="Arial" panose="020B0604020202020204" pitchFamily="34" charset="0"/>
                        <a:ea typeface="+mn-ea"/>
                        <a:cs typeface="Arial" panose="020B0604020202020204" pitchFamily="34" charset="0"/>
                      </a:endParaRPr>
                    </a:p>
                    <a:p>
                      <a:pPr algn="r"/>
                      <a:r>
                        <a:rPr kumimoji="1" lang="zh-CN" altLang="en-US" sz="1200" b="1" kern="1200" dirty="0">
                          <a:solidFill>
                            <a:schemeClr val="lt1"/>
                          </a:solidFill>
                          <a:latin typeface="Arial" panose="020B0604020202020204" pitchFamily="34" charset="0"/>
                          <a:ea typeface="+mn-ea"/>
                          <a:cs typeface="Arial" panose="020B0604020202020204" pitchFamily="34" charset="0"/>
                        </a:rPr>
                        <a:t> </a:t>
                      </a:r>
                      <a:r>
                        <a:rPr kumimoji="1" lang="en-US" altLang="zh-CN" sz="1200" b="1" kern="1200" dirty="0">
                          <a:solidFill>
                            <a:schemeClr val="lt1"/>
                          </a:solidFill>
                          <a:latin typeface="Arial" panose="020B0604020202020204" pitchFamily="34" charset="0"/>
                          <a:ea typeface="+mn-ea"/>
                          <a:cs typeface="Arial" panose="020B0604020202020204" pitchFamily="34" charset="0"/>
                        </a:rPr>
                        <a:t>[m]</a:t>
                      </a:r>
                      <a:endParaRPr kumimoji="1" lang="zh-CN" altLang="en-US" sz="1200" b="1" kern="1200" dirty="0">
                        <a:solidFill>
                          <a:schemeClr val="lt1"/>
                        </a:solidFill>
                        <a:latin typeface="Arial" panose="020B0604020202020204" pitchFamily="34" charset="0"/>
                        <a:ea typeface="+mn-ea"/>
                        <a:cs typeface="Arial" panose="020B0604020202020204" pitchFamily="34" charset="0"/>
                      </a:endParaRPr>
                    </a:p>
                  </a:txBody>
                  <a:tcPr/>
                </a:tc>
                <a:tc>
                  <a:txBody>
                    <a:bodyPr/>
                    <a:lstStyle/>
                    <a:p>
                      <a:pPr algn="ctr">
                        <a:lnSpc>
                          <a:spcPct val="150000"/>
                        </a:lnSpc>
                      </a:pPr>
                      <a:r>
                        <a:rPr lang="en-US" altLang="zh-CN" dirty="0"/>
                        <a:t>1282</a:t>
                      </a:r>
                      <a:endParaRPr lang="zh-CN" altLang="en-US" dirty="0"/>
                    </a:p>
                  </a:txBody>
                  <a:tcPr/>
                </a:tc>
                <a:tc>
                  <a:txBody>
                    <a:bodyPr/>
                    <a:lstStyle/>
                    <a:p>
                      <a:pPr algn="ctr">
                        <a:lnSpc>
                          <a:spcPct val="150000"/>
                        </a:lnSpc>
                      </a:pPr>
                      <a:r>
                        <a:rPr lang="en-US" altLang="zh-CN" dirty="0"/>
                        <a:t>1854</a:t>
                      </a:r>
                      <a:endParaRPr lang="zh-CN" altLang="en-US" dirty="0"/>
                    </a:p>
                  </a:txBody>
                  <a:tcPr/>
                </a:tc>
                <a:tc>
                  <a:txBody>
                    <a:bodyPr/>
                    <a:lstStyle/>
                    <a:p>
                      <a:pPr algn="ctr">
                        <a:lnSpc>
                          <a:spcPct val="150000"/>
                        </a:lnSpc>
                      </a:pPr>
                      <a:r>
                        <a:rPr lang="en-US" altLang="zh-CN" dirty="0"/>
                        <a:t>1237</a:t>
                      </a:r>
                      <a:endParaRPr lang="zh-CN" altLang="en-US" dirty="0"/>
                    </a:p>
                  </a:txBody>
                  <a:tcPr/>
                </a:tc>
                <a:extLst>
                  <a:ext uri="{0D108BD9-81ED-4DB2-BD59-A6C34878D82A}">
                    <a16:rowId xmlns:a16="http://schemas.microsoft.com/office/drawing/2014/main" val="841618344"/>
                  </a:ext>
                </a:extLst>
              </a:tr>
            </a:tbl>
          </a:graphicData>
        </a:graphic>
      </p:graphicFrame>
      <p:sp>
        <p:nvSpPr>
          <p:cNvPr id="12" name="文本框 11">
            <a:extLst>
              <a:ext uri="{FF2B5EF4-FFF2-40B4-BE49-F238E27FC236}">
                <a16:creationId xmlns:a16="http://schemas.microsoft.com/office/drawing/2014/main" id="{5DE65E3F-79F6-4D79-9A12-118B24C1DF52}"/>
              </a:ext>
            </a:extLst>
          </p:cNvPr>
          <p:cNvSpPr txBox="1"/>
          <p:nvPr/>
        </p:nvSpPr>
        <p:spPr>
          <a:xfrm>
            <a:off x="3062782" y="4830537"/>
            <a:ext cx="3018429" cy="276999"/>
          </a:xfrm>
          <a:prstGeom prst="rect">
            <a:avLst/>
          </a:prstGeom>
          <a:noFill/>
        </p:spPr>
        <p:txBody>
          <a:bodyPr wrap="square" rtlCol="0">
            <a:spAutoFit/>
          </a:bodyPr>
          <a:lstStyle/>
          <a:p>
            <a:pPr algn="ctr"/>
            <a:r>
              <a:rPr lang="en-US" altLang="zh-CN" sz="1200" dirty="0"/>
              <a:t>Fig.16 Path planned by different algorithms </a:t>
            </a:r>
            <a:endParaRPr lang="zh-CN" altLang="en-US" sz="1200" dirty="0"/>
          </a:p>
        </p:txBody>
      </p:sp>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a:t>
            </a:r>
            <a:endParaRPr lang="zh-CN" altLang="en-US" dirty="0">
              <a:solidFill>
                <a:schemeClr val="tx1"/>
              </a:solidFill>
            </a:endParaRPr>
          </a:p>
        </p:txBody>
      </p:sp>
      <p:sp>
        <p:nvSpPr>
          <p:cNvPr id="17" name="文本框 16">
            <a:extLst>
              <a:ext uri="{FF2B5EF4-FFF2-40B4-BE49-F238E27FC236}">
                <a16:creationId xmlns:a16="http://schemas.microsoft.com/office/drawing/2014/main" id="{BDB6B216-70A5-49FB-BD1A-52A134C49613}"/>
              </a:ext>
            </a:extLst>
          </p:cNvPr>
          <p:cNvSpPr txBox="1"/>
          <p:nvPr/>
        </p:nvSpPr>
        <p:spPr>
          <a:xfrm>
            <a:off x="179389" y="1007341"/>
            <a:ext cx="8872186" cy="400110"/>
          </a:xfrm>
          <a:prstGeom prst="rect">
            <a:avLst/>
          </a:prstGeom>
          <a:noFill/>
        </p:spPr>
        <p:txBody>
          <a:bodyPr wrap="square" rtlCol="0">
            <a:spAutoFit/>
          </a:bodyPr>
          <a:lstStyle/>
          <a:p>
            <a:r>
              <a:rPr lang="en-US" altLang="zh-CN" sz="2000" dirty="0"/>
              <a:t>Different algorithms is performed in the same </a:t>
            </a:r>
            <a:r>
              <a:rPr lang="en" altLang="zh-CN" sz="2000" dirty="0"/>
              <a:t>scenario</a:t>
            </a:r>
            <a:r>
              <a:rPr lang="en-US" altLang="zh-CN" sz="2000" dirty="0"/>
              <a:t> </a:t>
            </a:r>
            <a:endParaRPr lang="zh-CN" altLang="en-US" sz="2000" dirty="0"/>
          </a:p>
        </p:txBody>
      </p:sp>
      <p:sp>
        <p:nvSpPr>
          <p:cNvPr id="32" name="文本框 31">
            <a:extLst>
              <a:ext uri="{FF2B5EF4-FFF2-40B4-BE49-F238E27FC236}">
                <a16:creationId xmlns:a16="http://schemas.microsoft.com/office/drawing/2014/main" id="{56DEEC6B-7059-4057-834F-F6ED89C6F4CF}"/>
              </a:ext>
            </a:extLst>
          </p:cNvPr>
          <p:cNvSpPr txBox="1"/>
          <p:nvPr/>
        </p:nvSpPr>
        <p:spPr>
          <a:xfrm>
            <a:off x="1003023" y="4489099"/>
            <a:ext cx="1109662" cy="369332"/>
          </a:xfrm>
          <a:prstGeom prst="rect">
            <a:avLst/>
          </a:prstGeom>
          <a:noFill/>
        </p:spPr>
        <p:txBody>
          <a:bodyPr wrap="square">
            <a:spAutoFit/>
          </a:bodyPr>
          <a:lstStyle/>
          <a:p>
            <a:pPr algn="ctr"/>
            <a:r>
              <a:rPr lang="en-US" altLang="zh-CN" b="1" dirty="0">
                <a:latin typeface="Arial" panose="020B0604020202020204" pitchFamily="34" charset="0"/>
                <a:cs typeface="Arial" panose="020B0604020202020204" pitchFamily="34" charset="0"/>
              </a:rPr>
              <a:t>A*</a:t>
            </a:r>
            <a:endParaRPr lang="zh-CN" altLang="en-US" b="1"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6B7DA2C-08B0-4E41-BDB8-D46D0A300E8E}"/>
              </a:ext>
            </a:extLst>
          </p:cNvPr>
          <p:cNvSpPr txBox="1"/>
          <p:nvPr/>
        </p:nvSpPr>
        <p:spPr>
          <a:xfrm>
            <a:off x="4017167" y="4489099"/>
            <a:ext cx="1109662" cy="369332"/>
          </a:xfrm>
          <a:prstGeom prst="rect">
            <a:avLst/>
          </a:prstGeom>
          <a:noFill/>
        </p:spPr>
        <p:txBody>
          <a:bodyPr wrap="square">
            <a:spAutoFit/>
          </a:bodyPr>
          <a:lstStyle/>
          <a:p>
            <a:pPr algn="ctr"/>
            <a:r>
              <a:rPr lang="en-US" altLang="zh-CN" b="1" dirty="0">
                <a:latin typeface="Arial" panose="020B0604020202020204" pitchFamily="34" charset="0"/>
                <a:cs typeface="Arial" panose="020B0604020202020204" pitchFamily="34" charset="0"/>
              </a:rPr>
              <a:t>RRT</a:t>
            </a:r>
            <a:endParaRPr lang="zh-CN" altLang="en-US" b="1" dirty="0">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066F1FA3-3807-4759-9727-49D6CBECBEBD}"/>
              </a:ext>
            </a:extLst>
          </p:cNvPr>
          <p:cNvSpPr txBox="1"/>
          <p:nvPr/>
        </p:nvSpPr>
        <p:spPr>
          <a:xfrm>
            <a:off x="6851844" y="4489099"/>
            <a:ext cx="1464985" cy="369332"/>
          </a:xfrm>
          <a:prstGeom prst="rect">
            <a:avLst/>
          </a:prstGeom>
          <a:noFill/>
        </p:spPr>
        <p:txBody>
          <a:bodyPr wrap="square">
            <a:spAutoFit/>
          </a:bodyPr>
          <a:lstStyle/>
          <a:p>
            <a:pPr algn="ctr"/>
            <a:r>
              <a:rPr lang="en-US" altLang="zh-CN" b="1" dirty="0">
                <a:latin typeface="Arial" panose="020B0604020202020204" pitchFamily="34" charset="0"/>
                <a:cs typeface="Arial" panose="020B0604020202020204" pitchFamily="34" charset="0"/>
              </a:rPr>
              <a:t>VSR-RRT</a:t>
            </a:r>
            <a:endParaRPr lang="zh-CN" altLang="en-US" b="1" dirty="0">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AC56D33F-A6FC-4266-AB7D-AF144022FFA3}"/>
              </a:ext>
            </a:extLst>
          </p:cNvPr>
          <p:cNvSpPr txBox="1"/>
          <p:nvPr/>
        </p:nvSpPr>
        <p:spPr>
          <a:xfrm>
            <a:off x="2402924" y="6442674"/>
            <a:ext cx="4338144" cy="276999"/>
          </a:xfrm>
          <a:prstGeom prst="rect">
            <a:avLst/>
          </a:prstGeom>
          <a:noFill/>
        </p:spPr>
        <p:txBody>
          <a:bodyPr wrap="square" rtlCol="0">
            <a:spAutoFit/>
          </a:bodyPr>
          <a:lstStyle/>
          <a:p>
            <a:pPr algn="ctr"/>
            <a:r>
              <a:rPr lang="en-US" altLang="zh-CN" sz="1200" dirty="0"/>
              <a:t>Tab.1 Processing time and path length of different algorithms </a:t>
            </a:r>
            <a:endParaRPr lang="zh-CN" altLang="en-US" sz="1200" dirty="0"/>
          </a:p>
        </p:txBody>
      </p:sp>
      <p:sp>
        <p:nvSpPr>
          <p:cNvPr id="39" name="文本框 38">
            <a:extLst>
              <a:ext uri="{FF2B5EF4-FFF2-40B4-BE49-F238E27FC236}">
                <a16:creationId xmlns:a16="http://schemas.microsoft.com/office/drawing/2014/main" id="{AA081718-9AFC-48D2-A0AE-444F2485C164}"/>
              </a:ext>
            </a:extLst>
          </p:cNvPr>
          <p:cNvSpPr txBox="1"/>
          <p:nvPr/>
        </p:nvSpPr>
        <p:spPr>
          <a:xfrm>
            <a:off x="7090592" y="5583820"/>
            <a:ext cx="2174356" cy="307777"/>
          </a:xfrm>
          <a:prstGeom prst="rect">
            <a:avLst/>
          </a:prstGeom>
          <a:noFill/>
        </p:spPr>
        <p:txBody>
          <a:bodyPr wrap="square" rtlCol="0">
            <a:spAutoFit/>
          </a:bodyPr>
          <a:lstStyle/>
          <a:p>
            <a:pPr algn="ctr"/>
            <a:r>
              <a:rPr lang="en-US" altLang="zh-CN" sz="1400" b="1" dirty="0">
                <a:solidFill>
                  <a:srgbClr val="C00000"/>
                </a:solidFill>
              </a:rPr>
              <a:t>the smaller the better</a:t>
            </a:r>
            <a:endParaRPr lang="zh-CN" altLang="en-US" sz="1400" b="1" dirty="0">
              <a:solidFill>
                <a:srgbClr val="C00000"/>
              </a:solidFill>
            </a:endParaRPr>
          </a:p>
        </p:txBody>
      </p:sp>
      <p:sp>
        <p:nvSpPr>
          <p:cNvPr id="40" name="文本框 39">
            <a:extLst>
              <a:ext uri="{FF2B5EF4-FFF2-40B4-BE49-F238E27FC236}">
                <a16:creationId xmlns:a16="http://schemas.microsoft.com/office/drawing/2014/main" id="{EF193EFF-744F-4085-990C-7D84E0BF30F1}"/>
              </a:ext>
            </a:extLst>
          </p:cNvPr>
          <p:cNvSpPr txBox="1"/>
          <p:nvPr/>
        </p:nvSpPr>
        <p:spPr>
          <a:xfrm>
            <a:off x="7090592" y="6040639"/>
            <a:ext cx="2174356" cy="307777"/>
          </a:xfrm>
          <a:prstGeom prst="rect">
            <a:avLst/>
          </a:prstGeom>
          <a:noFill/>
        </p:spPr>
        <p:txBody>
          <a:bodyPr wrap="square" rtlCol="0">
            <a:spAutoFit/>
          </a:bodyPr>
          <a:lstStyle/>
          <a:p>
            <a:pPr algn="ctr"/>
            <a:r>
              <a:rPr lang="en-US" altLang="zh-CN" sz="1400" b="1" dirty="0">
                <a:solidFill>
                  <a:srgbClr val="C00000"/>
                </a:solidFill>
              </a:rPr>
              <a:t>the smaller the better</a:t>
            </a:r>
            <a:endParaRPr lang="zh-CN" altLang="en-US" sz="1400" b="1" dirty="0">
              <a:solidFill>
                <a:srgbClr val="C00000"/>
              </a:solidFill>
            </a:endParaRPr>
          </a:p>
        </p:txBody>
      </p:sp>
      <p:sp>
        <p:nvSpPr>
          <p:cNvPr id="3" name="灯片编号占位符 2">
            <a:extLst>
              <a:ext uri="{FF2B5EF4-FFF2-40B4-BE49-F238E27FC236}">
                <a16:creationId xmlns:a16="http://schemas.microsoft.com/office/drawing/2014/main" id="{FCEC62C5-BAE6-4324-8BE5-EADAFDD879C6}"/>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22</a:t>
            </a:fld>
            <a:endParaRPr lang="zh-CN" altLang="en-US"/>
          </a:p>
        </p:txBody>
      </p:sp>
    </p:spTree>
    <p:extLst>
      <p:ext uri="{BB962C8B-B14F-4D97-AF65-F5344CB8AC3E}">
        <p14:creationId xmlns:p14="http://schemas.microsoft.com/office/powerpoint/2010/main" val="4024564040"/>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图表 26">
            <a:extLst>
              <a:ext uri="{FF2B5EF4-FFF2-40B4-BE49-F238E27FC236}">
                <a16:creationId xmlns:a16="http://schemas.microsoft.com/office/drawing/2014/main" id="{D3E26A65-C21A-4CF3-A4B9-8ACD109F7F50}"/>
              </a:ext>
            </a:extLst>
          </p:cNvPr>
          <p:cNvGraphicFramePr>
            <a:graphicFrameLocks/>
          </p:cNvGraphicFramePr>
          <p:nvPr>
            <p:extLst>
              <p:ext uri="{D42A27DB-BD31-4B8C-83A1-F6EECF244321}">
                <p14:modId xmlns:p14="http://schemas.microsoft.com/office/powerpoint/2010/main" val="987831697"/>
              </p:ext>
            </p:extLst>
          </p:nvPr>
        </p:nvGraphicFramePr>
        <p:xfrm>
          <a:off x="1048643" y="3902617"/>
          <a:ext cx="6915930" cy="26108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图表 25">
            <a:extLst>
              <a:ext uri="{FF2B5EF4-FFF2-40B4-BE49-F238E27FC236}">
                <a16:creationId xmlns:a16="http://schemas.microsoft.com/office/drawing/2014/main" id="{3A4745E9-196C-4598-8743-19BF9B4E0FFD}"/>
              </a:ext>
            </a:extLst>
          </p:cNvPr>
          <p:cNvGraphicFramePr>
            <a:graphicFrameLocks/>
          </p:cNvGraphicFramePr>
          <p:nvPr>
            <p:extLst>
              <p:ext uri="{D42A27DB-BD31-4B8C-83A1-F6EECF244321}">
                <p14:modId xmlns:p14="http://schemas.microsoft.com/office/powerpoint/2010/main" val="1911800475"/>
              </p:ext>
            </p:extLst>
          </p:nvPr>
        </p:nvGraphicFramePr>
        <p:xfrm>
          <a:off x="631375" y="1325257"/>
          <a:ext cx="8021059" cy="2524454"/>
        </p:xfrm>
        <a:graphic>
          <a:graphicData uri="http://schemas.openxmlformats.org/drawingml/2006/chart">
            <c:chart xmlns:c="http://schemas.openxmlformats.org/drawingml/2006/chart" xmlns:r="http://schemas.openxmlformats.org/officeDocument/2006/relationships" r:id="rId4"/>
          </a:graphicData>
        </a:graphic>
      </p:graphicFrame>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GB" altLang="en-US" sz="3200" b="1" kern="0" dirty="0">
                <a:solidFill>
                  <a:schemeClr val="tx1"/>
                </a:solidFill>
                <a:latin typeface="+mn-lt"/>
              </a:rPr>
              <a:t>Simulation </a:t>
            </a:r>
            <a:r>
              <a:rPr lang="en-US" altLang="zh-CN" sz="3200" b="1" dirty="0">
                <a:solidFill>
                  <a:schemeClr val="tx1"/>
                </a:solidFill>
                <a:latin typeface="+mn-lt"/>
              </a:rPr>
              <a:t>Results</a:t>
            </a:r>
            <a:r>
              <a:rPr lang="en-GB" altLang="en-US" sz="3200" b="1" dirty="0">
                <a:solidFill>
                  <a:schemeClr val="tx1"/>
                </a:solidFill>
                <a:latin typeface="+mn-lt"/>
              </a:rPr>
              <a:t> (1/2)</a:t>
            </a:r>
          </a:p>
        </p:txBody>
      </p:sp>
      <p:sp>
        <p:nvSpPr>
          <p:cNvPr id="21" name="文本框 20">
            <a:extLst>
              <a:ext uri="{FF2B5EF4-FFF2-40B4-BE49-F238E27FC236}">
                <a16:creationId xmlns:a16="http://schemas.microsoft.com/office/drawing/2014/main" id="{437C4C4E-BFE7-4F14-A76B-05467A94AE81}"/>
              </a:ext>
            </a:extLst>
          </p:cNvPr>
          <p:cNvSpPr txBox="1"/>
          <p:nvPr/>
        </p:nvSpPr>
        <p:spPr>
          <a:xfrm>
            <a:off x="179388" y="944031"/>
            <a:ext cx="8964612" cy="369332"/>
          </a:xfrm>
          <a:prstGeom prst="rect">
            <a:avLst/>
          </a:prstGeom>
          <a:noFill/>
        </p:spPr>
        <p:txBody>
          <a:bodyPr wrap="square" rtlCol="0">
            <a:spAutoFit/>
          </a:bodyPr>
          <a:lstStyle/>
          <a:p>
            <a:r>
              <a:rPr lang="en-US" altLang="zh-CN" dirty="0"/>
              <a:t>Comparison in </a:t>
            </a:r>
            <a:r>
              <a:rPr lang="en-US" altLang="zh-CN" dirty="0">
                <a:solidFill>
                  <a:srgbClr val="FF0000"/>
                </a:solidFill>
              </a:rPr>
              <a:t>computation time </a:t>
            </a:r>
            <a:r>
              <a:rPr lang="en-US" altLang="zh-CN" dirty="0"/>
              <a:t>[sec.]</a:t>
            </a:r>
            <a:r>
              <a:rPr lang="zh-CN" altLang="en-US" dirty="0"/>
              <a:t> </a:t>
            </a:r>
            <a:r>
              <a:rPr lang="en-US" altLang="zh-CN" dirty="0"/>
              <a:t>(Each algorithm was </a:t>
            </a:r>
            <a:r>
              <a:rPr lang="en-US" altLang="zh-CN" sz="1800" dirty="0"/>
              <a:t>performed</a:t>
            </a:r>
            <a:r>
              <a:rPr lang="en-US" altLang="zh-CN" dirty="0"/>
              <a:t> </a:t>
            </a:r>
            <a:r>
              <a:rPr lang="en-US" altLang="zh-CN" b="1" dirty="0"/>
              <a:t>10 times</a:t>
            </a:r>
            <a:r>
              <a:rPr lang="en-US" altLang="zh-CN" dirty="0"/>
              <a:t>)</a:t>
            </a:r>
            <a:endParaRPr lang="zh-CN" altLang="en-US" dirty="0"/>
          </a:p>
        </p:txBody>
      </p:sp>
      <p:sp>
        <p:nvSpPr>
          <p:cNvPr id="8" name="文本框 10">
            <a:extLst>
              <a:ext uri="{FF2B5EF4-FFF2-40B4-BE49-F238E27FC236}">
                <a16:creationId xmlns:a16="http://schemas.microsoft.com/office/drawing/2014/main" id="{BDBDD651-375A-9F41-A07C-EA16A3D8FEDE}"/>
              </a:ext>
            </a:extLst>
          </p:cNvPr>
          <p:cNvSpPr txBox="1"/>
          <p:nvPr/>
        </p:nvSpPr>
        <p:spPr>
          <a:xfrm>
            <a:off x="2446189" y="6470312"/>
            <a:ext cx="4431009"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t>Fig.17 Results and Min, Max and Avg. of ten times</a:t>
            </a:r>
            <a:endParaRPr lang="zh-CN" altLang="en-US" sz="1200" dirty="0"/>
          </a:p>
        </p:txBody>
      </p:sp>
      <p:sp>
        <p:nvSpPr>
          <p:cNvPr id="10" name="文本框 9">
            <a:extLst>
              <a:ext uri="{FF2B5EF4-FFF2-40B4-BE49-F238E27FC236}">
                <a16:creationId xmlns:a16="http://schemas.microsoft.com/office/drawing/2014/main" id="{EC45B957-DC79-764C-BFC2-CCB289AF9EDF}"/>
              </a:ext>
            </a:extLst>
          </p:cNvPr>
          <p:cNvSpPr txBox="1"/>
          <p:nvPr/>
        </p:nvSpPr>
        <p:spPr>
          <a:xfrm>
            <a:off x="6490513" y="6247680"/>
            <a:ext cx="1474060" cy="307777"/>
          </a:xfrm>
          <a:prstGeom prst="rect">
            <a:avLst/>
          </a:prstGeom>
          <a:noFill/>
        </p:spPr>
        <p:txBody>
          <a:bodyPr wrap="square" rtlCol="0">
            <a:spAutoFit/>
          </a:bodyPr>
          <a:lstStyle/>
          <a:p>
            <a:pPr algn="ctr"/>
            <a:r>
              <a:rPr kumimoji="1" lang="en-US" altLang="zh-CN" sz="1400" dirty="0">
                <a:solidFill>
                  <a:srgbClr val="FF0000"/>
                </a:solidFill>
              </a:rPr>
              <a:t>best performance</a:t>
            </a:r>
            <a:endParaRPr kumimoji="1" lang="zh-CN" altLang="en-US" sz="1400" dirty="0">
              <a:solidFill>
                <a:srgbClr val="FF0000"/>
              </a:solidFill>
            </a:endParaRPr>
          </a:p>
        </p:txBody>
      </p:sp>
      <p:sp>
        <p:nvSpPr>
          <p:cNvPr id="14" name="文本框 13">
            <a:extLst>
              <a:ext uri="{FF2B5EF4-FFF2-40B4-BE49-F238E27FC236}">
                <a16:creationId xmlns:a16="http://schemas.microsoft.com/office/drawing/2014/main" id="{1E405250-97E4-42CB-866F-252604ADC65C}"/>
              </a:ext>
            </a:extLst>
          </p:cNvPr>
          <p:cNvSpPr txBox="1"/>
          <p:nvPr/>
        </p:nvSpPr>
        <p:spPr>
          <a:xfrm rot="16200000">
            <a:off x="-597358" y="2290425"/>
            <a:ext cx="2111312" cy="338554"/>
          </a:xfrm>
          <a:prstGeom prst="rect">
            <a:avLst/>
          </a:prstGeom>
          <a:noFill/>
        </p:spPr>
        <p:txBody>
          <a:bodyPr wrap="square">
            <a:spAutoFit/>
          </a:bodyPr>
          <a:lstStyle/>
          <a:p>
            <a:pPr algn="ctr"/>
            <a:r>
              <a:rPr lang="en-US" altLang="zh-CN" sz="1600" dirty="0"/>
              <a:t>computation time [sec.]</a:t>
            </a:r>
            <a:r>
              <a:rPr lang="en-US" altLang="zh-CN" sz="1600" b="1" dirty="0"/>
              <a:t> </a:t>
            </a:r>
            <a:endParaRPr lang="zh-CN" altLang="en-US" sz="1600" dirty="0"/>
          </a:p>
        </p:txBody>
      </p:sp>
      <p:sp>
        <p:nvSpPr>
          <p:cNvPr id="17" name="文本框 16">
            <a:extLst>
              <a:ext uri="{FF2B5EF4-FFF2-40B4-BE49-F238E27FC236}">
                <a16:creationId xmlns:a16="http://schemas.microsoft.com/office/drawing/2014/main" id="{E1848A07-3AA6-4F7A-822F-26C5C1DA7708}"/>
              </a:ext>
            </a:extLst>
          </p:cNvPr>
          <p:cNvSpPr txBox="1"/>
          <p:nvPr/>
        </p:nvSpPr>
        <p:spPr>
          <a:xfrm rot="16200000">
            <a:off x="-258803" y="4988504"/>
            <a:ext cx="2111313" cy="338554"/>
          </a:xfrm>
          <a:prstGeom prst="rect">
            <a:avLst/>
          </a:prstGeom>
          <a:noFill/>
        </p:spPr>
        <p:txBody>
          <a:bodyPr wrap="square">
            <a:spAutoFit/>
          </a:bodyPr>
          <a:lstStyle/>
          <a:p>
            <a:pPr algn="ctr"/>
            <a:r>
              <a:rPr lang="en-US" altLang="zh-CN" sz="1600" dirty="0"/>
              <a:t>computation time [sec.]</a:t>
            </a:r>
            <a:r>
              <a:rPr lang="en-US" altLang="zh-CN" sz="1600" b="1" dirty="0"/>
              <a:t> </a:t>
            </a:r>
            <a:endParaRPr lang="zh-CN" altLang="en-US" sz="1600" dirty="0"/>
          </a:p>
        </p:txBody>
      </p:sp>
      <p:sp>
        <p:nvSpPr>
          <p:cNvPr id="22" name="文本框 21">
            <a:extLst>
              <a:ext uri="{FF2B5EF4-FFF2-40B4-BE49-F238E27FC236}">
                <a16:creationId xmlns:a16="http://schemas.microsoft.com/office/drawing/2014/main" id="{D24B30B9-2C5C-4BC4-B8F3-ECD9F0B42E5B}"/>
              </a:ext>
            </a:extLst>
          </p:cNvPr>
          <p:cNvSpPr txBox="1"/>
          <p:nvPr/>
        </p:nvSpPr>
        <p:spPr>
          <a:xfrm>
            <a:off x="822836" y="1378163"/>
            <a:ext cx="451616" cy="307777"/>
          </a:xfrm>
          <a:prstGeom prst="rect">
            <a:avLst/>
          </a:prstGeom>
          <a:noFill/>
        </p:spPr>
        <p:txBody>
          <a:bodyPr wrap="square" rtlCol="0">
            <a:spAutoFit/>
          </a:bodyPr>
          <a:lstStyle/>
          <a:p>
            <a:r>
              <a:rPr lang="en-US" altLang="zh-CN" sz="1400" dirty="0"/>
              <a:t>1</a:t>
            </a:r>
            <a:r>
              <a:rPr lang="en-US" altLang="zh-CN" sz="1400" baseline="30000" dirty="0"/>
              <a:t>st</a:t>
            </a:r>
            <a:endParaRPr lang="zh-CN" altLang="en-US" sz="1400" dirty="0"/>
          </a:p>
        </p:txBody>
      </p:sp>
      <p:cxnSp>
        <p:nvCxnSpPr>
          <p:cNvPr id="6" name="直接箭头连接符 5">
            <a:extLst>
              <a:ext uri="{FF2B5EF4-FFF2-40B4-BE49-F238E27FC236}">
                <a16:creationId xmlns:a16="http://schemas.microsoft.com/office/drawing/2014/main" id="{B4C676C1-95D7-46AB-8868-3A5DD3A2C738}"/>
              </a:ext>
            </a:extLst>
          </p:cNvPr>
          <p:cNvCxnSpPr>
            <a:cxnSpLocks/>
          </p:cNvCxnSpPr>
          <p:nvPr/>
        </p:nvCxnSpPr>
        <p:spPr bwMode="auto">
          <a:xfrm>
            <a:off x="1011884" y="1619595"/>
            <a:ext cx="74972" cy="170518"/>
          </a:xfrm>
          <a:prstGeom prst="straightConnector1">
            <a:avLst/>
          </a:prstGeom>
          <a:noFill/>
          <a:ln w="12700" cap="flat" cmpd="sng" algn="ctr">
            <a:solidFill>
              <a:schemeClr val="tx1"/>
            </a:solidFill>
            <a:prstDash val="solid"/>
            <a:round/>
            <a:headEnd type="none" w="med" len="med"/>
            <a:tailEnd type="triangle"/>
          </a:ln>
        </p:spPr>
      </p:cxnSp>
      <p:cxnSp>
        <p:nvCxnSpPr>
          <p:cNvPr id="23" name="直接箭头连接符 22">
            <a:extLst>
              <a:ext uri="{FF2B5EF4-FFF2-40B4-BE49-F238E27FC236}">
                <a16:creationId xmlns:a16="http://schemas.microsoft.com/office/drawing/2014/main" id="{53EB9742-470B-452B-A725-34C59F2466FE}"/>
              </a:ext>
            </a:extLst>
          </p:cNvPr>
          <p:cNvCxnSpPr>
            <a:cxnSpLocks/>
          </p:cNvCxnSpPr>
          <p:nvPr/>
        </p:nvCxnSpPr>
        <p:spPr bwMode="auto">
          <a:xfrm>
            <a:off x="1195939" y="1532051"/>
            <a:ext cx="0" cy="228371"/>
          </a:xfrm>
          <a:prstGeom prst="straightConnector1">
            <a:avLst/>
          </a:prstGeom>
          <a:noFill/>
          <a:ln w="12700" cap="flat" cmpd="sng" algn="ctr">
            <a:solidFill>
              <a:schemeClr val="tx1"/>
            </a:solidFill>
            <a:prstDash val="solid"/>
            <a:round/>
            <a:headEnd type="none" w="med" len="med"/>
            <a:tailEnd type="triangle"/>
          </a:ln>
        </p:spPr>
      </p:cxnSp>
      <p:sp>
        <p:nvSpPr>
          <p:cNvPr id="30" name="文本框 29">
            <a:extLst>
              <a:ext uri="{FF2B5EF4-FFF2-40B4-BE49-F238E27FC236}">
                <a16:creationId xmlns:a16="http://schemas.microsoft.com/office/drawing/2014/main" id="{487F3483-E709-4F61-B6CB-41A77220D01A}"/>
              </a:ext>
            </a:extLst>
          </p:cNvPr>
          <p:cNvSpPr txBox="1"/>
          <p:nvPr/>
        </p:nvSpPr>
        <p:spPr>
          <a:xfrm>
            <a:off x="1035509" y="1296597"/>
            <a:ext cx="427992" cy="307777"/>
          </a:xfrm>
          <a:prstGeom prst="rect">
            <a:avLst/>
          </a:prstGeom>
          <a:noFill/>
        </p:spPr>
        <p:txBody>
          <a:bodyPr wrap="square" rtlCol="0">
            <a:spAutoFit/>
          </a:bodyPr>
          <a:lstStyle/>
          <a:p>
            <a:r>
              <a:rPr lang="en-US" altLang="zh-CN" sz="1400" dirty="0"/>
              <a:t>2</a:t>
            </a:r>
            <a:r>
              <a:rPr lang="en-US" altLang="zh-CN" sz="1400" baseline="30000" dirty="0"/>
              <a:t>nd</a:t>
            </a:r>
            <a:endParaRPr lang="zh-CN" altLang="en-US" sz="1400" dirty="0"/>
          </a:p>
        </p:txBody>
      </p:sp>
      <p:sp>
        <p:nvSpPr>
          <p:cNvPr id="32" name="文本框 31">
            <a:extLst>
              <a:ext uri="{FF2B5EF4-FFF2-40B4-BE49-F238E27FC236}">
                <a16:creationId xmlns:a16="http://schemas.microsoft.com/office/drawing/2014/main" id="{2529AE15-F0A3-4AE0-94D3-18B3F1E308B3}"/>
              </a:ext>
            </a:extLst>
          </p:cNvPr>
          <p:cNvSpPr txBox="1"/>
          <p:nvPr/>
        </p:nvSpPr>
        <p:spPr>
          <a:xfrm>
            <a:off x="1242609" y="1391129"/>
            <a:ext cx="384530" cy="307777"/>
          </a:xfrm>
          <a:prstGeom prst="rect">
            <a:avLst/>
          </a:prstGeom>
          <a:noFill/>
        </p:spPr>
        <p:txBody>
          <a:bodyPr wrap="square" rtlCol="0">
            <a:spAutoFit/>
          </a:bodyPr>
          <a:lstStyle/>
          <a:p>
            <a:r>
              <a:rPr lang="en-US" altLang="zh-CN" sz="1400" dirty="0"/>
              <a:t>3</a:t>
            </a:r>
            <a:r>
              <a:rPr lang="en-US" altLang="zh-CN" sz="1400" baseline="30000" dirty="0"/>
              <a:t>rd</a:t>
            </a:r>
            <a:endParaRPr lang="zh-CN" altLang="en-US" sz="1400" dirty="0"/>
          </a:p>
        </p:txBody>
      </p:sp>
      <p:sp>
        <p:nvSpPr>
          <p:cNvPr id="33" name="文本框 32">
            <a:extLst>
              <a:ext uri="{FF2B5EF4-FFF2-40B4-BE49-F238E27FC236}">
                <a16:creationId xmlns:a16="http://schemas.microsoft.com/office/drawing/2014/main" id="{671A53F2-4711-4718-AC13-A977B09619D9}"/>
              </a:ext>
            </a:extLst>
          </p:cNvPr>
          <p:cNvSpPr txBox="1"/>
          <p:nvPr/>
        </p:nvSpPr>
        <p:spPr>
          <a:xfrm>
            <a:off x="1462564" y="1354981"/>
            <a:ext cx="384530" cy="307777"/>
          </a:xfrm>
          <a:prstGeom prst="rect">
            <a:avLst/>
          </a:prstGeom>
          <a:noFill/>
        </p:spPr>
        <p:txBody>
          <a:bodyPr wrap="square" rtlCol="0">
            <a:spAutoFit/>
          </a:bodyPr>
          <a:lstStyle/>
          <a:p>
            <a:r>
              <a:rPr lang="en-US" altLang="zh-CN" sz="1400" dirty="0"/>
              <a:t>…</a:t>
            </a:r>
            <a:endParaRPr lang="zh-CN" altLang="en-US" sz="1400" dirty="0"/>
          </a:p>
        </p:txBody>
      </p:sp>
      <p:cxnSp>
        <p:nvCxnSpPr>
          <p:cNvPr id="36" name="直接箭头连接符 35">
            <a:extLst>
              <a:ext uri="{FF2B5EF4-FFF2-40B4-BE49-F238E27FC236}">
                <a16:creationId xmlns:a16="http://schemas.microsoft.com/office/drawing/2014/main" id="{5BF452FE-0A97-479D-B24A-3F87F653F7F1}"/>
              </a:ext>
            </a:extLst>
          </p:cNvPr>
          <p:cNvCxnSpPr>
            <a:cxnSpLocks/>
          </p:cNvCxnSpPr>
          <p:nvPr/>
        </p:nvCxnSpPr>
        <p:spPr bwMode="auto">
          <a:xfrm flipH="1">
            <a:off x="1274454" y="1619595"/>
            <a:ext cx="94158" cy="170518"/>
          </a:xfrm>
          <a:prstGeom prst="straightConnector1">
            <a:avLst/>
          </a:prstGeom>
          <a:noFill/>
          <a:ln w="12700" cap="flat" cmpd="sng" algn="ctr">
            <a:solidFill>
              <a:schemeClr val="tx1"/>
            </a:solidFill>
            <a:prstDash val="solid"/>
            <a:round/>
            <a:headEnd type="none" w="med" len="med"/>
            <a:tailEnd type="triangle"/>
          </a:ln>
        </p:spPr>
      </p:cxnSp>
      <p:sp>
        <p:nvSpPr>
          <p:cNvPr id="42" name="文本框 41">
            <a:extLst>
              <a:ext uri="{FF2B5EF4-FFF2-40B4-BE49-F238E27FC236}">
                <a16:creationId xmlns:a16="http://schemas.microsoft.com/office/drawing/2014/main" id="{41BC7E4A-9D1C-40A6-B73A-9895A8C7B8F0}"/>
              </a:ext>
            </a:extLst>
          </p:cNvPr>
          <p:cNvSpPr txBox="1"/>
          <p:nvPr/>
        </p:nvSpPr>
        <p:spPr>
          <a:xfrm>
            <a:off x="1687104" y="1391128"/>
            <a:ext cx="485503" cy="307777"/>
          </a:xfrm>
          <a:prstGeom prst="rect">
            <a:avLst/>
          </a:prstGeom>
          <a:noFill/>
        </p:spPr>
        <p:txBody>
          <a:bodyPr wrap="square" rtlCol="0">
            <a:spAutoFit/>
          </a:bodyPr>
          <a:lstStyle/>
          <a:p>
            <a:r>
              <a:rPr lang="en-US" altLang="zh-CN" sz="1400" dirty="0"/>
              <a:t>10</a:t>
            </a:r>
            <a:r>
              <a:rPr lang="en-US" altLang="zh-CN" sz="1400" baseline="30000" dirty="0"/>
              <a:t>th</a:t>
            </a:r>
            <a:endParaRPr lang="zh-CN" altLang="en-US" sz="1400" dirty="0"/>
          </a:p>
        </p:txBody>
      </p:sp>
      <p:cxnSp>
        <p:nvCxnSpPr>
          <p:cNvPr id="43" name="直接箭头连接符 42">
            <a:extLst>
              <a:ext uri="{FF2B5EF4-FFF2-40B4-BE49-F238E27FC236}">
                <a16:creationId xmlns:a16="http://schemas.microsoft.com/office/drawing/2014/main" id="{F654C0EB-2CEE-45C3-B603-D13CB3D181FC}"/>
              </a:ext>
            </a:extLst>
          </p:cNvPr>
          <p:cNvCxnSpPr>
            <a:cxnSpLocks/>
          </p:cNvCxnSpPr>
          <p:nvPr/>
        </p:nvCxnSpPr>
        <p:spPr bwMode="auto">
          <a:xfrm>
            <a:off x="1929855" y="1614387"/>
            <a:ext cx="0" cy="146035"/>
          </a:xfrm>
          <a:prstGeom prst="straightConnector1">
            <a:avLst/>
          </a:prstGeom>
          <a:noFill/>
          <a:ln w="12700" cap="flat" cmpd="sng" algn="ctr">
            <a:solidFill>
              <a:schemeClr val="tx1"/>
            </a:solidFill>
            <a:prstDash val="solid"/>
            <a:round/>
            <a:headEnd type="none" w="med" len="med"/>
            <a:tailEnd type="triangle"/>
          </a:ln>
        </p:spPr>
      </p:cxnSp>
      <p:sp>
        <p:nvSpPr>
          <p:cNvPr id="2" name="灯片编号占位符 1">
            <a:extLst>
              <a:ext uri="{FF2B5EF4-FFF2-40B4-BE49-F238E27FC236}">
                <a16:creationId xmlns:a16="http://schemas.microsoft.com/office/drawing/2014/main" id="{7576FE3A-25B3-4C27-B506-D96E6E4CEAEE}"/>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23</a:t>
            </a:fld>
            <a:endParaRPr lang="zh-CN" altLang="en-US"/>
          </a:p>
        </p:txBody>
      </p:sp>
      <p:cxnSp>
        <p:nvCxnSpPr>
          <p:cNvPr id="7" name="直接箭头连接符 6">
            <a:extLst>
              <a:ext uri="{FF2B5EF4-FFF2-40B4-BE49-F238E27FC236}">
                <a16:creationId xmlns:a16="http://schemas.microsoft.com/office/drawing/2014/main" id="{5E1F317E-A6E3-480F-8F41-19639E7FFD5F}"/>
              </a:ext>
            </a:extLst>
          </p:cNvPr>
          <p:cNvCxnSpPr>
            <a:cxnSpLocks/>
          </p:cNvCxnSpPr>
          <p:nvPr/>
        </p:nvCxnSpPr>
        <p:spPr bwMode="auto">
          <a:xfrm flipV="1">
            <a:off x="1994140" y="2376165"/>
            <a:ext cx="356934" cy="77234"/>
          </a:xfrm>
          <a:prstGeom prst="straightConnector1">
            <a:avLst/>
          </a:prstGeom>
          <a:noFill/>
          <a:ln w="19050" cap="flat" cmpd="sng" algn="ctr">
            <a:solidFill>
              <a:srgbClr val="FF0000"/>
            </a:solidFill>
            <a:prstDash val="solid"/>
            <a:round/>
            <a:headEnd type="none" w="med" len="med"/>
            <a:tailEnd type="triangle"/>
          </a:ln>
        </p:spPr>
      </p:cxnSp>
      <p:sp>
        <p:nvSpPr>
          <p:cNvPr id="28" name="文本框 27">
            <a:extLst>
              <a:ext uri="{FF2B5EF4-FFF2-40B4-BE49-F238E27FC236}">
                <a16:creationId xmlns:a16="http://schemas.microsoft.com/office/drawing/2014/main" id="{5BACFDDC-7060-4F6C-9CA2-4689DEE2601F}"/>
              </a:ext>
            </a:extLst>
          </p:cNvPr>
          <p:cNvSpPr txBox="1"/>
          <p:nvPr/>
        </p:nvSpPr>
        <p:spPr>
          <a:xfrm>
            <a:off x="2291213" y="2071675"/>
            <a:ext cx="1546978" cy="523220"/>
          </a:xfrm>
          <a:prstGeom prst="rect">
            <a:avLst/>
          </a:prstGeom>
          <a:noFill/>
        </p:spPr>
        <p:txBody>
          <a:bodyPr wrap="square" rtlCol="0">
            <a:spAutoFit/>
          </a:bodyPr>
          <a:lstStyle/>
          <a:p>
            <a:pPr algn="ctr"/>
            <a:r>
              <a:rPr kumimoji="1" lang="en-US" altLang="zh-CN" sz="1400" dirty="0">
                <a:solidFill>
                  <a:srgbClr val="FF0000"/>
                </a:solidFill>
              </a:rPr>
              <a:t>A* takes too much </a:t>
            </a:r>
            <a:r>
              <a:rPr lang="en-US" altLang="zh-CN" sz="1400" dirty="0">
                <a:solidFill>
                  <a:srgbClr val="FF0000"/>
                </a:solidFill>
              </a:rPr>
              <a:t>computation</a:t>
            </a:r>
            <a:r>
              <a:rPr kumimoji="1" lang="en-US" altLang="zh-CN" sz="1400" dirty="0">
                <a:solidFill>
                  <a:srgbClr val="FF0000"/>
                </a:solidFill>
              </a:rPr>
              <a:t> time</a:t>
            </a:r>
            <a:endParaRPr kumimoji="1" lang="zh-CN" altLang="en-US" sz="1400" dirty="0">
              <a:solidFill>
                <a:srgbClr val="FF0000"/>
              </a:solidFill>
            </a:endParaRPr>
          </a:p>
        </p:txBody>
      </p:sp>
      <p:sp>
        <p:nvSpPr>
          <p:cNvPr id="4" name="椭圆 3">
            <a:extLst>
              <a:ext uri="{FF2B5EF4-FFF2-40B4-BE49-F238E27FC236}">
                <a16:creationId xmlns:a16="http://schemas.microsoft.com/office/drawing/2014/main" id="{6D32743C-C7EB-4AA7-9A5A-DE0FE5D6F210}"/>
              </a:ext>
            </a:extLst>
          </p:cNvPr>
          <p:cNvSpPr/>
          <p:nvPr/>
        </p:nvSpPr>
        <p:spPr bwMode="auto">
          <a:xfrm>
            <a:off x="2961314" y="3207414"/>
            <a:ext cx="2432807" cy="221586"/>
          </a:xfrm>
          <a:prstGeom prst="ellipse">
            <a:avLst/>
          </a:prstGeom>
          <a:noFill/>
          <a:ln w="127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4" name="椭圆 23">
            <a:extLst>
              <a:ext uri="{FF2B5EF4-FFF2-40B4-BE49-F238E27FC236}">
                <a16:creationId xmlns:a16="http://schemas.microsoft.com/office/drawing/2014/main" id="{60E8B1E2-0E07-4F87-9AB1-3FD31737CEB0}"/>
              </a:ext>
            </a:extLst>
          </p:cNvPr>
          <p:cNvSpPr/>
          <p:nvPr/>
        </p:nvSpPr>
        <p:spPr bwMode="auto">
          <a:xfrm>
            <a:off x="7516536" y="3207413"/>
            <a:ext cx="864066" cy="197213"/>
          </a:xfrm>
          <a:prstGeom prst="ellipse">
            <a:avLst/>
          </a:prstGeom>
          <a:noFill/>
          <a:ln w="127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25" name="直接箭头连接符 24">
            <a:extLst>
              <a:ext uri="{FF2B5EF4-FFF2-40B4-BE49-F238E27FC236}">
                <a16:creationId xmlns:a16="http://schemas.microsoft.com/office/drawing/2014/main" id="{B7378BA9-0A4D-427A-9837-06C0467CCBDB}"/>
              </a:ext>
            </a:extLst>
          </p:cNvPr>
          <p:cNvCxnSpPr>
            <a:cxnSpLocks/>
          </p:cNvCxnSpPr>
          <p:nvPr/>
        </p:nvCxnSpPr>
        <p:spPr bwMode="auto">
          <a:xfrm flipV="1">
            <a:off x="4857226" y="2531387"/>
            <a:ext cx="771787" cy="539550"/>
          </a:xfrm>
          <a:prstGeom prst="straightConnector1">
            <a:avLst/>
          </a:prstGeom>
          <a:noFill/>
          <a:ln w="19050" cap="flat" cmpd="sng" algn="ctr">
            <a:solidFill>
              <a:srgbClr val="FF0000"/>
            </a:solidFill>
            <a:prstDash val="solid"/>
            <a:round/>
            <a:headEnd type="none" w="med" len="med"/>
            <a:tailEnd type="triangle"/>
          </a:ln>
        </p:spPr>
      </p:cxnSp>
      <p:cxnSp>
        <p:nvCxnSpPr>
          <p:cNvPr id="29" name="直接箭头连接符 28">
            <a:extLst>
              <a:ext uri="{FF2B5EF4-FFF2-40B4-BE49-F238E27FC236}">
                <a16:creationId xmlns:a16="http://schemas.microsoft.com/office/drawing/2014/main" id="{468513C5-6537-4AEB-9A52-40F31B2C2C1C}"/>
              </a:ext>
            </a:extLst>
          </p:cNvPr>
          <p:cNvCxnSpPr>
            <a:cxnSpLocks/>
          </p:cNvCxnSpPr>
          <p:nvPr/>
        </p:nvCxnSpPr>
        <p:spPr bwMode="auto">
          <a:xfrm flipH="1" flipV="1">
            <a:off x="7227543" y="2531387"/>
            <a:ext cx="737031" cy="539550"/>
          </a:xfrm>
          <a:prstGeom prst="straightConnector1">
            <a:avLst/>
          </a:prstGeom>
          <a:noFill/>
          <a:ln w="19050" cap="flat" cmpd="sng" algn="ctr">
            <a:solidFill>
              <a:srgbClr val="FF0000"/>
            </a:solidFill>
            <a:prstDash val="solid"/>
            <a:round/>
            <a:headEnd type="none" w="med" len="med"/>
            <a:tailEnd type="triangle"/>
          </a:ln>
        </p:spPr>
      </p:cxnSp>
      <p:sp>
        <p:nvSpPr>
          <p:cNvPr id="31" name="文本框 30">
            <a:extLst>
              <a:ext uri="{FF2B5EF4-FFF2-40B4-BE49-F238E27FC236}">
                <a16:creationId xmlns:a16="http://schemas.microsoft.com/office/drawing/2014/main" id="{F6DE06E4-5689-4DE1-8994-0BDBF6A20A2C}"/>
              </a:ext>
            </a:extLst>
          </p:cNvPr>
          <p:cNvSpPr txBox="1"/>
          <p:nvPr/>
        </p:nvSpPr>
        <p:spPr>
          <a:xfrm>
            <a:off x="5498030" y="2055227"/>
            <a:ext cx="2018506" cy="523220"/>
          </a:xfrm>
          <a:prstGeom prst="rect">
            <a:avLst/>
          </a:prstGeom>
          <a:noFill/>
        </p:spPr>
        <p:txBody>
          <a:bodyPr wrap="square" rtlCol="0">
            <a:spAutoFit/>
          </a:bodyPr>
          <a:lstStyle/>
          <a:p>
            <a:pPr algn="ctr"/>
            <a:r>
              <a:rPr kumimoji="1" lang="en-US" altLang="zh-CN" sz="1400" dirty="0">
                <a:solidFill>
                  <a:srgbClr val="FF0000"/>
                </a:solidFill>
              </a:rPr>
              <a:t>RRT related algorithms take very little time</a:t>
            </a:r>
            <a:endParaRPr kumimoji="1" lang="zh-CN" altLang="en-US" sz="1400" dirty="0">
              <a:solidFill>
                <a:srgbClr val="FF0000"/>
              </a:solidFill>
            </a:endParaRPr>
          </a:p>
        </p:txBody>
      </p:sp>
    </p:spTree>
    <p:extLst>
      <p:ext uri="{BB962C8B-B14F-4D97-AF65-F5344CB8AC3E}">
        <p14:creationId xmlns:p14="http://schemas.microsoft.com/office/powerpoint/2010/main" val="2988336602"/>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4" grpId="0" animBg="1"/>
      <p:bldP spid="24" grpId="0" animBg="1"/>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图表 29">
            <a:extLst>
              <a:ext uri="{FF2B5EF4-FFF2-40B4-BE49-F238E27FC236}">
                <a16:creationId xmlns:a16="http://schemas.microsoft.com/office/drawing/2014/main" id="{0D6FDF26-D532-441B-A560-27951288CEBE}"/>
              </a:ext>
            </a:extLst>
          </p:cNvPr>
          <p:cNvGraphicFramePr>
            <a:graphicFrameLocks/>
          </p:cNvGraphicFramePr>
          <p:nvPr>
            <p:extLst>
              <p:ext uri="{D42A27DB-BD31-4B8C-83A1-F6EECF244321}">
                <p14:modId xmlns:p14="http://schemas.microsoft.com/office/powerpoint/2010/main" val="3133981964"/>
              </p:ext>
            </p:extLst>
          </p:nvPr>
        </p:nvGraphicFramePr>
        <p:xfrm>
          <a:off x="644184" y="3894882"/>
          <a:ext cx="8089447" cy="26737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图表 28">
            <a:extLst>
              <a:ext uri="{FF2B5EF4-FFF2-40B4-BE49-F238E27FC236}">
                <a16:creationId xmlns:a16="http://schemas.microsoft.com/office/drawing/2014/main" id="{986904D3-2C8F-4854-B751-C84CDDC8BAAC}"/>
              </a:ext>
            </a:extLst>
          </p:cNvPr>
          <p:cNvGraphicFramePr>
            <a:graphicFrameLocks/>
          </p:cNvGraphicFramePr>
          <p:nvPr>
            <p:extLst>
              <p:ext uri="{D42A27DB-BD31-4B8C-83A1-F6EECF244321}">
                <p14:modId xmlns:p14="http://schemas.microsoft.com/office/powerpoint/2010/main" val="2750352397"/>
              </p:ext>
            </p:extLst>
          </p:nvPr>
        </p:nvGraphicFramePr>
        <p:xfrm>
          <a:off x="658876" y="1315067"/>
          <a:ext cx="7820026" cy="2657475"/>
        </p:xfrm>
        <a:graphic>
          <a:graphicData uri="http://schemas.openxmlformats.org/drawingml/2006/chart">
            <c:chart xmlns:c="http://schemas.openxmlformats.org/drawingml/2006/chart" xmlns:r="http://schemas.openxmlformats.org/officeDocument/2006/relationships" r:id="rId4"/>
          </a:graphicData>
        </a:graphic>
      </p:graphicFrame>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GB" altLang="en-US" sz="3200" b="1" kern="0" dirty="0">
                <a:solidFill>
                  <a:schemeClr val="tx1"/>
                </a:solidFill>
                <a:latin typeface="+mn-lt"/>
              </a:rPr>
              <a:t>Simulation </a:t>
            </a:r>
            <a:r>
              <a:rPr lang="en-US" altLang="zh-CN" sz="3200" b="1" dirty="0">
                <a:solidFill>
                  <a:schemeClr val="tx1"/>
                </a:solidFill>
                <a:latin typeface="+mn-lt"/>
              </a:rPr>
              <a:t>Results</a:t>
            </a:r>
            <a:r>
              <a:rPr lang="en-GB" altLang="en-US" sz="3200" b="1" dirty="0">
                <a:solidFill>
                  <a:schemeClr val="tx1"/>
                </a:solidFill>
                <a:latin typeface="+mn-lt"/>
              </a:rPr>
              <a:t> (2/2)</a:t>
            </a:r>
          </a:p>
        </p:txBody>
      </p:sp>
      <p:sp>
        <p:nvSpPr>
          <p:cNvPr id="21" name="文本框 20">
            <a:extLst>
              <a:ext uri="{FF2B5EF4-FFF2-40B4-BE49-F238E27FC236}">
                <a16:creationId xmlns:a16="http://schemas.microsoft.com/office/drawing/2014/main" id="{437C4C4E-BFE7-4F14-A76B-05467A94AE81}"/>
              </a:ext>
            </a:extLst>
          </p:cNvPr>
          <p:cNvSpPr txBox="1"/>
          <p:nvPr/>
        </p:nvSpPr>
        <p:spPr>
          <a:xfrm>
            <a:off x="179388" y="944031"/>
            <a:ext cx="7186612" cy="369332"/>
          </a:xfrm>
          <a:prstGeom prst="rect">
            <a:avLst/>
          </a:prstGeom>
          <a:noFill/>
        </p:spPr>
        <p:txBody>
          <a:bodyPr wrap="square" rtlCol="0">
            <a:spAutoFit/>
          </a:bodyPr>
          <a:lstStyle/>
          <a:p>
            <a:r>
              <a:rPr lang="en-US" altLang="zh-CN" dirty="0"/>
              <a:t>Comparison in </a:t>
            </a:r>
            <a:r>
              <a:rPr lang="en-US" altLang="zh-CN" dirty="0">
                <a:solidFill>
                  <a:srgbClr val="FF0000"/>
                </a:solidFill>
              </a:rPr>
              <a:t>path length</a:t>
            </a:r>
            <a:r>
              <a:rPr lang="en-US" altLang="zh-CN" dirty="0"/>
              <a:t> [m] (Each algorithm was </a:t>
            </a:r>
            <a:r>
              <a:rPr lang="en-US" altLang="zh-CN" sz="1800" dirty="0"/>
              <a:t>performed</a:t>
            </a:r>
            <a:r>
              <a:rPr lang="en-US" altLang="zh-CN" dirty="0"/>
              <a:t> </a:t>
            </a:r>
            <a:r>
              <a:rPr lang="en-US" altLang="zh-CN" b="1" dirty="0"/>
              <a:t>10 times</a:t>
            </a:r>
            <a:r>
              <a:rPr lang="en-US" altLang="zh-CN" dirty="0"/>
              <a:t>)</a:t>
            </a:r>
            <a:endParaRPr lang="zh-CN" altLang="en-US" dirty="0"/>
          </a:p>
        </p:txBody>
      </p:sp>
      <p:sp>
        <p:nvSpPr>
          <p:cNvPr id="8" name="文本框 10">
            <a:extLst>
              <a:ext uri="{FF2B5EF4-FFF2-40B4-BE49-F238E27FC236}">
                <a16:creationId xmlns:a16="http://schemas.microsoft.com/office/drawing/2014/main" id="{BDBDD651-375A-9F41-A07C-EA16A3D8FEDE}"/>
              </a:ext>
            </a:extLst>
          </p:cNvPr>
          <p:cNvSpPr txBox="1"/>
          <p:nvPr/>
        </p:nvSpPr>
        <p:spPr>
          <a:xfrm>
            <a:off x="2446189" y="6568597"/>
            <a:ext cx="4431009"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t>Fig.18 Results and Min, Max and Avg. of ten times</a:t>
            </a:r>
            <a:endParaRPr lang="zh-CN" altLang="en-US" sz="1200" dirty="0"/>
          </a:p>
        </p:txBody>
      </p:sp>
      <p:sp>
        <p:nvSpPr>
          <p:cNvPr id="10" name="文本框 9">
            <a:extLst>
              <a:ext uri="{FF2B5EF4-FFF2-40B4-BE49-F238E27FC236}">
                <a16:creationId xmlns:a16="http://schemas.microsoft.com/office/drawing/2014/main" id="{EC45B957-DC79-764C-BFC2-CCB289AF9EDF}"/>
              </a:ext>
            </a:extLst>
          </p:cNvPr>
          <p:cNvSpPr txBox="1"/>
          <p:nvPr/>
        </p:nvSpPr>
        <p:spPr>
          <a:xfrm>
            <a:off x="7396386" y="6269367"/>
            <a:ext cx="1437828" cy="307777"/>
          </a:xfrm>
          <a:prstGeom prst="rect">
            <a:avLst/>
          </a:prstGeom>
          <a:noFill/>
        </p:spPr>
        <p:txBody>
          <a:bodyPr wrap="square" rtlCol="0">
            <a:spAutoFit/>
          </a:bodyPr>
          <a:lstStyle/>
          <a:p>
            <a:pPr algn="ctr"/>
            <a:r>
              <a:rPr kumimoji="1" lang="en-US" altLang="zh-CN" sz="1400" dirty="0">
                <a:solidFill>
                  <a:srgbClr val="FF0000"/>
                </a:solidFill>
              </a:rPr>
              <a:t>best performance</a:t>
            </a:r>
            <a:endParaRPr kumimoji="1" lang="zh-CN" altLang="en-US" sz="1400" dirty="0">
              <a:solidFill>
                <a:srgbClr val="FF0000"/>
              </a:solidFill>
            </a:endParaRPr>
          </a:p>
        </p:txBody>
      </p:sp>
      <p:sp>
        <p:nvSpPr>
          <p:cNvPr id="14" name="文本框 13">
            <a:extLst>
              <a:ext uri="{FF2B5EF4-FFF2-40B4-BE49-F238E27FC236}">
                <a16:creationId xmlns:a16="http://schemas.microsoft.com/office/drawing/2014/main" id="{1E405250-97E4-42CB-866F-252604ADC65C}"/>
              </a:ext>
            </a:extLst>
          </p:cNvPr>
          <p:cNvSpPr txBox="1"/>
          <p:nvPr/>
        </p:nvSpPr>
        <p:spPr>
          <a:xfrm rot="16200000">
            <a:off x="-297830" y="2220365"/>
            <a:ext cx="1380320" cy="338554"/>
          </a:xfrm>
          <a:prstGeom prst="rect">
            <a:avLst/>
          </a:prstGeom>
          <a:noFill/>
        </p:spPr>
        <p:txBody>
          <a:bodyPr wrap="square">
            <a:spAutoFit/>
          </a:bodyPr>
          <a:lstStyle/>
          <a:p>
            <a:pPr algn="ctr"/>
            <a:r>
              <a:rPr lang="en-US" altLang="zh-CN" sz="1600" dirty="0"/>
              <a:t>path length [m]</a:t>
            </a:r>
            <a:r>
              <a:rPr lang="en-US" altLang="zh-CN" sz="1600" b="1" dirty="0"/>
              <a:t> </a:t>
            </a:r>
            <a:endParaRPr lang="zh-CN" altLang="en-US" sz="1600" dirty="0"/>
          </a:p>
        </p:txBody>
      </p:sp>
      <p:sp>
        <p:nvSpPr>
          <p:cNvPr id="11" name="文本框 10">
            <a:extLst>
              <a:ext uri="{FF2B5EF4-FFF2-40B4-BE49-F238E27FC236}">
                <a16:creationId xmlns:a16="http://schemas.microsoft.com/office/drawing/2014/main" id="{82304F80-FAD3-461A-A2E7-21E0B8C9499C}"/>
              </a:ext>
            </a:extLst>
          </p:cNvPr>
          <p:cNvSpPr txBox="1"/>
          <p:nvPr/>
        </p:nvSpPr>
        <p:spPr>
          <a:xfrm rot="16200000">
            <a:off x="-297646" y="4765404"/>
            <a:ext cx="1380320" cy="338554"/>
          </a:xfrm>
          <a:prstGeom prst="rect">
            <a:avLst/>
          </a:prstGeom>
          <a:noFill/>
        </p:spPr>
        <p:txBody>
          <a:bodyPr wrap="square">
            <a:spAutoFit/>
          </a:bodyPr>
          <a:lstStyle/>
          <a:p>
            <a:pPr algn="ctr"/>
            <a:r>
              <a:rPr lang="en-US" altLang="zh-CN" sz="1600" dirty="0"/>
              <a:t>path length [m]</a:t>
            </a:r>
            <a:r>
              <a:rPr lang="en-US" altLang="zh-CN" sz="1600" b="1" dirty="0"/>
              <a:t> </a:t>
            </a:r>
            <a:endParaRPr lang="zh-CN" altLang="en-US" sz="1600" dirty="0"/>
          </a:p>
        </p:txBody>
      </p:sp>
      <p:sp>
        <p:nvSpPr>
          <p:cNvPr id="18" name="文本框 17">
            <a:extLst>
              <a:ext uri="{FF2B5EF4-FFF2-40B4-BE49-F238E27FC236}">
                <a16:creationId xmlns:a16="http://schemas.microsoft.com/office/drawing/2014/main" id="{4192A049-FE1B-4F3C-87E6-4A93C6F70797}"/>
              </a:ext>
            </a:extLst>
          </p:cNvPr>
          <p:cNvSpPr txBox="1"/>
          <p:nvPr/>
        </p:nvSpPr>
        <p:spPr>
          <a:xfrm>
            <a:off x="461096" y="6269367"/>
            <a:ext cx="2285660" cy="523220"/>
          </a:xfrm>
          <a:prstGeom prst="rect">
            <a:avLst/>
          </a:prstGeom>
          <a:noFill/>
        </p:spPr>
        <p:txBody>
          <a:bodyPr wrap="square" rtlCol="0">
            <a:spAutoFit/>
          </a:bodyPr>
          <a:lstStyle/>
          <a:p>
            <a:pPr algn="ctr"/>
            <a:r>
              <a:rPr kumimoji="1" lang="en-US" altLang="zh-CN" sz="1400" dirty="0">
                <a:solidFill>
                  <a:srgbClr val="FF0000"/>
                </a:solidFill>
              </a:rPr>
              <a:t>best performance</a:t>
            </a:r>
          </a:p>
          <a:p>
            <a:pPr algn="ctr"/>
            <a:r>
              <a:rPr lang="en-US" altLang="zh-CN" sz="1400" dirty="0">
                <a:solidFill>
                  <a:srgbClr val="FF0000"/>
                </a:solidFill>
              </a:rPr>
              <a:t>※</a:t>
            </a:r>
            <a:r>
              <a:rPr kumimoji="1" lang="en-US" altLang="zh-CN" sz="1400" dirty="0">
                <a:solidFill>
                  <a:srgbClr val="FF0000"/>
                </a:solidFill>
              </a:rPr>
              <a:t>shortest path in grid map </a:t>
            </a:r>
            <a:endParaRPr kumimoji="1" lang="zh-CN" altLang="en-US" sz="1400" dirty="0">
              <a:solidFill>
                <a:srgbClr val="FF0000"/>
              </a:solidFill>
            </a:endParaRPr>
          </a:p>
        </p:txBody>
      </p:sp>
      <p:cxnSp>
        <p:nvCxnSpPr>
          <p:cNvPr id="19" name="直接箭头连接符 18">
            <a:extLst>
              <a:ext uri="{FF2B5EF4-FFF2-40B4-BE49-F238E27FC236}">
                <a16:creationId xmlns:a16="http://schemas.microsoft.com/office/drawing/2014/main" id="{8EB542F9-9D94-4165-A91C-1C303BA2264D}"/>
              </a:ext>
            </a:extLst>
          </p:cNvPr>
          <p:cNvCxnSpPr>
            <a:cxnSpLocks/>
          </p:cNvCxnSpPr>
          <p:nvPr/>
        </p:nvCxnSpPr>
        <p:spPr bwMode="auto">
          <a:xfrm>
            <a:off x="7323037" y="2491477"/>
            <a:ext cx="74972" cy="170518"/>
          </a:xfrm>
          <a:prstGeom prst="straightConnector1">
            <a:avLst/>
          </a:prstGeom>
          <a:noFill/>
          <a:ln w="12700" cap="flat" cmpd="sng" algn="ctr">
            <a:solidFill>
              <a:schemeClr val="tx1"/>
            </a:solidFill>
            <a:prstDash val="solid"/>
            <a:round/>
            <a:headEnd type="none" w="med" len="med"/>
            <a:tailEnd type="triangle"/>
          </a:ln>
        </p:spPr>
      </p:cxnSp>
      <p:sp>
        <p:nvSpPr>
          <p:cNvPr id="20" name="文本框 19">
            <a:extLst>
              <a:ext uri="{FF2B5EF4-FFF2-40B4-BE49-F238E27FC236}">
                <a16:creationId xmlns:a16="http://schemas.microsoft.com/office/drawing/2014/main" id="{9E7429AE-67C8-4DAB-9985-97B8EEBEDC8D}"/>
              </a:ext>
            </a:extLst>
          </p:cNvPr>
          <p:cNvSpPr txBox="1"/>
          <p:nvPr/>
        </p:nvSpPr>
        <p:spPr>
          <a:xfrm>
            <a:off x="7133989" y="2250045"/>
            <a:ext cx="451616" cy="307777"/>
          </a:xfrm>
          <a:prstGeom prst="rect">
            <a:avLst/>
          </a:prstGeom>
          <a:noFill/>
        </p:spPr>
        <p:txBody>
          <a:bodyPr wrap="square" rtlCol="0">
            <a:spAutoFit/>
          </a:bodyPr>
          <a:lstStyle/>
          <a:p>
            <a:r>
              <a:rPr lang="en-US" altLang="zh-CN" sz="1400" dirty="0"/>
              <a:t>1</a:t>
            </a:r>
            <a:r>
              <a:rPr lang="en-US" altLang="zh-CN" sz="1400" baseline="30000" dirty="0"/>
              <a:t>st</a:t>
            </a:r>
            <a:endParaRPr lang="zh-CN" altLang="en-US" sz="1400" dirty="0"/>
          </a:p>
        </p:txBody>
      </p:sp>
      <p:cxnSp>
        <p:nvCxnSpPr>
          <p:cNvPr id="22" name="直接箭头连接符 21">
            <a:extLst>
              <a:ext uri="{FF2B5EF4-FFF2-40B4-BE49-F238E27FC236}">
                <a16:creationId xmlns:a16="http://schemas.microsoft.com/office/drawing/2014/main" id="{3F0ED233-7AF6-48F2-9F43-4D7100A439BA}"/>
              </a:ext>
            </a:extLst>
          </p:cNvPr>
          <p:cNvCxnSpPr>
            <a:cxnSpLocks/>
          </p:cNvCxnSpPr>
          <p:nvPr/>
        </p:nvCxnSpPr>
        <p:spPr bwMode="auto">
          <a:xfrm>
            <a:off x="7507092" y="2340234"/>
            <a:ext cx="0" cy="292070"/>
          </a:xfrm>
          <a:prstGeom prst="straightConnector1">
            <a:avLst/>
          </a:prstGeom>
          <a:noFill/>
          <a:ln w="12700" cap="flat" cmpd="sng" algn="ctr">
            <a:solidFill>
              <a:schemeClr val="tx1"/>
            </a:solidFill>
            <a:prstDash val="solid"/>
            <a:round/>
            <a:headEnd type="none" w="med" len="med"/>
            <a:tailEnd type="triangle"/>
          </a:ln>
        </p:spPr>
      </p:cxnSp>
      <p:sp>
        <p:nvSpPr>
          <p:cNvPr id="23" name="文本框 22">
            <a:extLst>
              <a:ext uri="{FF2B5EF4-FFF2-40B4-BE49-F238E27FC236}">
                <a16:creationId xmlns:a16="http://schemas.microsoft.com/office/drawing/2014/main" id="{9B43A46D-6354-4D91-80FC-7ED7AB13563B}"/>
              </a:ext>
            </a:extLst>
          </p:cNvPr>
          <p:cNvSpPr txBox="1"/>
          <p:nvPr/>
        </p:nvSpPr>
        <p:spPr>
          <a:xfrm>
            <a:off x="7553762" y="2263011"/>
            <a:ext cx="384530" cy="307777"/>
          </a:xfrm>
          <a:prstGeom prst="rect">
            <a:avLst/>
          </a:prstGeom>
          <a:noFill/>
        </p:spPr>
        <p:txBody>
          <a:bodyPr wrap="square" rtlCol="0">
            <a:spAutoFit/>
          </a:bodyPr>
          <a:lstStyle/>
          <a:p>
            <a:r>
              <a:rPr lang="en-US" altLang="zh-CN" sz="1400" dirty="0"/>
              <a:t>3</a:t>
            </a:r>
            <a:r>
              <a:rPr lang="en-US" altLang="zh-CN" sz="1400" baseline="30000" dirty="0"/>
              <a:t>rd</a:t>
            </a:r>
            <a:endParaRPr lang="zh-CN" altLang="en-US" sz="1400" dirty="0"/>
          </a:p>
        </p:txBody>
      </p:sp>
      <p:sp>
        <p:nvSpPr>
          <p:cNvPr id="24" name="文本框 23">
            <a:extLst>
              <a:ext uri="{FF2B5EF4-FFF2-40B4-BE49-F238E27FC236}">
                <a16:creationId xmlns:a16="http://schemas.microsoft.com/office/drawing/2014/main" id="{0E966558-A9EA-4524-8E04-594F5F3AF32E}"/>
              </a:ext>
            </a:extLst>
          </p:cNvPr>
          <p:cNvSpPr txBox="1"/>
          <p:nvPr/>
        </p:nvSpPr>
        <p:spPr>
          <a:xfrm>
            <a:off x="7773717" y="2226863"/>
            <a:ext cx="384530" cy="307777"/>
          </a:xfrm>
          <a:prstGeom prst="rect">
            <a:avLst/>
          </a:prstGeom>
          <a:noFill/>
        </p:spPr>
        <p:txBody>
          <a:bodyPr wrap="square" rtlCol="0">
            <a:spAutoFit/>
          </a:bodyPr>
          <a:lstStyle/>
          <a:p>
            <a:r>
              <a:rPr lang="en-US" altLang="zh-CN" sz="1400" dirty="0"/>
              <a:t>…</a:t>
            </a:r>
            <a:endParaRPr lang="zh-CN" altLang="en-US" sz="1400" dirty="0"/>
          </a:p>
        </p:txBody>
      </p:sp>
      <p:sp>
        <p:nvSpPr>
          <p:cNvPr id="25" name="文本框 24">
            <a:extLst>
              <a:ext uri="{FF2B5EF4-FFF2-40B4-BE49-F238E27FC236}">
                <a16:creationId xmlns:a16="http://schemas.microsoft.com/office/drawing/2014/main" id="{CBDD3DC1-F33A-4F80-A47E-4A82EB994619}"/>
              </a:ext>
            </a:extLst>
          </p:cNvPr>
          <p:cNvSpPr txBox="1"/>
          <p:nvPr/>
        </p:nvSpPr>
        <p:spPr>
          <a:xfrm>
            <a:off x="7293096" y="2099214"/>
            <a:ext cx="427992" cy="307777"/>
          </a:xfrm>
          <a:prstGeom prst="rect">
            <a:avLst/>
          </a:prstGeom>
          <a:noFill/>
        </p:spPr>
        <p:txBody>
          <a:bodyPr wrap="square" rtlCol="0">
            <a:spAutoFit/>
          </a:bodyPr>
          <a:lstStyle/>
          <a:p>
            <a:r>
              <a:rPr lang="en-US" altLang="zh-CN" sz="1400" dirty="0"/>
              <a:t>2</a:t>
            </a:r>
            <a:r>
              <a:rPr lang="en-US" altLang="zh-CN" sz="1400" baseline="30000" dirty="0"/>
              <a:t>nd</a:t>
            </a:r>
            <a:endParaRPr lang="zh-CN" altLang="en-US" sz="1400" dirty="0"/>
          </a:p>
        </p:txBody>
      </p:sp>
      <p:cxnSp>
        <p:nvCxnSpPr>
          <p:cNvPr id="26" name="直接箭头连接符 25">
            <a:extLst>
              <a:ext uri="{FF2B5EF4-FFF2-40B4-BE49-F238E27FC236}">
                <a16:creationId xmlns:a16="http://schemas.microsoft.com/office/drawing/2014/main" id="{176B3FF0-9517-458D-840B-F24D6ED8BBC8}"/>
              </a:ext>
            </a:extLst>
          </p:cNvPr>
          <p:cNvCxnSpPr>
            <a:cxnSpLocks/>
          </p:cNvCxnSpPr>
          <p:nvPr/>
        </p:nvCxnSpPr>
        <p:spPr bwMode="auto">
          <a:xfrm flipH="1">
            <a:off x="7591827" y="2491477"/>
            <a:ext cx="94158" cy="170518"/>
          </a:xfrm>
          <a:prstGeom prst="straightConnector1">
            <a:avLst/>
          </a:prstGeom>
          <a:noFill/>
          <a:ln w="12700" cap="flat" cmpd="sng" algn="ctr">
            <a:solidFill>
              <a:schemeClr val="tx1"/>
            </a:solidFill>
            <a:prstDash val="solid"/>
            <a:round/>
            <a:headEnd type="none" w="med" len="med"/>
            <a:tailEnd type="triangle"/>
          </a:ln>
        </p:spPr>
      </p:cxnSp>
      <p:sp>
        <p:nvSpPr>
          <p:cNvPr id="27" name="文本框 26">
            <a:extLst>
              <a:ext uri="{FF2B5EF4-FFF2-40B4-BE49-F238E27FC236}">
                <a16:creationId xmlns:a16="http://schemas.microsoft.com/office/drawing/2014/main" id="{0F542629-EF71-4D62-83CF-2FB2814A8D1D}"/>
              </a:ext>
            </a:extLst>
          </p:cNvPr>
          <p:cNvSpPr txBox="1"/>
          <p:nvPr/>
        </p:nvSpPr>
        <p:spPr>
          <a:xfrm>
            <a:off x="7999621" y="2263011"/>
            <a:ext cx="485503" cy="307777"/>
          </a:xfrm>
          <a:prstGeom prst="rect">
            <a:avLst/>
          </a:prstGeom>
          <a:noFill/>
        </p:spPr>
        <p:txBody>
          <a:bodyPr wrap="square" rtlCol="0">
            <a:spAutoFit/>
          </a:bodyPr>
          <a:lstStyle/>
          <a:p>
            <a:r>
              <a:rPr lang="en-US" altLang="zh-CN" sz="1400" dirty="0"/>
              <a:t>10</a:t>
            </a:r>
            <a:r>
              <a:rPr lang="en-US" altLang="zh-CN" sz="1400" baseline="30000" dirty="0"/>
              <a:t>th</a:t>
            </a:r>
            <a:endParaRPr lang="zh-CN" altLang="en-US" sz="1400" dirty="0"/>
          </a:p>
        </p:txBody>
      </p:sp>
      <p:cxnSp>
        <p:nvCxnSpPr>
          <p:cNvPr id="28" name="直接箭头连接符 27">
            <a:extLst>
              <a:ext uri="{FF2B5EF4-FFF2-40B4-BE49-F238E27FC236}">
                <a16:creationId xmlns:a16="http://schemas.microsoft.com/office/drawing/2014/main" id="{111AA679-46E1-4DE5-87B3-3F566B001911}"/>
              </a:ext>
            </a:extLst>
          </p:cNvPr>
          <p:cNvCxnSpPr>
            <a:cxnSpLocks/>
          </p:cNvCxnSpPr>
          <p:nvPr/>
        </p:nvCxnSpPr>
        <p:spPr bwMode="auto">
          <a:xfrm>
            <a:off x="8223079" y="2497770"/>
            <a:ext cx="0" cy="146035"/>
          </a:xfrm>
          <a:prstGeom prst="straightConnector1">
            <a:avLst/>
          </a:prstGeom>
          <a:noFill/>
          <a:ln w="12700" cap="flat" cmpd="sng" algn="ctr">
            <a:solidFill>
              <a:schemeClr val="tx1"/>
            </a:solidFill>
            <a:prstDash val="solid"/>
            <a:round/>
            <a:headEnd type="none" w="med" len="med"/>
            <a:tailEnd type="triangle"/>
          </a:ln>
        </p:spPr>
      </p:cxnSp>
      <p:sp>
        <p:nvSpPr>
          <p:cNvPr id="2" name="灯片编号占位符 1">
            <a:extLst>
              <a:ext uri="{FF2B5EF4-FFF2-40B4-BE49-F238E27FC236}">
                <a16:creationId xmlns:a16="http://schemas.microsoft.com/office/drawing/2014/main" id="{8318F921-6C3F-4E31-9466-CD8679E08822}"/>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24</a:t>
            </a:fld>
            <a:endParaRPr lang="zh-CN" altLang="en-US"/>
          </a:p>
        </p:txBody>
      </p:sp>
    </p:spTree>
    <p:extLst>
      <p:ext uri="{BB962C8B-B14F-4D97-AF65-F5344CB8AC3E}">
        <p14:creationId xmlns:p14="http://schemas.microsoft.com/office/powerpoint/2010/main" val="3088481420"/>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zh-CN" sz="3200" b="1" dirty="0">
                <a:solidFill>
                  <a:schemeClr val="tx1"/>
                </a:solidFill>
                <a:latin typeface="+mn-lt"/>
              </a:rPr>
              <a:t>Results</a:t>
            </a:r>
            <a:r>
              <a:rPr lang="en-GB" altLang="en-US" sz="3200" b="1" dirty="0">
                <a:solidFill>
                  <a:schemeClr val="tx1"/>
                </a:solidFill>
                <a:latin typeface="+mn-lt"/>
              </a:rPr>
              <a:t> Analysis</a:t>
            </a:r>
          </a:p>
        </p:txBody>
      </p:sp>
      <p:sp>
        <p:nvSpPr>
          <p:cNvPr id="2" name="灯片编号占位符 1">
            <a:extLst>
              <a:ext uri="{FF2B5EF4-FFF2-40B4-BE49-F238E27FC236}">
                <a16:creationId xmlns:a16="http://schemas.microsoft.com/office/drawing/2014/main" id="{8318F921-6C3F-4E31-9466-CD8679E08822}"/>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25</a:t>
            </a:fld>
            <a:endParaRPr lang="zh-CN" altLang="en-US"/>
          </a:p>
        </p:txBody>
      </p:sp>
      <p:sp>
        <p:nvSpPr>
          <p:cNvPr id="31" name="文本框 30">
            <a:extLst>
              <a:ext uri="{FF2B5EF4-FFF2-40B4-BE49-F238E27FC236}">
                <a16:creationId xmlns:a16="http://schemas.microsoft.com/office/drawing/2014/main" id="{7A0ABAA6-18D6-4B3B-883B-A32C6D3CD6B7}"/>
              </a:ext>
            </a:extLst>
          </p:cNvPr>
          <p:cNvSpPr txBox="1"/>
          <p:nvPr/>
        </p:nvSpPr>
        <p:spPr>
          <a:xfrm>
            <a:off x="179388" y="1641809"/>
            <a:ext cx="8200819" cy="4053482"/>
          </a:xfrm>
          <a:prstGeom prst="rect">
            <a:avLst/>
          </a:prstGeom>
          <a:noFill/>
        </p:spPr>
        <p:txBody>
          <a:bodyPr wrap="square" rtlCol="0">
            <a:spAutoFit/>
          </a:bodyPr>
          <a:lstStyle/>
          <a:p>
            <a:pPr marL="413100" lvl="1" algn="just">
              <a:lnSpc>
                <a:spcPct val="150000"/>
              </a:lnSpc>
              <a:spcBef>
                <a:spcPts val="1200"/>
              </a:spcBef>
              <a:spcAft>
                <a:spcPts val="600"/>
              </a:spcAft>
            </a:pPr>
            <a:r>
              <a:rPr lang="en-US" altLang="zh-CN" sz="2400" b="1" dirty="0"/>
              <a:t>Performance of VSR-RRT </a:t>
            </a:r>
          </a:p>
          <a:p>
            <a:pPr marL="756000" lvl="1" indent="-342900" algn="just">
              <a:lnSpc>
                <a:spcPct val="150000"/>
              </a:lnSpc>
              <a:spcBef>
                <a:spcPts val="1200"/>
              </a:spcBef>
              <a:spcAft>
                <a:spcPts val="600"/>
              </a:spcAft>
              <a:buFont typeface="Wingdings" panose="05000000000000000000" pitchFamily="2" charset="2"/>
              <a:buChar char="Ø"/>
            </a:pPr>
            <a:r>
              <a:rPr lang="en-US" altLang="zh-CN" sz="2000" dirty="0"/>
              <a:t>Computation time decrease by more </a:t>
            </a:r>
            <a:r>
              <a:rPr lang="en-US" altLang="zh-CN" sz="2000" kern="100" dirty="0">
                <a:effectLst/>
                <a:ea typeface="MS Mincho" panose="02020609040205080304" pitchFamily="49" charset="-128"/>
                <a:cs typeface="Times New Roman" panose="02020603050405020304" pitchFamily="18" charset="0"/>
              </a:rPr>
              <a:t>than </a:t>
            </a:r>
            <a:r>
              <a:rPr lang="en-US" altLang="zh-CN" sz="2000" kern="100" dirty="0">
                <a:solidFill>
                  <a:srgbClr val="FF0000"/>
                </a:solidFill>
                <a:effectLst/>
                <a:ea typeface="MS Mincho" panose="02020609040205080304" pitchFamily="49" charset="-128"/>
                <a:cs typeface="Times New Roman" panose="02020603050405020304" pitchFamily="18" charset="0"/>
              </a:rPr>
              <a:t>99.9%</a:t>
            </a:r>
            <a:r>
              <a:rPr lang="en-US" altLang="zh-CN" sz="2000" kern="100" dirty="0">
                <a:effectLst/>
                <a:ea typeface="MS Mincho" panose="02020609040205080304" pitchFamily="49" charset="-128"/>
                <a:cs typeface="Times New Roman" panose="02020603050405020304" pitchFamily="18" charset="0"/>
              </a:rPr>
              <a:t> compared with A* and at least </a:t>
            </a:r>
            <a:r>
              <a:rPr lang="en-US" altLang="zh-CN" sz="2000" kern="100" dirty="0">
                <a:solidFill>
                  <a:srgbClr val="FF0000"/>
                </a:solidFill>
                <a:ea typeface="MS Mincho" panose="02020609040205080304" pitchFamily="49" charset="-128"/>
                <a:cs typeface="Times New Roman" panose="02020603050405020304" pitchFamily="18" charset="0"/>
              </a:rPr>
              <a:t>57</a:t>
            </a:r>
            <a:r>
              <a:rPr lang="en-US" altLang="zh-CN" sz="2000" kern="100" dirty="0">
                <a:solidFill>
                  <a:srgbClr val="FF0000"/>
                </a:solidFill>
                <a:effectLst/>
                <a:ea typeface="MS Mincho" panose="02020609040205080304" pitchFamily="49" charset="-128"/>
                <a:cs typeface="Times New Roman" panose="02020603050405020304" pitchFamily="18" charset="0"/>
              </a:rPr>
              <a:t>%</a:t>
            </a:r>
            <a:r>
              <a:rPr lang="en-US" altLang="zh-CN" sz="2000" kern="100" dirty="0">
                <a:effectLst/>
                <a:ea typeface="MS Mincho" panose="02020609040205080304" pitchFamily="49" charset="-128"/>
                <a:cs typeface="Times New Roman" panose="02020603050405020304" pitchFamily="18" charset="0"/>
              </a:rPr>
              <a:t> compared with original RRT.</a:t>
            </a:r>
            <a:endParaRPr lang="en-US" altLang="zh-CN" sz="2000" dirty="0"/>
          </a:p>
          <a:p>
            <a:pPr marL="756000" lvl="1" indent="-342900" algn="just">
              <a:lnSpc>
                <a:spcPct val="150000"/>
              </a:lnSpc>
              <a:spcBef>
                <a:spcPts val="1200"/>
              </a:spcBef>
              <a:spcAft>
                <a:spcPts val="600"/>
              </a:spcAft>
              <a:buFont typeface="Wingdings" panose="05000000000000000000" pitchFamily="2" charset="2"/>
              <a:buChar char="Ø"/>
            </a:pPr>
            <a:r>
              <a:rPr lang="en-US" altLang="zh-CN" sz="2000" kern="100" dirty="0">
                <a:ea typeface="MS Mincho" panose="02020609040205080304" pitchFamily="49" charset="-128"/>
                <a:cs typeface="Times New Roman" panose="02020603050405020304" pitchFamily="18" charset="0"/>
              </a:rPr>
              <a:t>Path length is very </a:t>
            </a:r>
            <a:r>
              <a:rPr lang="en-US" altLang="zh-CN" sz="2000" kern="100" dirty="0">
                <a:solidFill>
                  <a:srgbClr val="FF0000"/>
                </a:solidFill>
                <a:ea typeface="MS Mincho" panose="02020609040205080304" pitchFamily="49" charset="-128"/>
                <a:cs typeface="Times New Roman" panose="02020603050405020304" pitchFamily="18" charset="0"/>
              </a:rPr>
              <a:t>close to the </a:t>
            </a:r>
            <a:r>
              <a:rPr lang="en-US" altLang="zh-CN" sz="2000" dirty="0">
                <a:solidFill>
                  <a:srgbClr val="FF0000"/>
                </a:solidFill>
                <a:sym typeface="Wingdings" panose="05000000000000000000" pitchFamily="2" charset="2"/>
              </a:rPr>
              <a:t>theoretical </a:t>
            </a:r>
            <a:r>
              <a:rPr kumimoji="1" lang="en-US" altLang="zh-CN" sz="2000" dirty="0">
                <a:solidFill>
                  <a:srgbClr val="FF0000"/>
                </a:solidFill>
              </a:rPr>
              <a:t>shortest path</a:t>
            </a:r>
            <a:r>
              <a:rPr kumimoji="1" lang="en-US" altLang="zh-CN" sz="2000" dirty="0"/>
              <a:t> found by A*.   (a little more or less, never increase more than 3%)</a:t>
            </a:r>
          </a:p>
          <a:p>
            <a:pPr marL="756000" lvl="1" indent="-342900" algn="just">
              <a:lnSpc>
                <a:spcPct val="150000"/>
              </a:lnSpc>
              <a:spcBef>
                <a:spcPts val="1200"/>
              </a:spcBef>
              <a:spcAft>
                <a:spcPts val="600"/>
              </a:spcAft>
              <a:buFont typeface="Wingdings" panose="05000000000000000000" pitchFamily="2" charset="2"/>
              <a:buChar char="Ø"/>
            </a:pPr>
            <a:r>
              <a:rPr kumimoji="1" lang="en-US" altLang="zh-CN" sz="2000" dirty="0"/>
              <a:t>It always finds a path with a length close to the theoretical shortest one in less than 0.5 second.</a:t>
            </a:r>
          </a:p>
        </p:txBody>
      </p:sp>
    </p:spTree>
    <p:extLst>
      <p:ext uri="{BB962C8B-B14F-4D97-AF65-F5344CB8AC3E}">
        <p14:creationId xmlns:p14="http://schemas.microsoft.com/office/powerpoint/2010/main" val="3639595615"/>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GB" altLang="en-US" sz="3200" b="1" dirty="0">
                <a:solidFill>
                  <a:schemeClr val="tx1"/>
                </a:solidFill>
                <a:latin typeface="+mn-lt"/>
              </a:rPr>
              <a:t>Contents</a:t>
            </a:r>
            <a:endParaRPr lang="ko-KR" altLang="en-US" sz="3200" b="1" dirty="0">
              <a:solidFill>
                <a:schemeClr val="tx1"/>
              </a:solidFill>
              <a:latin typeface="+mn-lt"/>
            </a:endParaRPr>
          </a:p>
        </p:txBody>
      </p:sp>
      <p:sp>
        <p:nvSpPr>
          <p:cNvPr id="3" name="灯片编号占位符 2">
            <a:extLst>
              <a:ext uri="{FF2B5EF4-FFF2-40B4-BE49-F238E27FC236}">
                <a16:creationId xmlns:a16="http://schemas.microsoft.com/office/drawing/2014/main" id="{506340DA-A9A0-492A-81F5-E406F7058F6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26</a:t>
            </a:fld>
            <a:endParaRPr lang="zh-CN" altLang="en-US"/>
          </a:p>
        </p:txBody>
      </p:sp>
      <p:sp>
        <p:nvSpPr>
          <p:cNvPr id="5" name="직사각형 3">
            <a:extLst>
              <a:ext uri="{FF2B5EF4-FFF2-40B4-BE49-F238E27FC236}">
                <a16:creationId xmlns:a16="http://schemas.microsoft.com/office/drawing/2014/main" id="{471E3A10-6C67-4C08-A210-ABF4C8DDB1DE}"/>
              </a:ext>
            </a:extLst>
          </p:cNvPr>
          <p:cNvSpPr/>
          <p:nvPr/>
        </p:nvSpPr>
        <p:spPr>
          <a:xfrm>
            <a:off x="179387" y="1169130"/>
            <a:ext cx="8762907" cy="5324535"/>
          </a:xfrm>
          <a:prstGeom prst="rect">
            <a:avLst/>
          </a:prstGeom>
        </p:spPr>
        <p:txBody>
          <a:bodyPr wrap="square">
            <a:spAutoFit/>
          </a:bodyPr>
          <a:lstStyle/>
          <a:p>
            <a:pPr marL="971550" lvl="1" indent="-514350">
              <a:spcBef>
                <a:spcPts val="600"/>
              </a:spcBef>
              <a:buAutoNum type="arabicPeriod"/>
              <a:tabLst>
                <a:tab pos="2419350" algn="l"/>
              </a:tabLst>
            </a:pPr>
            <a:r>
              <a:rPr lang="en-US" altLang="ko-KR" sz="3200" b="1" kern="100" dirty="0">
                <a:latin typeface="Times" panose="02020603050405020304" pitchFamily="18" charset="0"/>
                <a:ea typeface="맑은 고딕" panose="020B0503020000020004" pitchFamily="50" charset="-127"/>
                <a:cs typeface="Times New Roman" panose="02020603050405020304" pitchFamily="18" charset="0"/>
              </a:rPr>
              <a:t>Introduction</a:t>
            </a:r>
          </a:p>
          <a:p>
            <a:pPr lvl="2">
              <a:tabLst>
                <a:tab pos="2419350" algn="l"/>
              </a:tabLst>
            </a:pPr>
            <a:r>
              <a:rPr lang="en-US" altLang="zh-CN" sz="2800" kern="100" dirty="0">
                <a:latin typeface="Times" panose="02020603050405020304" pitchFamily="18" charset="0"/>
                <a:ea typeface="맑은 고딕" panose="020B0503020000020004" pitchFamily="50" charset="-127"/>
                <a:cs typeface="Times New Roman" panose="02020603050405020304" pitchFamily="18" charset="0"/>
              </a:rPr>
              <a:t>1.1</a:t>
            </a:r>
            <a:r>
              <a:rPr lang="zh-CN" altLang="en-US" sz="2800" kern="100" dirty="0">
                <a:latin typeface="Times" panose="02020603050405020304" pitchFamily="18" charset="0"/>
                <a:ea typeface="맑은 고딕" panose="020B0503020000020004" pitchFamily="50" charset="-127"/>
                <a:cs typeface="Times New Roman" panose="02020603050405020304" pitchFamily="18" charset="0"/>
              </a:rPr>
              <a:t> </a:t>
            </a:r>
            <a:r>
              <a:rPr lang="en-US" altLang="zh-CN" sz="2800" kern="100" dirty="0">
                <a:latin typeface="Times" panose="02020603050405020304" pitchFamily="18" charset="0"/>
                <a:ea typeface="맑은 고딕" panose="020B0503020000020004" pitchFamily="50" charset="-127"/>
                <a:cs typeface="Times New Roman" panose="02020603050405020304" pitchFamily="18" charset="0"/>
              </a:rPr>
              <a:t>Background</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1.2 Previous Research</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1.3 Issues and Ideas</a:t>
            </a:r>
          </a:p>
          <a:p>
            <a:pPr marL="971550" lvl="1" indent="-514350">
              <a:spcBef>
                <a:spcPts val="600"/>
              </a:spcBef>
              <a:buAutoNum type="arabicPeriod"/>
              <a:tabLst>
                <a:tab pos="2419350" algn="l"/>
              </a:tabLst>
            </a:pPr>
            <a:r>
              <a:rPr lang="en-US" altLang="zh-CN" sz="3200" b="1" kern="100" dirty="0">
                <a:latin typeface="Times" panose="02020603050405020304" pitchFamily="18" charset="0"/>
                <a:ea typeface="맑은 고딕" panose="020B0503020000020004" pitchFamily="50" charset="-127"/>
                <a:cs typeface="Times New Roman" panose="02020603050405020304" pitchFamily="18" charset="0"/>
              </a:rPr>
              <a:t>Proposed VSR-RRT</a:t>
            </a:r>
            <a:endParaRPr lang="en-US" altLang="ko-KR" sz="3200" b="1" kern="100" dirty="0">
              <a:latin typeface="Times" panose="02020603050405020304" pitchFamily="18" charset="0"/>
              <a:ea typeface="맑은 고딕" panose="020B0503020000020004" pitchFamily="50" charset="-127"/>
              <a:cs typeface="Times New Roman" panose="02020603050405020304" pitchFamily="18" charset="0"/>
            </a:endParaRP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2.1 Obstacle Detection</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2.2 VSR-RRT</a:t>
            </a:r>
          </a:p>
          <a:p>
            <a:pPr lvl="2">
              <a:tabLst>
                <a:tab pos="2419350" algn="l"/>
              </a:tabLst>
            </a:pPr>
            <a:r>
              <a:rPr lang="en-US" altLang="ko-KR" sz="2800" kern="100" dirty="0">
                <a:latin typeface="Times" panose="02020603050405020304" pitchFamily="18" charset="0"/>
                <a:ea typeface="맑은 고딕" panose="020B0503020000020004" pitchFamily="50" charset="-127"/>
                <a:cs typeface="Times New Roman" panose="02020603050405020304" pitchFamily="18" charset="0"/>
              </a:rPr>
              <a:t>      </a:t>
            </a:r>
            <a:r>
              <a:rPr lang="en-US" altLang="ko-KR" sz="2400" kern="100" dirty="0">
                <a:latin typeface="Times" panose="02020603050405020304" pitchFamily="18" charset="0"/>
                <a:ea typeface="맑은 고딕" panose="020B0503020000020004" pitchFamily="50" charset="-127"/>
                <a:cs typeface="Times New Roman" panose="02020603050405020304" pitchFamily="18" charset="0"/>
              </a:rPr>
              <a:t>2.2.1  Idea of </a:t>
            </a:r>
            <a:r>
              <a:rPr lang="en-US" altLang="ko-KR" sz="2400" kern="100" dirty="0">
                <a:ea typeface="맑은 고딕" panose="020B0503020000020004" pitchFamily="50" charset="-127"/>
                <a:cs typeface="Times New Roman" panose="02020603050405020304" pitchFamily="18" charset="0"/>
              </a:rPr>
              <a:t>V</a:t>
            </a:r>
            <a:r>
              <a:rPr lang="en-US" altLang="zh-CN" sz="2400" dirty="0">
                <a:solidFill>
                  <a:schemeClr val="tx1"/>
                </a:solidFill>
                <a:latin typeface="+mn-lt"/>
              </a:rPr>
              <a:t>ariable </a:t>
            </a:r>
            <a:r>
              <a:rPr lang="en-US" altLang="zh-CN" sz="2400" dirty="0"/>
              <a:t>S</a:t>
            </a:r>
            <a:r>
              <a:rPr lang="en-US" altLang="zh-CN" sz="2400" dirty="0">
                <a:solidFill>
                  <a:schemeClr val="tx1"/>
                </a:solidFill>
                <a:latin typeface="+mn-lt"/>
              </a:rPr>
              <a:t>ampling </a:t>
            </a:r>
            <a:r>
              <a:rPr lang="en-US" altLang="zh-CN" sz="2400" dirty="0"/>
              <a:t>R</a:t>
            </a:r>
            <a:r>
              <a:rPr lang="en-US" altLang="zh-CN" sz="2400" dirty="0">
                <a:solidFill>
                  <a:schemeClr val="tx1"/>
                </a:solidFill>
                <a:latin typeface="+mn-lt"/>
              </a:rPr>
              <a:t>egion</a:t>
            </a:r>
            <a:endParaRPr lang="en-US" altLang="ko-KR" sz="2400" kern="100" dirty="0">
              <a:latin typeface="Times" panose="02020603050405020304" pitchFamily="18" charset="0"/>
              <a:ea typeface="맑은 고딕" panose="020B0503020000020004" pitchFamily="50" charset="-127"/>
              <a:cs typeface="Times New Roman" panose="02020603050405020304" pitchFamily="18" charset="0"/>
            </a:endParaRPr>
          </a:p>
          <a:p>
            <a:pPr lvl="2">
              <a:tabLst>
                <a:tab pos="2419350" algn="l"/>
              </a:tabLst>
            </a:pPr>
            <a:r>
              <a:rPr lang="en-US" altLang="ko-KR" sz="2400" kern="100" dirty="0">
                <a:latin typeface="Times" panose="02020603050405020304" pitchFamily="18" charset="0"/>
                <a:ea typeface="맑은 고딕" panose="020B0503020000020004" pitchFamily="50" charset="-127"/>
                <a:cs typeface="Times New Roman" panose="02020603050405020304" pitchFamily="18" charset="0"/>
              </a:rPr>
              <a:t>       2.2.2  Idea of </a:t>
            </a:r>
            <a:r>
              <a:rPr lang="en-US" altLang="ko-KR" sz="2400" kern="100" dirty="0">
                <a:ea typeface="맑은 고딕" panose="020B0503020000020004" pitchFamily="50" charset="-127"/>
                <a:cs typeface="Times New Roman" panose="02020603050405020304" pitchFamily="18" charset="0"/>
              </a:rPr>
              <a:t>G</a:t>
            </a:r>
            <a:r>
              <a:rPr lang="en-US" altLang="zh-CN" sz="2400" dirty="0">
                <a:solidFill>
                  <a:schemeClr val="tx1"/>
                </a:solidFill>
                <a:latin typeface="+mn-lt"/>
              </a:rPr>
              <a:t>reedy </a:t>
            </a:r>
            <a:r>
              <a:rPr lang="en-US" altLang="zh-CN" sz="2400" dirty="0"/>
              <a:t>P</a:t>
            </a:r>
            <a:r>
              <a:rPr lang="en-US" altLang="zh-CN" sz="2400" dirty="0">
                <a:solidFill>
                  <a:schemeClr val="tx1"/>
                </a:solidFill>
                <a:latin typeface="+mn-lt"/>
              </a:rPr>
              <a:t>ath </a:t>
            </a:r>
            <a:r>
              <a:rPr lang="en-US" altLang="zh-CN" sz="2400" dirty="0"/>
              <a:t>O</a:t>
            </a:r>
            <a:r>
              <a:rPr lang="en-US" altLang="zh-CN" sz="2400" dirty="0">
                <a:solidFill>
                  <a:schemeClr val="tx1"/>
                </a:solidFill>
                <a:latin typeface="+mn-lt"/>
              </a:rPr>
              <a:t>ptimization</a:t>
            </a:r>
            <a:endParaRPr lang="en-US" altLang="ko-KR" sz="2400" kern="100" dirty="0">
              <a:latin typeface="Times" panose="02020603050405020304" pitchFamily="18" charset="0"/>
              <a:ea typeface="맑은 고딕" panose="020B0503020000020004" pitchFamily="50" charset="-127"/>
              <a:cs typeface="Times New Roman" panose="02020603050405020304" pitchFamily="18" charset="0"/>
            </a:endParaRPr>
          </a:p>
          <a:p>
            <a:pPr marL="971550" lvl="1" indent="-514350">
              <a:spcBef>
                <a:spcPts val="600"/>
              </a:spcBef>
              <a:buAutoNum type="arabicPeriod"/>
              <a:tabLst>
                <a:tab pos="2419350" algn="l"/>
              </a:tabLst>
            </a:pPr>
            <a:r>
              <a:rPr lang="en-US" altLang="ko-KR" sz="3200" b="1" kern="100" dirty="0">
                <a:latin typeface="Times" panose="02020603050405020304" pitchFamily="18" charset="0"/>
                <a:ea typeface="맑은 고딕" panose="020B0503020000020004" pitchFamily="50" charset="-127"/>
                <a:cs typeface="Times New Roman" panose="02020603050405020304" pitchFamily="18" charset="0"/>
              </a:rPr>
              <a:t>Simulation</a:t>
            </a:r>
          </a:p>
          <a:p>
            <a:pPr marL="971550" lvl="1" indent="-514350">
              <a:spcBef>
                <a:spcPts val="1200"/>
              </a:spcBef>
              <a:buFontTx/>
              <a:buAutoNum type="arabicPeriod"/>
              <a:tabLst>
                <a:tab pos="2419350" algn="l"/>
              </a:tabLst>
            </a:pPr>
            <a:r>
              <a:rPr lang="en-US" altLang="ko-KR" sz="3200" b="1" kern="100" dirty="0">
                <a:solidFill>
                  <a:srgbClr val="FF0000"/>
                </a:solidFill>
                <a:latin typeface="Times" panose="02020603050405020304" pitchFamily="18" charset="0"/>
                <a:ea typeface="맑은 고딕" panose="020B0503020000020004" pitchFamily="50" charset="-127"/>
                <a:cs typeface="Times New Roman" panose="02020603050405020304" pitchFamily="18" charset="0"/>
              </a:rPr>
              <a:t>Conclusion</a:t>
            </a:r>
          </a:p>
        </p:txBody>
      </p:sp>
    </p:spTree>
    <p:extLst>
      <p:ext uri="{BB962C8B-B14F-4D97-AF65-F5344CB8AC3E}">
        <p14:creationId xmlns:p14="http://schemas.microsoft.com/office/powerpoint/2010/main" val="4074018960"/>
      </p:ext>
    </p:extLst>
  </p:cSld>
  <p:clrMapOvr>
    <a:masterClrMapping/>
  </p:clrMapOvr>
  <mc:AlternateContent xmlns:mc="http://schemas.openxmlformats.org/markup-compatibility/2006" xmlns:p14="http://schemas.microsoft.com/office/powerpoint/2010/main">
    <mc:Choice Requires="p14">
      <p:transition spd="slow" p14:dur="2000" advTm="9788"/>
    </mc:Choice>
    <mc:Fallback xmlns="">
      <p:transition spd="slow" advTm="978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523413C9-E0B3-472D-B78A-1916D55D3C4C}"/>
              </a:ext>
            </a:extLst>
          </p:cNvPr>
          <p:cNvSpPr>
            <a:spLocks noGrp="1"/>
          </p:cNvSpPr>
          <p:nvPr>
            <p:ph type="title"/>
          </p:nvPr>
        </p:nvSpPr>
        <p:spPr/>
        <p:txBody>
          <a:bodyPr/>
          <a:lstStyle/>
          <a:p>
            <a:r>
              <a:rPr lang="en-GB" altLang="en-US" sz="3200" b="1" dirty="0">
                <a:solidFill>
                  <a:schemeClr val="tx1"/>
                </a:solidFill>
                <a:latin typeface="+mn-lt"/>
              </a:rPr>
              <a:t>Conclusion</a:t>
            </a:r>
            <a:endParaRPr lang="en-GB" altLang="en-US" sz="3200" b="1" kern="0" dirty="0">
              <a:solidFill>
                <a:schemeClr val="tx1"/>
              </a:solidFill>
              <a:latin typeface="+mn-lt"/>
            </a:endParaRPr>
          </a:p>
        </p:txBody>
      </p:sp>
      <p:sp>
        <p:nvSpPr>
          <p:cNvPr id="3" name="灯片编号占位符 2">
            <a:extLst>
              <a:ext uri="{FF2B5EF4-FFF2-40B4-BE49-F238E27FC236}">
                <a16:creationId xmlns:a16="http://schemas.microsoft.com/office/drawing/2014/main" id="{F4DE5074-4A62-4C68-ACCE-BA06052A25CF}"/>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27</a:t>
            </a:fld>
            <a:endParaRPr lang="zh-CN" altLang="en-US"/>
          </a:p>
        </p:txBody>
      </p:sp>
      <p:sp>
        <p:nvSpPr>
          <p:cNvPr id="6" name="文本框 5">
            <a:extLst>
              <a:ext uri="{FF2B5EF4-FFF2-40B4-BE49-F238E27FC236}">
                <a16:creationId xmlns:a16="http://schemas.microsoft.com/office/drawing/2014/main" id="{9BDA79D5-6BE9-4A9D-BDDB-AD3A8265983E}"/>
              </a:ext>
            </a:extLst>
          </p:cNvPr>
          <p:cNvSpPr txBox="1"/>
          <p:nvPr/>
        </p:nvSpPr>
        <p:spPr>
          <a:xfrm>
            <a:off x="508000" y="2231089"/>
            <a:ext cx="8128000" cy="2241960"/>
          </a:xfrm>
          <a:prstGeom prst="rect">
            <a:avLst/>
          </a:prstGeom>
          <a:noFill/>
        </p:spPr>
        <p:txBody>
          <a:bodyPr wrap="square" rtlCol="0">
            <a:spAutoFit/>
          </a:bodyPr>
          <a:lstStyle/>
          <a:p>
            <a:pPr>
              <a:lnSpc>
                <a:spcPct val="150000"/>
              </a:lnSpc>
            </a:pPr>
            <a:r>
              <a:rPr lang="en-US" altLang="zh-CN" sz="2400" b="1" dirty="0"/>
              <a:t>VSR-RRT </a:t>
            </a:r>
            <a:r>
              <a:rPr lang="en-US" altLang="zh-CN" sz="2400" b="1" dirty="0">
                <a:solidFill>
                  <a:srgbClr val="FF0000"/>
                </a:solidFill>
              </a:rPr>
              <a:t>alleviate the over-calculation problem </a:t>
            </a:r>
            <a:r>
              <a:rPr lang="en-US" altLang="zh-CN" sz="2400" b="1" dirty="0"/>
              <a:t>of original RRT and guarantee that it can </a:t>
            </a:r>
            <a:r>
              <a:rPr lang="en-US" altLang="zh-CN" sz="2400" b="1" dirty="0">
                <a:solidFill>
                  <a:srgbClr val="FF0000"/>
                </a:solidFill>
              </a:rPr>
              <a:t>find the approximate shortest path </a:t>
            </a:r>
            <a:r>
              <a:rPr lang="en-US" altLang="zh-CN" sz="2400" b="1" dirty="0"/>
              <a:t>in a very short time. It can propose fast and convenient </a:t>
            </a:r>
            <a:r>
              <a:rPr lang="en-US" altLang="zh-CN" sz="2400" b="1" kern="100" dirty="0">
                <a:latin typeface="Times New Roman" panose="02020603050405020304" pitchFamily="18" charset="0"/>
                <a:ea typeface="BatangChe" panose="02030609000101010101" pitchFamily="49" charset="-127"/>
              </a:rPr>
              <a:t>navigation</a:t>
            </a:r>
            <a:r>
              <a:rPr lang="en-US" altLang="zh-CN" sz="2400" b="1" dirty="0">
                <a:ea typeface="ＭＳ Ｐゴシック" pitchFamily="50" charset="-128"/>
                <a:cs typeface="Times New Roman" panose="02020603050405020304" pitchFamily="18" charset="0"/>
              </a:rPr>
              <a:t> </a:t>
            </a:r>
            <a:r>
              <a:rPr lang="en-US" altLang="zh-CN" sz="2400" b="1" kern="100" dirty="0">
                <a:latin typeface="Times New Roman" panose="02020603050405020304" pitchFamily="18" charset="0"/>
                <a:ea typeface="BatangChe" panose="02030609000101010101" pitchFamily="49" charset="-127"/>
              </a:rPr>
              <a:t>for emergency evacuation.</a:t>
            </a:r>
          </a:p>
        </p:txBody>
      </p:sp>
    </p:spTree>
    <p:extLst>
      <p:ext uri="{BB962C8B-B14F-4D97-AF65-F5344CB8AC3E}">
        <p14:creationId xmlns:p14="http://schemas.microsoft.com/office/powerpoint/2010/main" val="2191733114"/>
      </p:ext>
    </p:extLst>
  </p:cSld>
  <p:clrMapOvr>
    <a:masterClrMapping/>
  </p:clrMapOvr>
  <mc:AlternateContent xmlns:mc="http://schemas.openxmlformats.org/markup-compatibility/2006" xmlns:p14="http://schemas.microsoft.com/office/powerpoint/2010/main">
    <mc:Choice Requires="p14">
      <p:transition spd="slow" p14:dur="2000" advTm="41080"/>
    </mc:Choice>
    <mc:Fallback xmlns="">
      <p:transition spd="slow" advTm="4108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62B1EB4-7A9A-41B0-BBF0-9E099E6325A6}"/>
              </a:ext>
            </a:extLst>
          </p:cNvPr>
          <p:cNvSpPr>
            <a:spLocks noGrp="1"/>
          </p:cNvSpPr>
          <p:nvPr>
            <p:ph type="sldNum" sz="quarter" idx="10"/>
          </p:nvPr>
        </p:nvSpPr>
        <p:spPr/>
        <p:txBody>
          <a:bodyPr/>
          <a:lstStyle/>
          <a:p>
            <a:fld id="{AE637DE2-A17B-4590-BE65-E8CEBE2EA723}" type="slidenum">
              <a:rPr lang="zh-CN" altLang="en-US" smtClean="0"/>
              <a:t>28</a:t>
            </a:fld>
            <a:endParaRPr lang="zh-CN" altLang="en-US"/>
          </a:p>
        </p:txBody>
      </p:sp>
      <p:sp>
        <p:nvSpPr>
          <p:cNvPr id="6" name="文本框 5">
            <a:extLst>
              <a:ext uri="{FF2B5EF4-FFF2-40B4-BE49-F238E27FC236}">
                <a16:creationId xmlns:a16="http://schemas.microsoft.com/office/drawing/2014/main" id="{0F7F9116-4627-46D3-9937-EC3810259C86}"/>
              </a:ext>
            </a:extLst>
          </p:cNvPr>
          <p:cNvSpPr txBox="1"/>
          <p:nvPr/>
        </p:nvSpPr>
        <p:spPr>
          <a:xfrm>
            <a:off x="2053205" y="2782669"/>
            <a:ext cx="5037590" cy="1292662"/>
          </a:xfrm>
          <a:prstGeom prst="rect">
            <a:avLst/>
          </a:prstGeom>
          <a:noFill/>
        </p:spPr>
        <p:txBody>
          <a:bodyPr wrap="square" rtlCol="0">
            <a:spAutoFit/>
          </a:bodyPr>
          <a:lstStyle/>
          <a:p>
            <a:pPr algn="ctr"/>
            <a:r>
              <a:rPr lang="en-US" altLang="zh-CN" sz="6000" b="1" dirty="0">
                <a:solidFill>
                  <a:schemeClr val="accent1">
                    <a:lumMod val="50000"/>
                  </a:schemeClr>
                </a:solidFill>
                <a:latin typeface="Arial" panose="020B0604020202020204" pitchFamily="34" charset="0"/>
                <a:cs typeface="Arial" panose="020B0604020202020204" pitchFamily="34" charset="0"/>
              </a:rPr>
              <a:t>THANK YOU</a:t>
            </a:r>
          </a:p>
          <a:p>
            <a:pPr algn="ctr"/>
            <a:r>
              <a:rPr lang="en-US" altLang="zh-CN" b="1" dirty="0">
                <a:solidFill>
                  <a:schemeClr val="accent1">
                    <a:lumMod val="50000"/>
                  </a:schemeClr>
                </a:solidFill>
                <a:latin typeface="Arial" panose="020B0604020202020204" pitchFamily="34" charset="0"/>
                <a:cs typeface="Arial" panose="020B0604020202020204" pitchFamily="34" charset="0"/>
              </a:rPr>
              <a:t>THE END</a:t>
            </a:r>
            <a:endParaRPr lang="zh-CN" altLang="en-US"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4503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8">
            <a:extLst>
              <a:ext uri="{FF2B5EF4-FFF2-40B4-BE49-F238E27FC236}">
                <a16:creationId xmlns:a16="http://schemas.microsoft.com/office/drawing/2014/main" id="{3948FAD0-A992-AD47-B31D-D1103548E95D}"/>
              </a:ext>
            </a:extLst>
          </p:cNvPr>
          <p:cNvSpPr>
            <a:spLocks noChangeArrowheads="1"/>
          </p:cNvSpPr>
          <p:nvPr/>
        </p:nvSpPr>
        <p:spPr bwMode="auto">
          <a:xfrm>
            <a:off x="4571999" y="1825711"/>
            <a:ext cx="4346285" cy="1066106"/>
          </a:xfrm>
          <a:prstGeom prst="roundRect">
            <a:avLst>
              <a:gd name="adj" fmla="val 16667"/>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rgbClr val="7F7F7F">
                      <a:alpha val="50000"/>
                    </a:srgbClr>
                  </a:outerShdw>
                </a:effectLst>
              </a14:hiddenEffects>
            </a:ext>
          </a:extLst>
        </p:spPr>
        <p:txBody>
          <a:bodyPr rot="0" vert="horz" wrap="square" lIns="91440" tIns="45720" rIns="91440" bIns="45720" anchor="t" anchorCtr="0" upright="1">
            <a:noAutofit/>
          </a:bodyPr>
          <a:lstStyle/>
          <a:p>
            <a:pPr fontAlgn="base">
              <a:spcBef>
                <a:spcPct val="20000"/>
              </a:spcBef>
              <a:spcAft>
                <a:spcPct val="0"/>
              </a:spcAft>
              <a:buClr>
                <a:schemeClr val="accent2"/>
              </a:buClr>
            </a:pPr>
            <a:endParaRPr lang="en-US" altLang="zh-CN" kern="100" dirty="0">
              <a:effectLst/>
              <a:latin typeface="Times New Roman" panose="02020603050405020304" pitchFamily="18" charset="0"/>
              <a:ea typeface="BatangChe" panose="02030609000101010101" pitchFamily="49" charset="-127"/>
            </a:endParaRPr>
          </a:p>
        </p:txBody>
      </p:sp>
      <p:pic>
        <p:nvPicPr>
          <p:cNvPr id="5" name="图片 4">
            <a:extLst>
              <a:ext uri="{FF2B5EF4-FFF2-40B4-BE49-F238E27FC236}">
                <a16:creationId xmlns:a16="http://schemas.microsoft.com/office/drawing/2014/main" id="{90C18AD0-E937-497B-A0D3-A644FB074330}"/>
              </a:ext>
            </a:extLst>
          </p:cNvPr>
          <p:cNvPicPr>
            <a:picLocks noChangeAspect="1"/>
          </p:cNvPicPr>
          <p:nvPr/>
        </p:nvPicPr>
        <p:blipFill rotWithShape="1">
          <a:blip r:embed="rId3">
            <a:extLst>
              <a:ext uri="{28A0092B-C50C-407E-A947-70E740481C1C}">
                <a14:useLocalDpi xmlns:a14="http://schemas.microsoft.com/office/drawing/2010/main" val="0"/>
              </a:ext>
            </a:extLst>
          </a:blip>
          <a:srcRect l="7303" t="10872" r="4158" b="3074"/>
          <a:stretch/>
        </p:blipFill>
        <p:spPr>
          <a:xfrm>
            <a:off x="436323" y="3721320"/>
            <a:ext cx="3663854" cy="1236357"/>
          </a:xfrm>
          <a:prstGeom prst="rect">
            <a:avLst/>
          </a:prstGeom>
        </p:spPr>
      </p:pic>
      <p:sp>
        <p:nvSpPr>
          <p:cNvPr id="6" name="文本框 5">
            <a:extLst>
              <a:ext uri="{FF2B5EF4-FFF2-40B4-BE49-F238E27FC236}">
                <a16:creationId xmlns:a16="http://schemas.microsoft.com/office/drawing/2014/main" id="{D3A7CB5E-7828-48E8-ADBB-3C42FF55C689}"/>
              </a:ext>
            </a:extLst>
          </p:cNvPr>
          <p:cNvSpPr txBox="1"/>
          <p:nvPr/>
        </p:nvSpPr>
        <p:spPr>
          <a:xfrm>
            <a:off x="4262514" y="988486"/>
            <a:ext cx="4881486" cy="707886"/>
          </a:xfrm>
          <a:prstGeom prst="rect">
            <a:avLst/>
          </a:prstGeom>
          <a:noFill/>
        </p:spPr>
        <p:txBody>
          <a:bodyPr wrap="square" rtlCol="0">
            <a:spAutoFit/>
          </a:bodyPr>
          <a:lstStyle/>
          <a:p>
            <a:r>
              <a:rPr lang="en-US" altLang="zh-CN" sz="2000" dirty="0"/>
              <a:t>Target: Fast and convenient </a:t>
            </a:r>
            <a:r>
              <a:rPr lang="en-US" altLang="zh-CN" sz="2000" b="1" dirty="0">
                <a:ea typeface="ＭＳ Ｐゴシック" pitchFamily="50" charset="-128"/>
                <a:cs typeface="Times New Roman" panose="02020603050405020304" pitchFamily="18" charset="0"/>
              </a:rPr>
              <a:t>path planning</a:t>
            </a:r>
            <a:endParaRPr lang="en-US" altLang="zh-CN" sz="2000" dirty="0"/>
          </a:p>
          <a:p>
            <a:r>
              <a:rPr lang="en-US" altLang="zh-CN" sz="2000" b="1" dirty="0">
                <a:ea typeface="ＭＳ Ｐゴシック" pitchFamily="50" charset="-128"/>
                <a:cs typeface="Times New Roman" panose="02020603050405020304" pitchFamily="18" charset="0"/>
              </a:rPr>
              <a:t>       </a:t>
            </a:r>
            <a:r>
              <a:rPr lang="en-US" altLang="zh-CN" sz="2000" dirty="0">
                <a:ea typeface="ＭＳ Ｐゴシック" pitchFamily="50" charset="-128"/>
                <a:cs typeface="Times New Roman" panose="02020603050405020304" pitchFamily="18" charset="0"/>
              </a:rPr>
              <a:t>for</a:t>
            </a:r>
            <a:r>
              <a:rPr lang="en-US" altLang="zh-CN" sz="2000" b="1" dirty="0">
                <a:ea typeface="ＭＳ Ｐゴシック" pitchFamily="50" charset="-128"/>
                <a:cs typeface="Times New Roman" panose="02020603050405020304" pitchFamily="18" charset="0"/>
              </a:rPr>
              <a:t> </a:t>
            </a:r>
            <a:r>
              <a:rPr lang="en-US" altLang="zh-CN" sz="2000" kern="100" dirty="0">
                <a:latin typeface="Times New Roman" panose="02020603050405020304" pitchFamily="18" charset="0"/>
                <a:ea typeface="BatangChe" panose="02030609000101010101" pitchFamily="49" charset="-127"/>
              </a:rPr>
              <a:t>evacuation navigation in urban areas</a:t>
            </a:r>
          </a:p>
        </p:txBody>
      </p:sp>
      <p:sp>
        <p:nvSpPr>
          <p:cNvPr id="28" name="箭头: 下 27">
            <a:extLst>
              <a:ext uri="{FF2B5EF4-FFF2-40B4-BE49-F238E27FC236}">
                <a16:creationId xmlns:a16="http://schemas.microsoft.com/office/drawing/2014/main" id="{59E606B0-97E8-4DED-86FF-6521274CF991}"/>
              </a:ext>
            </a:extLst>
          </p:cNvPr>
          <p:cNvSpPr/>
          <p:nvPr/>
        </p:nvSpPr>
        <p:spPr>
          <a:xfrm>
            <a:off x="6508070" y="2996140"/>
            <a:ext cx="473964" cy="41458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AutoShape 8">
            <a:extLst>
              <a:ext uri="{FF2B5EF4-FFF2-40B4-BE49-F238E27FC236}">
                <a16:creationId xmlns:a16="http://schemas.microsoft.com/office/drawing/2014/main" id="{069EF2EE-6CBC-4D9A-BB13-0C132BA4D49F}"/>
              </a:ext>
            </a:extLst>
          </p:cNvPr>
          <p:cNvSpPr>
            <a:spLocks noChangeArrowheads="1"/>
          </p:cNvSpPr>
          <p:nvPr/>
        </p:nvSpPr>
        <p:spPr bwMode="auto">
          <a:xfrm>
            <a:off x="4572046" y="3486779"/>
            <a:ext cx="4346285" cy="1066106"/>
          </a:xfrm>
          <a:prstGeom prst="roundRect">
            <a:avLst>
              <a:gd name="adj" fmla="val 16667"/>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rgbClr val="7F7F7F">
                      <a:alpha val="50000"/>
                    </a:srgbClr>
                  </a:outerShdw>
                </a:effectLst>
              </a14:hiddenEffects>
            </a:ext>
          </a:extLst>
        </p:spPr>
        <p:txBody>
          <a:bodyPr rot="0" vert="horz" wrap="square" lIns="91440" tIns="45720" rIns="91440" bIns="45720" anchor="t" anchorCtr="0" upright="1">
            <a:noAutofit/>
          </a:bodyPr>
          <a:lstStyle/>
          <a:p>
            <a:pPr fontAlgn="base">
              <a:spcBef>
                <a:spcPct val="20000"/>
              </a:spcBef>
              <a:spcAft>
                <a:spcPct val="0"/>
              </a:spcAft>
              <a:buClr>
                <a:schemeClr val="accent2"/>
              </a:buClr>
            </a:pPr>
            <a:endParaRPr lang="en-US" altLang="zh-CN" kern="100" dirty="0">
              <a:effectLst/>
              <a:latin typeface="Times New Roman" panose="02020603050405020304" pitchFamily="18" charset="0"/>
              <a:ea typeface="BatangChe" panose="02030609000101010101" pitchFamily="49" charset="-127"/>
            </a:endParaRPr>
          </a:p>
        </p:txBody>
      </p:sp>
      <p:sp>
        <p:nvSpPr>
          <p:cNvPr id="9" name="文本框 8">
            <a:extLst>
              <a:ext uri="{FF2B5EF4-FFF2-40B4-BE49-F238E27FC236}">
                <a16:creationId xmlns:a16="http://schemas.microsoft.com/office/drawing/2014/main" id="{D1A23A3A-1BB8-4FD2-80D1-7E523AEFAA30}"/>
              </a:ext>
            </a:extLst>
          </p:cNvPr>
          <p:cNvSpPr txBox="1"/>
          <p:nvPr/>
        </p:nvSpPr>
        <p:spPr>
          <a:xfrm>
            <a:off x="4571910" y="1841955"/>
            <a:ext cx="3017807" cy="400110"/>
          </a:xfrm>
          <a:prstGeom prst="rect">
            <a:avLst/>
          </a:prstGeom>
          <a:noFill/>
        </p:spPr>
        <p:txBody>
          <a:bodyPr wrap="square" rtlCol="0">
            <a:spAutoFit/>
          </a:bodyPr>
          <a:lstStyle/>
          <a:p>
            <a:r>
              <a:rPr lang="en-US" altLang="zh-CN" sz="2000" b="1" dirty="0"/>
              <a:t>Environment</a:t>
            </a:r>
            <a:r>
              <a:rPr lang="en" altLang="zh-CN" sz="2000" b="1" dirty="0"/>
              <a:t> information</a:t>
            </a:r>
          </a:p>
        </p:txBody>
      </p:sp>
      <p:sp>
        <p:nvSpPr>
          <p:cNvPr id="34" name="箭头: 下 33">
            <a:extLst>
              <a:ext uri="{FF2B5EF4-FFF2-40B4-BE49-F238E27FC236}">
                <a16:creationId xmlns:a16="http://schemas.microsoft.com/office/drawing/2014/main" id="{53CEA7BE-A2CC-49DC-BE7B-A58A6A56356E}"/>
              </a:ext>
            </a:extLst>
          </p:cNvPr>
          <p:cNvSpPr/>
          <p:nvPr/>
        </p:nvSpPr>
        <p:spPr>
          <a:xfrm>
            <a:off x="6508070" y="4666934"/>
            <a:ext cx="473964" cy="41458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AutoShape 8">
            <a:extLst>
              <a:ext uri="{FF2B5EF4-FFF2-40B4-BE49-F238E27FC236}">
                <a16:creationId xmlns:a16="http://schemas.microsoft.com/office/drawing/2014/main" id="{966A8490-1B5A-4E8B-A348-52E274F0817A}"/>
              </a:ext>
            </a:extLst>
          </p:cNvPr>
          <p:cNvSpPr>
            <a:spLocks noChangeArrowheads="1"/>
          </p:cNvSpPr>
          <p:nvPr/>
        </p:nvSpPr>
        <p:spPr bwMode="auto">
          <a:xfrm>
            <a:off x="4571955" y="5264636"/>
            <a:ext cx="4346285" cy="1161996"/>
          </a:xfrm>
          <a:prstGeom prst="roundRect">
            <a:avLst>
              <a:gd name="adj" fmla="val 16667"/>
            </a:avLst>
          </a:prstGeom>
          <a:solidFill>
            <a:srgbClr val="FFFFFF"/>
          </a:solidFill>
          <a:ln w="76200">
            <a:solidFill>
              <a:srgbClr val="F7274C"/>
            </a:solidFill>
            <a:prstDash val="sysDash"/>
            <a:round/>
            <a:headEnd/>
            <a:tailEnd/>
          </a:ln>
          <a:effectLst/>
          <a:extLst>
            <a:ext uri="{AF507438-7753-43E0-B8FC-AC1667EBCBE1}">
              <a14:hiddenEffects xmlns:a14="http://schemas.microsoft.com/office/drawing/2010/main">
                <a:effectLst>
                  <a:outerShdw dist="28398" dir="3806097" algn="ctr" rotWithShape="0">
                    <a:srgbClr val="7F7F7F">
                      <a:alpha val="50000"/>
                    </a:srgbClr>
                  </a:outerShdw>
                </a:effectLst>
              </a14:hiddenEffects>
            </a:ext>
          </a:extLst>
        </p:spPr>
        <p:txBody>
          <a:bodyPr rot="0" vert="horz" wrap="square" lIns="91440" tIns="45720" rIns="91440" bIns="45720" anchor="t" anchorCtr="0" upright="1">
            <a:noAutofit/>
          </a:bodyPr>
          <a:lstStyle/>
          <a:p>
            <a:pPr latinLnBrk="1">
              <a:spcAft>
                <a:spcPts val="0"/>
              </a:spcAft>
            </a:pPr>
            <a:endParaRPr lang="zh-CN" sz="2000" kern="100" dirty="0">
              <a:effectLst/>
              <a:latin typeface="Times New Roman" panose="02020603050405020304" pitchFamily="18" charset="0"/>
              <a:ea typeface="BatangChe" panose="02030609000101010101" pitchFamily="49" charset="-127"/>
            </a:endParaRPr>
          </a:p>
        </p:txBody>
      </p:sp>
      <p:sp>
        <p:nvSpPr>
          <p:cNvPr id="23" name="Title 1">
            <a:extLst>
              <a:ext uri="{FF2B5EF4-FFF2-40B4-BE49-F238E27FC236}">
                <a16:creationId xmlns:a16="http://schemas.microsoft.com/office/drawing/2014/main" id="{EF4E0A00-0E39-408E-8C5D-0E37BA547F12}"/>
              </a:ext>
            </a:extLst>
          </p:cNvPr>
          <p:cNvSpPr>
            <a:spLocks noGrp="1"/>
          </p:cNvSpPr>
          <p:nvPr>
            <p:ph type="title"/>
          </p:nvPr>
        </p:nvSpPr>
        <p:spPr/>
        <p:txBody>
          <a:bodyPr/>
          <a:lstStyle/>
          <a:p>
            <a:r>
              <a:rPr lang="en-US" altLang="zh-CN" sz="3200" b="1" dirty="0">
                <a:solidFill>
                  <a:schemeClr val="tx1"/>
                </a:solidFill>
                <a:latin typeface="+mn-lt"/>
              </a:rPr>
              <a:t>Background</a:t>
            </a:r>
            <a:endParaRPr lang="en-GB" altLang="en-US" sz="3200" b="1" dirty="0">
              <a:solidFill>
                <a:schemeClr val="tx1"/>
              </a:solidFill>
              <a:latin typeface="+mn-lt"/>
            </a:endParaRPr>
          </a:p>
        </p:txBody>
      </p:sp>
      <p:sp>
        <p:nvSpPr>
          <p:cNvPr id="4" name="灯片编号占位符 3">
            <a:extLst>
              <a:ext uri="{FF2B5EF4-FFF2-40B4-BE49-F238E27FC236}">
                <a16:creationId xmlns:a16="http://schemas.microsoft.com/office/drawing/2014/main" id="{AF7764E5-9A1F-4AA4-A5CE-728C4BFB130B}"/>
              </a:ext>
            </a:extLst>
          </p:cNvPr>
          <p:cNvSpPr>
            <a:spLocks noGrp="1"/>
          </p:cNvSpPr>
          <p:nvPr>
            <p:ph type="sldNum" sz="quarter" idx="4"/>
          </p:nvPr>
        </p:nvSpPr>
        <p:spPr>
          <a:prstGeom prst="rect">
            <a:avLst/>
          </a:prstGeom>
        </p:spPr>
        <p:txBody>
          <a:bodyPr/>
          <a:lstStyle/>
          <a:p>
            <a:fld id="{62190E61-7D9E-4147-8D00-500CF23B772C}" type="slidenum">
              <a:rPr lang="zh-CN" altLang="en-US" smtClean="0"/>
              <a:t>2</a:t>
            </a:fld>
            <a:endParaRPr lang="zh-CN" altLang="en-US" dirty="0"/>
          </a:p>
        </p:txBody>
      </p:sp>
      <p:pic>
        <p:nvPicPr>
          <p:cNvPr id="18" name="图片 17">
            <a:extLst>
              <a:ext uri="{FF2B5EF4-FFF2-40B4-BE49-F238E27FC236}">
                <a16:creationId xmlns:a16="http://schemas.microsoft.com/office/drawing/2014/main" id="{67C78470-8475-487B-8FE1-F5016C689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7679" y="1908574"/>
            <a:ext cx="631654" cy="631654"/>
          </a:xfrm>
          <a:prstGeom prst="rect">
            <a:avLst/>
          </a:prstGeom>
        </p:spPr>
      </p:pic>
      <p:pic>
        <p:nvPicPr>
          <p:cNvPr id="21" name="图片 20">
            <a:extLst>
              <a:ext uri="{FF2B5EF4-FFF2-40B4-BE49-F238E27FC236}">
                <a16:creationId xmlns:a16="http://schemas.microsoft.com/office/drawing/2014/main" id="{B533DB08-FA77-4542-AF29-C82392571A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056" y="2591588"/>
            <a:ext cx="1268901" cy="251298"/>
          </a:xfrm>
          <a:prstGeom prst="rect">
            <a:avLst/>
          </a:prstGeom>
        </p:spPr>
      </p:pic>
      <p:pic>
        <p:nvPicPr>
          <p:cNvPr id="3" name="图片 2">
            <a:extLst>
              <a:ext uri="{FF2B5EF4-FFF2-40B4-BE49-F238E27FC236}">
                <a16:creationId xmlns:a16="http://schemas.microsoft.com/office/drawing/2014/main" id="{57B4BB8C-300D-4D05-9089-92145B2805B9}"/>
              </a:ext>
            </a:extLst>
          </p:cNvPr>
          <p:cNvPicPr>
            <a:picLocks noChangeAspect="1"/>
          </p:cNvPicPr>
          <p:nvPr/>
        </p:nvPicPr>
        <p:blipFill rotWithShape="1">
          <a:blip r:embed="rId6">
            <a:extLst>
              <a:ext uri="{28A0092B-C50C-407E-A947-70E740481C1C}">
                <a14:useLocalDpi xmlns:a14="http://schemas.microsoft.com/office/drawing/2010/main" val="0"/>
              </a:ext>
            </a:extLst>
          </a:blip>
          <a:srcRect l="3628" t="1714" r="3938" b="2398"/>
          <a:stretch/>
        </p:blipFill>
        <p:spPr>
          <a:xfrm>
            <a:off x="603960" y="1365166"/>
            <a:ext cx="3328579" cy="2356154"/>
          </a:xfrm>
          <a:prstGeom prst="rect">
            <a:avLst/>
          </a:prstGeom>
        </p:spPr>
      </p:pic>
      <p:pic>
        <p:nvPicPr>
          <p:cNvPr id="5122" name="Picture 2" descr="關於避難所| TABIDO">
            <a:extLst>
              <a:ext uri="{FF2B5EF4-FFF2-40B4-BE49-F238E27FC236}">
                <a16:creationId xmlns:a16="http://schemas.microsoft.com/office/drawing/2014/main" id="{D73A1AB0-03F4-45BC-985E-FB6F3B3E3E4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353"/>
          <a:stretch/>
        </p:blipFill>
        <p:spPr bwMode="auto">
          <a:xfrm>
            <a:off x="355155" y="4889833"/>
            <a:ext cx="3826190" cy="18298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A3B82E67-3CC4-439C-A132-B2B50023B5E3}"/>
              </a:ext>
            </a:extLst>
          </p:cNvPr>
          <p:cNvSpPr txBox="1"/>
          <p:nvPr/>
        </p:nvSpPr>
        <p:spPr>
          <a:xfrm>
            <a:off x="179388" y="984481"/>
            <a:ext cx="3815770" cy="400110"/>
          </a:xfrm>
          <a:prstGeom prst="rect">
            <a:avLst/>
          </a:prstGeom>
          <a:noFill/>
        </p:spPr>
        <p:txBody>
          <a:bodyPr wrap="square" rtlCol="0">
            <a:spAutoFit/>
          </a:bodyPr>
          <a:lstStyle/>
          <a:p>
            <a:r>
              <a:rPr lang="en-US" altLang="zh-CN" sz="2000" dirty="0"/>
              <a:t>Causes: nature disaster</a:t>
            </a:r>
          </a:p>
        </p:txBody>
      </p:sp>
      <p:sp>
        <p:nvSpPr>
          <p:cNvPr id="32" name="文本框 31">
            <a:extLst>
              <a:ext uri="{FF2B5EF4-FFF2-40B4-BE49-F238E27FC236}">
                <a16:creationId xmlns:a16="http://schemas.microsoft.com/office/drawing/2014/main" id="{3FFCAD64-8FD5-409F-A292-6F1F7AEB8133}"/>
              </a:ext>
            </a:extLst>
          </p:cNvPr>
          <p:cNvSpPr txBox="1"/>
          <p:nvPr/>
        </p:nvSpPr>
        <p:spPr>
          <a:xfrm>
            <a:off x="541341" y="2798510"/>
            <a:ext cx="1646539" cy="338554"/>
          </a:xfrm>
          <a:prstGeom prst="rect">
            <a:avLst/>
          </a:prstGeom>
          <a:noFill/>
        </p:spPr>
        <p:txBody>
          <a:bodyPr wrap="square">
            <a:spAutoFit/>
          </a:bodyPr>
          <a:lstStyle/>
          <a:p>
            <a:r>
              <a:rPr lang="zh-CN" altLang="en-US" sz="1600" dirty="0">
                <a:solidFill>
                  <a:srgbClr val="FFFF00"/>
                </a:solidFill>
              </a:rPr>
              <a:t>緊急地震速報</a:t>
            </a:r>
          </a:p>
        </p:txBody>
      </p:sp>
      <p:sp>
        <p:nvSpPr>
          <p:cNvPr id="33" name="文本框 32">
            <a:extLst>
              <a:ext uri="{FF2B5EF4-FFF2-40B4-BE49-F238E27FC236}">
                <a16:creationId xmlns:a16="http://schemas.microsoft.com/office/drawing/2014/main" id="{FE5D08AF-1B30-47CF-B658-1877473393E3}"/>
              </a:ext>
            </a:extLst>
          </p:cNvPr>
          <p:cNvSpPr txBox="1"/>
          <p:nvPr/>
        </p:nvSpPr>
        <p:spPr>
          <a:xfrm>
            <a:off x="2804533" y="2798510"/>
            <a:ext cx="1190625" cy="338554"/>
          </a:xfrm>
          <a:prstGeom prst="rect">
            <a:avLst/>
          </a:prstGeom>
          <a:noFill/>
        </p:spPr>
        <p:txBody>
          <a:bodyPr wrap="square">
            <a:spAutoFit/>
          </a:bodyPr>
          <a:lstStyle/>
          <a:p>
            <a:r>
              <a:rPr lang="zh-CN" altLang="en-US" sz="1600" dirty="0">
                <a:solidFill>
                  <a:srgbClr val="FFFF00"/>
                </a:solidFill>
              </a:rPr>
              <a:t>津波警報</a:t>
            </a:r>
          </a:p>
        </p:txBody>
      </p:sp>
      <p:sp>
        <p:nvSpPr>
          <p:cNvPr id="35" name="文本框 34">
            <a:extLst>
              <a:ext uri="{FF2B5EF4-FFF2-40B4-BE49-F238E27FC236}">
                <a16:creationId xmlns:a16="http://schemas.microsoft.com/office/drawing/2014/main" id="{E2A8F5B3-2BB3-43EF-AC4A-01BFE77A142B}"/>
              </a:ext>
            </a:extLst>
          </p:cNvPr>
          <p:cNvSpPr txBox="1"/>
          <p:nvPr/>
        </p:nvSpPr>
        <p:spPr>
          <a:xfrm>
            <a:off x="4571955" y="3830885"/>
            <a:ext cx="4346285" cy="646331"/>
          </a:xfrm>
          <a:prstGeom prst="rect">
            <a:avLst/>
          </a:prstGeom>
          <a:noFill/>
        </p:spPr>
        <p:txBody>
          <a:bodyPr wrap="square">
            <a:spAutoFit/>
          </a:bodyPr>
          <a:lstStyle/>
          <a:p>
            <a:pPr fontAlgn="base">
              <a:spcBef>
                <a:spcPct val="20000"/>
              </a:spcBef>
              <a:spcAft>
                <a:spcPct val="0"/>
              </a:spcAft>
              <a:buClr>
                <a:schemeClr val="accent2"/>
              </a:buClr>
            </a:pPr>
            <a:r>
              <a:rPr lang="en-US" altLang="zh-CN" dirty="0">
                <a:ea typeface="ＭＳ Ｐゴシック" pitchFamily="50" charset="-128"/>
                <a:cs typeface="Times New Roman" panose="02020603050405020304" pitchFamily="18" charset="0"/>
              </a:rPr>
              <a:t>image segmentation technique</a:t>
            </a:r>
            <a:r>
              <a:rPr lang="zh-CN" altLang="en-US" dirty="0">
                <a:ea typeface="ＭＳ Ｐゴシック" pitchFamily="50" charset="-128"/>
                <a:cs typeface="Times New Roman" panose="02020603050405020304" pitchFamily="18" charset="0"/>
              </a:rPr>
              <a:t> </a:t>
            </a:r>
            <a:r>
              <a:rPr lang="en-US" altLang="zh-CN" dirty="0">
                <a:ea typeface="ＭＳ Ｐゴシック" pitchFamily="50" charset="-128"/>
                <a:cs typeface="Times New Roman" panose="02020603050405020304" pitchFamily="18" charset="0"/>
              </a:rPr>
              <a:t>can be used to distinguish and mark out obstacles (buildings)</a:t>
            </a:r>
            <a:endParaRPr lang="en-US" altLang="zh-CN" b="0" dirty="0">
              <a:ea typeface="ＭＳ Ｐゴシック" pitchFamily="50" charset="-128"/>
              <a:cs typeface="Times New Roman" panose="02020603050405020304" pitchFamily="18" charset="0"/>
            </a:endParaRPr>
          </a:p>
        </p:txBody>
      </p:sp>
      <p:sp>
        <p:nvSpPr>
          <p:cNvPr id="2" name="文本框 1">
            <a:extLst>
              <a:ext uri="{FF2B5EF4-FFF2-40B4-BE49-F238E27FC236}">
                <a16:creationId xmlns:a16="http://schemas.microsoft.com/office/drawing/2014/main" id="{092254A0-53FC-974C-9527-337656B007A5}"/>
              </a:ext>
            </a:extLst>
          </p:cNvPr>
          <p:cNvSpPr txBox="1"/>
          <p:nvPr/>
        </p:nvSpPr>
        <p:spPr>
          <a:xfrm>
            <a:off x="4302560" y="4723565"/>
            <a:ext cx="2138082" cy="461665"/>
          </a:xfrm>
          <a:prstGeom prst="rect">
            <a:avLst/>
          </a:prstGeom>
          <a:noFill/>
        </p:spPr>
        <p:txBody>
          <a:bodyPr wrap="square" rtlCol="0">
            <a:spAutoFit/>
          </a:bodyPr>
          <a:lstStyle/>
          <a:p>
            <a:pPr algn="ctr"/>
            <a:r>
              <a:rPr kumimoji="1" lang="en-US" altLang="zh-CN" sz="2400" dirty="0">
                <a:solidFill>
                  <a:srgbClr val="FF0000"/>
                </a:solidFill>
              </a:rPr>
              <a:t>Research focus</a:t>
            </a:r>
            <a:endParaRPr kumimoji="1" lang="zh-CN" altLang="en-US" sz="2400" dirty="0">
              <a:solidFill>
                <a:srgbClr val="FF0000"/>
              </a:solidFill>
            </a:endParaRPr>
          </a:p>
        </p:txBody>
      </p:sp>
      <p:sp>
        <p:nvSpPr>
          <p:cNvPr id="22" name="文本框 21">
            <a:extLst>
              <a:ext uri="{FF2B5EF4-FFF2-40B4-BE49-F238E27FC236}">
                <a16:creationId xmlns:a16="http://schemas.microsoft.com/office/drawing/2014/main" id="{E23FA268-820F-45AD-ADAA-4F88C71CFA4A}"/>
              </a:ext>
            </a:extLst>
          </p:cNvPr>
          <p:cNvSpPr txBox="1"/>
          <p:nvPr/>
        </p:nvSpPr>
        <p:spPr>
          <a:xfrm>
            <a:off x="4571910" y="2209259"/>
            <a:ext cx="2792136" cy="400110"/>
          </a:xfrm>
          <a:prstGeom prst="rect">
            <a:avLst/>
          </a:prstGeom>
          <a:noFill/>
        </p:spPr>
        <p:txBody>
          <a:bodyPr wrap="square">
            <a:spAutoFit/>
          </a:bodyPr>
          <a:lstStyle/>
          <a:p>
            <a:r>
              <a:rPr lang="en" altLang="zh-CN" sz="2000" dirty="0"/>
              <a:t>satellite and aerial</a:t>
            </a:r>
            <a:r>
              <a:rPr lang="en-US" altLang="zh-CN" sz="2000" dirty="0"/>
              <a:t> image</a:t>
            </a:r>
            <a:endParaRPr lang="zh-CN" altLang="en-US" sz="2000" dirty="0"/>
          </a:p>
        </p:txBody>
      </p:sp>
      <p:sp>
        <p:nvSpPr>
          <p:cNvPr id="26" name="文本框 25">
            <a:extLst>
              <a:ext uri="{FF2B5EF4-FFF2-40B4-BE49-F238E27FC236}">
                <a16:creationId xmlns:a16="http://schemas.microsoft.com/office/drawing/2014/main" id="{C8DE6462-1F83-4420-B7C4-CD6ED53E60A9}"/>
              </a:ext>
            </a:extLst>
          </p:cNvPr>
          <p:cNvSpPr txBox="1"/>
          <p:nvPr/>
        </p:nvSpPr>
        <p:spPr>
          <a:xfrm>
            <a:off x="4571955" y="3494330"/>
            <a:ext cx="3035838" cy="400110"/>
          </a:xfrm>
          <a:prstGeom prst="rect">
            <a:avLst/>
          </a:prstGeom>
          <a:noFill/>
        </p:spPr>
        <p:txBody>
          <a:bodyPr wrap="square" rtlCol="0">
            <a:spAutoFit/>
          </a:bodyPr>
          <a:lstStyle/>
          <a:p>
            <a:r>
              <a:rPr lang="en-US" altLang="zh-CN" sz="2000" b="1" dirty="0"/>
              <a:t>Map creation</a:t>
            </a:r>
            <a:endParaRPr lang="en" altLang="zh-CN" sz="2000" b="1" dirty="0"/>
          </a:p>
        </p:txBody>
      </p:sp>
      <p:sp>
        <p:nvSpPr>
          <p:cNvPr id="27" name="文本框 26">
            <a:extLst>
              <a:ext uri="{FF2B5EF4-FFF2-40B4-BE49-F238E27FC236}">
                <a16:creationId xmlns:a16="http://schemas.microsoft.com/office/drawing/2014/main" id="{6BAB9D59-9383-4844-8D26-76CA0EF7BC72}"/>
              </a:ext>
            </a:extLst>
          </p:cNvPr>
          <p:cNvSpPr txBox="1"/>
          <p:nvPr/>
        </p:nvSpPr>
        <p:spPr>
          <a:xfrm>
            <a:off x="4661694" y="5349593"/>
            <a:ext cx="3963602" cy="481863"/>
          </a:xfrm>
          <a:prstGeom prst="rect">
            <a:avLst/>
          </a:prstGeom>
          <a:noFill/>
        </p:spPr>
        <p:txBody>
          <a:bodyPr wrap="square" rtlCol="0">
            <a:spAutoFit/>
          </a:bodyPr>
          <a:lstStyle/>
          <a:p>
            <a:pPr marL="0" marR="0" lvl="0" indent="0" algn="l" defTabSz="914400" rtl="0" eaLnBrk="1" fontAlgn="auto" latinLnBrk="1" hangingPunct="1">
              <a:lnSpc>
                <a:spcPts val="33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a:ea typeface="ＭＳ Ｐゴシック" pitchFamily="50" charset="-128"/>
                <a:cs typeface="Times New Roman" panose="02020603050405020304" pitchFamily="18" charset="0"/>
              </a:rPr>
              <a:t>Path planning method</a:t>
            </a:r>
            <a:endParaRPr kumimoji="0" lang="en-US" altLang="zh-CN" sz="2400" b="0" i="0" u="none" strike="noStrike" kern="1200" cap="none" spc="0" normalizeH="0" baseline="0" noProof="0" dirty="0">
              <a:ln>
                <a:noFill/>
              </a:ln>
              <a:solidFill>
                <a:prstClr val="black"/>
              </a:solidFill>
              <a:effectLst/>
              <a:uLnTx/>
              <a:uFillTx/>
              <a:latin typeface="Times New Roman"/>
              <a:ea typeface="ＭＳ Ｐゴシック" pitchFamily="50" charset="-128"/>
              <a:cs typeface="Times New Roman" panose="02020603050405020304" pitchFamily="18" charset="0"/>
            </a:endParaRPr>
          </a:p>
        </p:txBody>
      </p:sp>
      <p:sp>
        <p:nvSpPr>
          <p:cNvPr id="30" name="文本框 29">
            <a:extLst>
              <a:ext uri="{FF2B5EF4-FFF2-40B4-BE49-F238E27FC236}">
                <a16:creationId xmlns:a16="http://schemas.microsoft.com/office/drawing/2014/main" id="{62B5F81B-DBFA-4027-A5BD-8BF4283DC95C}"/>
              </a:ext>
            </a:extLst>
          </p:cNvPr>
          <p:cNvSpPr txBox="1"/>
          <p:nvPr/>
        </p:nvSpPr>
        <p:spPr>
          <a:xfrm>
            <a:off x="4763251" y="5780396"/>
            <a:ext cx="3963602" cy="481863"/>
          </a:xfrm>
          <a:prstGeom prst="rect">
            <a:avLst/>
          </a:prstGeom>
          <a:noFill/>
        </p:spPr>
        <p:txBody>
          <a:bodyPr wrap="square" rtlCol="0">
            <a:spAutoFit/>
          </a:bodyPr>
          <a:lstStyle/>
          <a:p>
            <a:pPr algn="ctr">
              <a:lnSpc>
                <a:spcPts val="3300"/>
              </a:lnSpc>
            </a:pPr>
            <a:r>
              <a:rPr lang="en-US" altLang="zh-CN" sz="2400" b="0" kern="100" dirty="0">
                <a:solidFill>
                  <a:srgbClr val="FF0000"/>
                </a:solidFill>
                <a:latin typeface="Times New Roman" panose="02020603050405020304" pitchFamily="18" charset="0"/>
                <a:ea typeface="BatangChe" panose="02030609000101010101" pitchFamily="49" charset="-127"/>
                <a:cs typeface="Times New Roman" panose="02020603050405020304" pitchFamily="18" charset="0"/>
              </a:rPr>
              <a:t>in static known environment</a:t>
            </a:r>
            <a:endParaRPr lang="en-US" altLang="zh-CN" sz="2400" b="0" dirty="0">
              <a:solidFill>
                <a:srgbClr val="FF0000"/>
              </a:solidFill>
              <a:ea typeface="ＭＳ Ｐゴシック" pitchFamily="50" charset="-128"/>
              <a:cs typeface="Times New Roman" panose="02020603050405020304" pitchFamily="18" charset="0"/>
            </a:endParaRPr>
          </a:p>
        </p:txBody>
      </p:sp>
    </p:spTree>
    <p:extLst>
      <p:ext uri="{BB962C8B-B14F-4D97-AF65-F5344CB8AC3E}">
        <p14:creationId xmlns:p14="http://schemas.microsoft.com/office/powerpoint/2010/main" val="1433819915"/>
      </p:ext>
    </p:extLst>
  </p:cSld>
  <p:clrMapOvr>
    <a:masterClrMapping/>
  </p:clrMapOvr>
  <mc:AlternateContent xmlns:mc="http://schemas.openxmlformats.org/markup-compatibility/2006" xmlns:p14="http://schemas.microsoft.com/office/powerpoint/2010/main">
    <mc:Choice Requires="p14">
      <p:transition spd="slow" p14:dur="2000" advTm="23295"/>
    </mc:Choice>
    <mc:Fallback xmlns="">
      <p:transition spd="slow" advTm="2329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4680DF-E65C-4FD8-8894-9C8A123E0BAB}"/>
              </a:ext>
            </a:extLst>
          </p:cNvPr>
          <p:cNvSpPr txBox="1"/>
          <p:nvPr/>
        </p:nvSpPr>
        <p:spPr>
          <a:xfrm>
            <a:off x="179388" y="1084400"/>
            <a:ext cx="8964612" cy="461665"/>
          </a:xfrm>
          <a:prstGeom prst="rect">
            <a:avLst/>
          </a:prstGeom>
          <a:noFill/>
        </p:spPr>
        <p:txBody>
          <a:bodyPr wrap="square" rtlCol="0">
            <a:spAutoFit/>
          </a:bodyPr>
          <a:lstStyle/>
          <a:p>
            <a:pPr>
              <a:spcBef>
                <a:spcPts val="600"/>
              </a:spcBef>
              <a:spcAft>
                <a:spcPts val="600"/>
              </a:spcAft>
            </a:pPr>
            <a:r>
              <a:rPr lang="en-US" altLang="zh-CN" sz="2400" b="1" dirty="0"/>
              <a:t>Why path planned by A* is not</a:t>
            </a:r>
            <a:r>
              <a:rPr lang="zh-CN" altLang="en-US" sz="2400" b="1" dirty="0"/>
              <a:t> </a:t>
            </a:r>
            <a:r>
              <a:rPr lang="en-US" altLang="zh-CN" sz="2400" b="1" dirty="0"/>
              <a:t>the</a:t>
            </a:r>
            <a:r>
              <a:rPr lang="zh-CN" altLang="en-US" sz="2400" b="1" dirty="0"/>
              <a:t> </a:t>
            </a:r>
            <a:r>
              <a:rPr lang="en-US" altLang="zh-CN" sz="2400" b="1" dirty="0"/>
              <a:t>shortest in simulation ?</a:t>
            </a:r>
          </a:p>
        </p:txBody>
      </p:sp>
      <p:sp>
        <p:nvSpPr>
          <p:cNvPr id="5" name="标题 2">
            <a:extLst>
              <a:ext uri="{FF2B5EF4-FFF2-40B4-BE49-F238E27FC236}">
                <a16:creationId xmlns:a16="http://schemas.microsoft.com/office/drawing/2014/main" id="{523413C9-E0B3-472D-B78A-1916D55D3C4C}"/>
              </a:ext>
            </a:extLst>
          </p:cNvPr>
          <p:cNvSpPr>
            <a:spLocks noGrp="1"/>
          </p:cNvSpPr>
          <p:nvPr>
            <p:ph type="title"/>
          </p:nvPr>
        </p:nvSpPr>
        <p:spPr/>
        <p:txBody>
          <a:bodyPr/>
          <a:lstStyle/>
          <a:p>
            <a:r>
              <a:rPr lang="en-GB" altLang="en-US" sz="3200" b="1" kern="0" dirty="0">
                <a:solidFill>
                  <a:schemeClr val="tx1"/>
                </a:solidFill>
                <a:latin typeface="+mn-lt"/>
              </a:rPr>
              <a:t>Questions &amp; Answers</a:t>
            </a:r>
          </a:p>
        </p:txBody>
      </p:sp>
      <p:sp>
        <p:nvSpPr>
          <p:cNvPr id="3" name="灯片编号占位符 2">
            <a:extLst>
              <a:ext uri="{FF2B5EF4-FFF2-40B4-BE49-F238E27FC236}">
                <a16:creationId xmlns:a16="http://schemas.microsoft.com/office/drawing/2014/main" id="{F4DE5074-4A62-4C68-ACCE-BA06052A25CF}"/>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29</a:t>
            </a:fld>
            <a:endParaRPr lang="zh-CN" altLang="en-US"/>
          </a:p>
        </p:txBody>
      </p:sp>
      <p:pic>
        <p:nvPicPr>
          <p:cNvPr id="6" name="图片 5">
            <a:extLst>
              <a:ext uri="{FF2B5EF4-FFF2-40B4-BE49-F238E27FC236}">
                <a16:creationId xmlns:a16="http://schemas.microsoft.com/office/drawing/2014/main" id="{E87573DD-6A93-48DD-B161-21F5C3C279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941" y="2147355"/>
            <a:ext cx="3320143" cy="1779034"/>
          </a:xfrm>
          <a:prstGeom prst="rect">
            <a:avLst/>
          </a:prstGeom>
        </p:spPr>
      </p:pic>
      <p:pic>
        <p:nvPicPr>
          <p:cNvPr id="8" name="图片 7">
            <a:extLst>
              <a:ext uri="{FF2B5EF4-FFF2-40B4-BE49-F238E27FC236}">
                <a16:creationId xmlns:a16="http://schemas.microsoft.com/office/drawing/2014/main" id="{D0D81931-A1D3-461A-9525-454F2FB46A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5918" y="2147355"/>
            <a:ext cx="3320142" cy="1779034"/>
          </a:xfrm>
          <a:prstGeom prst="rect">
            <a:avLst/>
          </a:prstGeom>
        </p:spPr>
      </p:pic>
      <p:sp>
        <p:nvSpPr>
          <p:cNvPr id="12" name="文本框 11">
            <a:extLst>
              <a:ext uri="{FF2B5EF4-FFF2-40B4-BE49-F238E27FC236}">
                <a16:creationId xmlns:a16="http://schemas.microsoft.com/office/drawing/2014/main" id="{9446D6E0-C5F2-4612-934B-42CA78F444EB}"/>
              </a:ext>
            </a:extLst>
          </p:cNvPr>
          <p:cNvSpPr txBox="1"/>
          <p:nvPr/>
        </p:nvSpPr>
        <p:spPr>
          <a:xfrm>
            <a:off x="2268311" y="4014097"/>
            <a:ext cx="691238" cy="369332"/>
          </a:xfrm>
          <a:prstGeom prst="rect">
            <a:avLst/>
          </a:prstGeom>
          <a:noFill/>
        </p:spPr>
        <p:txBody>
          <a:bodyPr wrap="square" rtlCol="0">
            <a:spAutoFit/>
          </a:bodyPr>
          <a:lstStyle/>
          <a:p>
            <a:pPr algn="ctr"/>
            <a:r>
              <a:rPr lang="en-US" altLang="zh-CN" dirty="0"/>
              <a:t>A*</a:t>
            </a:r>
            <a:endParaRPr lang="zh-CN" altLang="en-US" dirty="0"/>
          </a:p>
        </p:txBody>
      </p:sp>
      <p:sp>
        <p:nvSpPr>
          <p:cNvPr id="13" name="文本框 12">
            <a:extLst>
              <a:ext uri="{FF2B5EF4-FFF2-40B4-BE49-F238E27FC236}">
                <a16:creationId xmlns:a16="http://schemas.microsoft.com/office/drawing/2014/main" id="{C0EC47D2-33E5-4A61-865D-A5061CBB3410}"/>
              </a:ext>
            </a:extLst>
          </p:cNvPr>
          <p:cNvSpPr txBox="1"/>
          <p:nvPr/>
        </p:nvSpPr>
        <p:spPr>
          <a:xfrm>
            <a:off x="6115051" y="4011979"/>
            <a:ext cx="821876" cy="369332"/>
          </a:xfrm>
          <a:prstGeom prst="rect">
            <a:avLst/>
          </a:prstGeom>
          <a:noFill/>
        </p:spPr>
        <p:txBody>
          <a:bodyPr wrap="square" rtlCol="0">
            <a:spAutoFit/>
          </a:bodyPr>
          <a:lstStyle/>
          <a:p>
            <a:pPr algn="ctr"/>
            <a:r>
              <a:rPr lang="en-US" altLang="zh-CN" dirty="0"/>
              <a:t>RRT</a:t>
            </a:r>
            <a:endParaRPr lang="zh-CN" altLang="en-US" dirty="0"/>
          </a:p>
        </p:txBody>
      </p:sp>
      <p:sp>
        <p:nvSpPr>
          <p:cNvPr id="15" name="左大括号 14">
            <a:extLst>
              <a:ext uri="{FF2B5EF4-FFF2-40B4-BE49-F238E27FC236}">
                <a16:creationId xmlns:a16="http://schemas.microsoft.com/office/drawing/2014/main" id="{6742148C-664C-42A1-85BC-B86D578D255E}"/>
              </a:ext>
            </a:extLst>
          </p:cNvPr>
          <p:cNvSpPr/>
          <p:nvPr/>
        </p:nvSpPr>
        <p:spPr bwMode="auto">
          <a:xfrm rot="5400000">
            <a:off x="2526370" y="1682459"/>
            <a:ext cx="166416" cy="652054"/>
          </a:xfrm>
          <a:prstGeom prst="leftBrace">
            <a:avLst>
              <a:gd name="adj1" fmla="val 41426"/>
              <a:gd name="adj2" fmla="val 50000"/>
            </a:avLst>
          </a:prstGeom>
          <a:noFill/>
          <a:ln w="19050" cap="flat" cmpd="sng" algn="ctr">
            <a:solidFill>
              <a:schemeClr val="tx1"/>
            </a:solidFill>
            <a:prstDash val="solid"/>
            <a:round/>
            <a:headEnd type="none" w="med" len="med"/>
            <a:tailEnd type="none" w="med" len="med"/>
          </a:ln>
        </p:spPr>
        <p:txBody>
          <a:bodyPr rtlCol="0" anchor="ctr"/>
          <a:lstStyle/>
          <a:p>
            <a:pPr algn="ctr"/>
            <a:endParaRPr lang="zh-CN" altLang="en-US"/>
          </a:p>
        </p:txBody>
      </p:sp>
      <p:sp>
        <p:nvSpPr>
          <p:cNvPr id="16" name="文本框 15">
            <a:extLst>
              <a:ext uri="{FF2B5EF4-FFF2-40B4-BE49-F238E27FC236}">
                <a16:creationId xmlns:a16="http://schemas.microsoft.com/office/drawing/2014/main" id="{BA1FE870-1BAE-4D52-918F-24AFEDF88D23}"/>
              </a:ext>
            </a:extLst>
          </p:cNvPr>
          <p:cNvSpPr txBox="1"/>
          <p:nvPr/>
        </p:nvSpPr>
        <p:spPr>
          <a:xfrm>
            <a:off x="2363558" y="1595798"/>
            <a:ext cx="500744" cy="369332"/>
          </a:xfrm>
          <a:prstGeom prst="rect">
            <a:avLst/>
          </a:prstGeom>
          <a:noFill/>
        </p:spPr>
        <p:txBody>
          <a:bodyPr wrap="square" rtlCol="0">
            <a:spAutoFit/>
          </a:bodyPr>
          <a:lstStyle/>
          <a:p>
            <a:pPr algn="ctr"/>
            <a:r>
              <a:rPr lang="en-US" altLang="zh-CN" dirty="0"/>
              <a:t>1</a:t>
            </a:r>
            <a:endParaRPr lang="zh-CN" altLang="en-US" dirty="0"/>
          </a:p>
        </p:txBody>
      </p:sp>
      <p:sp>
        <p:nvSpPr>
          <p:cNvPr id="17" name="文本框 16">
            <a:extLst>
              <a:ext uri="{FF2B5EF4-FFF2-40B4-BE49-F238E27FC236}">
                <a16:creationId xmlns:a16="http://schemas.microsoft.com/office/drawing/2014/main" id="{4570C01B-47B9-41CF-BF26-D25427795221}"/>
              </a:ext>
            </a:extLst>
          </p:cNvPr>
          <p:cNvSpPr txBox="1"/>
          <p:nvPr/>
        </p:nvSpPr>
        <p:spPr>
          <a:xfrm>
            <a:off x="381000" y="4617760"/>
            <a:ext cx="1307370" cy="369332"/>
          </a:xfrm>
          <a:prstGeom prst="rect">
            <a:avLst/>
          </a:prstGeom>
          <a:noFill/>
        </p:spPr>
        <p:txBody>
          <a:bodyPr wrap="square" rtlCol="0">
            <a:spAutoFit/>
          </a:bodyPr>
          <a:lstStyle/>
          <a:p>
            <a:r>
              <a:rPr lang="en-US" altLang="zh-CN" b="1" dirty="0"/>
              <a:t>Path length:</a:t>
            </a:r>
            <a:endParaRPr lang="zh-CN" altLang="en-US" b="1"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F48587E-27AF-4585-94A8-1D25BA5555F4}"/>
                  </a:ext>
                </a:extLst>
              </p:cNvPr>
              <p:cNvSpPr txBox="1"/>
              <p:nvPr/>
            </p:nvSpPr>
            <p:spPr>
              <a:xfrm>
                <a:off x="1688371" y="4600677"/>
                <a:ext cx="1859282" cy="396327"/>
              </a:xfrm>
              <a:prstGeom prst="rect">
                <a:avLst/>
              </a:prstGeom>
              <a:noFill/>
            </p:spPr>
            <p:txBody>
              <a:bodyPr wrap="square" rtlCol="0">
                <a:spAutoFit/>
              </a:bodyPr>
              <a:lstStyle/>
              <a:p>
                <a:pPr algn="ctr"/>
                <a14:m>
                  <m:oMath xmlns:m="http://schemas.openxmlformats.org/officeDocument/2006/math">
                    <m:r>
                      <a:rPr lang="en-US" altLang="zh-CN" b="0" i="1" smtClean="0">
                        <a:latin typeface="Cambria Math" panose="02040503050406030204" pitchFamily="18" charset="0"/>
                      </a:rPr>
                      <m:t>2</m:t>
                    </m:r>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oMath>
                </a14:m>
                <a:r>
                  <a:rPr lang="zh-CN" altLang="en-US" dirty="0"/>
                  <a:t> </a:t>
                </a:r>
                <a:r>
                  <a:rPr lang="en-US" altLang="zh-CN" dirty="0"/>
                  <a:t>4.83</a:t>
                </a:r>
                <a:endParaRPr lang="zh-CN" altLang="en-US" dirty="0"/>
              </a:p>
            </p:txBody>
          </p:sp>
        </mc:Choice>
        <mc:Fallback xmlns="">
          <p:sp>
            <p:nvSpPr>
              <p:cNvPr id="18" name="文本框 17">
                <a:extLst>
                  <a:ext uri="{FF2B5EF4-FFF2-40B4-BE49-F238E27FC236}">
                    <a16:creationId xmlns:a16="http://schemas.microsoft.com/office/drawing/2014/main" id="{7F48587E-27AF-4585-94A8-1D25BA5555F4}"/>
                  </a:ext>
                </a:extLst>
              </p:cNvPr>
              <p:cNvSpPr txBox="1">
                <a:spLocks noRot="1" noChangeAspect="1" noMove="1" noResize="1" noEditPoints="1" noAdjustHandles="1" noChangeArrowheads="1" noChangeShapeType="1" noTextEdit="1"/>
              </p:cNvSpPr>
              <p:nvPr/>
            </p:nvSpPr>
            <p:spPr>
              <a:xfrm>
                <a:off x="1688371" y="4600677"/>
                <a:ext cx="1859282" cy="396327"/>
              </a:xfrm>
              <a:prstGeom prst="rect">
                <a:avLst/>
              </a:prstGeom>
              <a:blipFill>
                <a:blip r:embed="rId5"/>
                <a:stretch>
                  <a:fillRect t="-1538" b="-2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83D94F1-F643-48B6-B7C4-F04603BC9BB3}"/>
                  </a:ext>
                </a:extLst>
              </p:cNvPr>
              <p:cNvSpPr txBox="1"/>
              <p:nvPr/>
            </p:nvSpPr>
            <p:spPr>
              <a:xfrm>
                <a:off x="5703028" y="4590765"/>
                <a:ext cx="1859282" cy="393121"/>
              </a:xfrm>
              <a:prstGeom prst="rect">
                <a:avLst/>
              </a:prstGeom>
              <a:noFill/>
            </p:spPr>
            <p:txBody>
              <a:bodyPr wrap="square" rtlCol="0">
                <a:spAutoFit/>
              </a:bodyPr>
              <a:lstStyle/>
              <a:p>
                <a14:m>
                  <m:oMath xmlns:m="http://schemas.openxmlformats.org/officeDocument/2006/math">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4+16</m:t>
                        </m:r>
                      </m:e>
                    </m:rad>
                    <m:r>
                      <a:rPr lang="en-US" altLang="zh-CN" b="0" i="1" smtClean="0">
                        <a:latin typeface="Cambria Math" panose="02040503050406030204" pitchFamily="18" charset="0"/>
                        <a:ea typeface="Cambria Math" panose="02040503050406030204" pitchFamily="18" charset="0"/>
                      </a:rPr>
                      <m:t>≈</m:t>
                    </m:r>
                  </m:oMath>
                </a14:m>
                <a:r>
                  <a:rPr lang="zh-CN" altLang="en-US" dirty="0"/>
                  <a:t> </a:t>
                </a:r>
                <a:r>
                  <a:rPr lang="en-US" altLang="zh-CN" dirty="0"/>
                  <a:t>4.47</a:t>
                </a:r>
                <a:endParaRPr lang="zh-CN" altLang="en-US" dirty="0"/>
              </a:p>
            </p:txBody>
          </p:sp>
        </mc:Choice>
        <mc:Fallback xmlns="">
          <p:sp>
            <p:nvSpPr>
              <p:cNvPr id="19" name="文本框 18">
                <a:extLst>
                  <a:ext uri="{FF2B5EF4-FFF2-40B4-BE49-F238E27FC236}">
                    <a16:creationId xmlns:a16="http://schemas.microsoft.com/office/drawing/2014/main" id="{A83D94F1-F643-48B6-B7C4-F04603BC9BB3}"/>
                  </a:ext>
                </a:extLst>
              </p:cNvPr>
              <p:cNvSpPr txBox="1">
                <a:spLocks noRot="1" noChangeAspect="1" noMove="1" noResize="1" noEditPoints="1" noAdjustHandles="1" noChangeArrowheads="1" noChangeShapeType="1" noTextEdit="1"/>
              </p:cNvSpPr>
              <p:nvPr/>
            </p:nvSpPr>
            <p:spPr>
              <a:xfrm>
                <a:off x="5703028" y="4590765"/>
                <a:ext cx="1859282" cy="393121"/>
              </a:xfrm>
              <a:prstGeom prst="rect">
                <a:avLst/>
              </a:prstGeom>
              <a:blipFill>
                <a:blip r:embed="rId6"/>
                <a:stretch>
                  <a:fillRect t="-1538" b="-23077"/>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ECEDD03F-5A49-4A9F-BD54-36B093CA883B}"/>
              </a:ext>
            </a:extLst>
          </p:cNvPr>
          <p:cNvSpPr txBox="1"/>
          <p:nvPr/>
        </p:nvSpPr>
        <p:spPr>
          <a:xfrm>
            <a:off x="179390" y="5235222"/>
            <a:ext cx="8738700" cy="1400383"/>
          </a:xfrm>
          <a:prstGeom prst="rect">
            <a:avLst/>
          </a:prstGeom>
          <a:noFill/>
        </p:spPr>
        <p:txBody>
          <a:bodyPr wrap="square" rtlCol="0">
            <a:spAutoFit/>
          </a:bodyPr>
          <a:lstStyle/>
          <a:p>
            <a:pPr marL="342900" indent="-342900">
              <a:spcAft>
                <a:spcPts val="600"/>
              </a:spcAft>
              <a:buFont typeface="Wingdings" panose="05000000000000000000" pitchFamily="2" charset="2"/>
              <a:buChar char="Ø"/>
            </a:pPr>
            <a:r>
              <a:rPr lang="en-US" altLang="zh-CN" sz="2000" dirty="0"/>
              <a:t>A * algorithm calculates the path length in terms of distance between adjacent nodes, thus the results has errors compare with reality. </a:t>
            </a:r>
          </a:p>
          <a:p>
            <a:pPr marL="342900" indent="-342900">
              <a:spcAft>
                <a:spcPts val="600"/>
              </a:spcAft>
              <a:buFont typeface="Wingdings" panose="05000000000000000000" pitchFamily="2" charset="2"/>
              <a:buChar char="Ø"/>
            </a:pPr>
            <a:r>
              <a:rPr lang="en-US" altLang="zh-CN" sz="2000" dirty="0"/>
              <a:t>The higher the resolution of the grid-based map used by A*, the smaller the errors, the longer the computation time required.</a:t>
            </a:r>
            <a:endParaRPr lang="zh-CN" altLang="en-US" sz="2000" dirty="0"/>
          </a:p>
        </p:txBody>
      </p:sp>
    </p:spTree>
    <p:extLst>
      <p:ext uri="{BB962C8B-B14F-4D97-AF65-F5344CB8AC3E}">
        <p14:creationId xmlns:p14="http://schemas.microsoft.com/office/powerpoint/2010/main" val="3489598143"/>
      </p:ext>
    </p:extLst>
  </p:cSld>
  <p:clrMapOvr>
    <a:masterClrMapping/>
  </p:clrMapOvr>
  <mc:AlternateContent xmlns:mc="http://schemas.openxmlformats.org/markup-compatibility/2006" xmlns:p14="http://schemas.microsoft.com/office/powerpoint/2010/main">
    <mc:Choice Requires="p14">
      <p:transition spd="slow" p14:dur="2000" advTm="41080"/>
    </mc:Choice>
    <mc:Fallback xmlns="">
      <p:transition spd="slow" advTm="4108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4680DF-E65C-4FD8-8894-9C8A123E0BAB}"/>
              </a:ext>
            </a:extLst>
          </p:cNvPr>
          <p:cNvSpPr txBox="1"/>
          <p:nvPr/>
        </p:nvSpPr>
        <p:spPr>
          <a:xfrm>
            <a:off x="179388" y="1895801"/>
            <a:ext cx="8964612" cy="707886"/>
          </a:xfrm>
          <a:prstGeom prst="rect">
            <a:avLst/>
          </a:prstGeom>
          <a:noFill/>
        </p:spPr>
        <p:txBody>
          <a:bodyPr wrap="square" rtlCol="0">
            <a:spAutoFit/>
          </a:bodyPr>
          <a:lstStyle/>
          <a:p>
            <a:r>
              <a:rPr lang="en-US" altLang="zh-CN" sz="2000" dirty="0"/>
              <a:t>A smaller resolution map will lose environmental information.</a:t>
            </a:r>
          </a:p>
          <a:p>
            <a:r>
              <a:rPr lang="en-US" altLang="zh-CN" sz="2000" dirty="0"/>
              <a:t>The loss of environmental information leads some feasible paths cannot be found.</a:t>
            </a:r>
          </a:p>
        </p:txBody>
      </p:sp>
      <p:sp>
        <p:nvSpPr>
          <p:cNvPr id="5" name="标题 2">
            <a:extLst>
              <a:ext uri="{FF2B5EF4-FFF2-40B4-BE49-F238E27FC236}">
                <a16:creationId xmlns:a16="http://schemas.microsoft.com/office/drawing/2014/main" id="{523413C9-E0B3-472D-B78A-1916D55D3C4C}"/>
              </a:ext>
            </a:extLst>
          </p:cNvPr>
          <p:cNvSpPr>
            <a:spLocks noGrp="1"/>
          </p:cNvSpPr>
          <p:nvPr>
            <p:ph type="title"/>
          </p:nvPr>
        </p:nvSpPr>
        <p:spPr/>
        <p:txBody>
          <a:bodyPr/>
          <a:lstStyle/>
          <a:p>
            <a:r>
              <a:rPr lang="en-GB" altLang="en-US" sz="3200" b="1" kern="0" dirty="0">
                <a:solidFill>
                  <a:schemeClr val="tx1"/>
                </a:solidFill>
                <a:latin typeface="+mn-lt"/>
              </a:rPr>
              <a:t>Questions &amp; Answers</a:t>
            </a:r>
          </a:p>
        </p:txBody>
      </p:sp>
      <p:sp>
        <p:nvSpPr>
          <p:cNvPr id="3" name="灯片编号占位符 2">
            <a:extLst>
              <a:ext uri="{FF2B5EF4-FFF2-40B4-BE49-F238E27FC236}">
                <a16:creationId xmlns:a16="http://schemas.microsoft.com/office/drawing/2014/main" id="{F4DE5074-4A62-4C68-ACCE-BA06052A25CF}"/>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30</a:t>
            </a:fld>
            <a:endParaRPr lang="zh-CN" altLang="en-US"/>
          </a:p>
        </p:txBody>
      </p:sp>
      <p:sp>
        <p:nvSpPr>
          <p:cNvPr id="18" name="文本框 17">
            <a:extLst>
              <a:ext uri="{FF2B5EF4-FFF2-40B4-BE49-F238E27FC236}">
                <a16:creationId xmlns:a16="http://schemas.microsoft.com/office/drawing/2014/main" id="{7F48587E-27AF-4585-94A8-1D25BA5555F4}"/>
              </a:ext>
            </a:extLst>
          </p:cNvPr>
          <p:cNvSpPr txBox="1"/>
          <p:nvPr/>
        </p:nvSpPr>
        <p:spPr>
          <a:xfrm>
            <a:off x="1266807" y="5937667"/>
            <a:ext cx="2450373" cy="369332"/>
          </a:xfrm>
          <a:prstGeom prst="rect">
            <a:avLst/>
          </a:prstGeom>
          <a:noFill/>
        </p:spPr>
        <p:txBody>
          <a:bodyPr wrap="square" rtlCol="0">
            <a:spAutoFit/>
          </a:bodyPr>
          <a:lstStyle/>
          <a:p>
            <a:pPr algn="ctr"/>
            <a:r>
              <a:rPr lang="en-US" altLang="zh-CN" dirty="0"/>
              <a:t>18</a:t>
            </a:r>
            <a:r>
              <a:rPr lang="en-US" altLang="zh-CN" b="0" i="0" dirty="0">
                <a:effectLst/>
              </a:rPr>
              <a:t>×18 grid-based map</a:t>
            </a:r>
            <a:endParaRPr lang="zh-CN" altLang="en-US" dirty="0"/>
          </a:p>
        </p:txBody>
      </p:sp>
      <p:graphicFrame>
        <p:nvGraphicFramePr>
          <p:cNvPr id="22" name="A*1">
            <a:extLst>
              <a:ext uri="{FF2B5EF4-FFF2-40B4-BE49-F238E27FC236}">
                <a16:creationId xmlns:a16="http://schemas.microsoft.com/office/drawing/2014/main" id="{34ED3964-F80B-40A3-950C-CB54B2651EC6}"/>
              </a:ext>
            </a:extLst>
          </p:cNvPr>
          <p:cNvGraphicFramePr>
            <a:graphicFrameLocks noGrp="1"/>
          </p:cNvGraphicFramePr>
          <p:nvPr>
            <p:extLst>
              <p:ext uri="{D42A27DB-BD31-4B8C-83A1-F6EECF244321}">
                <p14:modId xmlns:p14="http://schemas.microsoft.com/office/powerpoint/2010/main" val="477520091"/>
              </p:ext>
            </p:extLst>
          </p:nvPr>
        </p:nvGraphicFramePr>
        <p:xfrm>
          <a:off x="931259" y="2948881"/>
          <a:ext cx="3121470" cy="2891304"/>
        </p:xfrm>
        <a:graphic>
          <a:graphicData uri="http://schemas.openxmlformats.org/drawingml/2006/table">
            <a:tbl>
              <a:tblPr>
                <a:effectLst/>
                <a:tableStyleId>{2D5ABB26-0587-4C30-8999-92F81FD0307C}</a:tableStyleId>
              </a:tblPr>
              <a:tblGrid>
                <a:gridCol w="173415">
                  <a:extLst>
                    <a:ext uri="{9D8B030D-6E8A-4147-A177-3AD203B41FA5}">
                      <a16:colId xmlns:a16="http://schemas.microsoft.com/office/drawing/2014/main" val="4004205696"/>
                    </a:ext>
                  </a:extLst>
                </a:gridCol>
                <a:gridCol w="173415">
                  <a:extLst>
                    <a:ext uri="{9D8B030D-6E8A-4147-A177-3AD203B41FA5}">
                      <a16:colId xmlns:a16="http://schemas.microsoft.com/office/drawing/2014/main" val="3403689635"/>
                    </a:ext>
                  </a:extLst>
                </a:gridCol>
                <a:gridCol w="173415">
                  <a:extLst>
                    <a:ext uri="{9D8B030D-6E8A-4147-A177-3AD203B41FA5}">
                      <a16:colId xmlns:a16="http://schemas.microsoft.com/office/drawing/2014/main" val="143803168"/>
                    </a:ext>
                  </a:extLst>
                </a:gridCol>
                <a:gridCol w="173415">
                  <a:extLst>
                    <a:ext uri="{9D8B030D-6E8A-4147-A177-3AD203B41FA5}">
                      <a16:colId xmlns:a16="http://schemas.microsoft.com/office/drawing/2014/main" val="690265097"/>
                    </a:ext>
                  </a:extLst>
                </a:gridCol>
                <a:gridCol w="173415">
                  <a:extLst>
                    <a:ext uri="{9D8B030D-6E8A-4147-A177-3AD203B41FA5}">
                      <a16:colId xmlns:a16="http://schemas.microsoft.com/office/drawing/2014/main" val="4235717264"/>
                    </a:ext>
                  </a:extLst>
                </a:gridCol>
                <a:gridCol w="173415">
                  <a:extLst>
                    <a:ext uri="{9D8B030D-6E8A-4147-A177-3AD203B41FA5}">
                      <a16:colId xmlns:a16="http://schemas.microsoft.com/office/drawing/2014/main" val="965110069"/>
                    </a:ext>
                  </a:extLst>
                </a:gridCol>
                <a:gridCol w="173415">
                  <a:extLst>
                    <a:ext uri="{9D8B030D-6E8A-4147-A177-3AD203B41FA5}">
                      <a16:colId xmlns:a16="http://schemas.microsoft.com/office/drawing/2014/main" val="2586195299"/>
                    </a:ext>
                  </a:extLst>
                </a:gridCol>
                <a:gridCol w="173415">
                  <a:extLst>
                    <a:ext uri="{9D8B030D-6E8A-4147-A177-3AD203B41FA5}">
                      <a16:colId xmlns:a16="http://schemas.microsoft.com/office/drawing/2014/main" val="79176324"/>
                    </a:ext>
                  </a:extLst>
                </a:gridCol>
                <a:gridCol w="173415">
                  <a:extLst>
                    <a:ext uri="{9D8B030D-6E8A-4147-A177-3AD203B41FA5}">
                      <a16:colId xmlns:a16="http://schemas.microsoft.com/office/drawing/2014/main" val="945764741"/>
                    </a:ext>
                  </a:extLst>
                </a:gridCol>
                <a:gridCol w="173415">
                  <a:extLst>
                    <a:ext uri="{9D8B030D-6E8A-4147-A177-3AD203B41FA5}">
                      <a16:colId xmlns:a16="http://schemas.microsoft.com/office/drawing/2014/main" val="4056320381"/>
                    </a:ext>
                  </a:extLst>
                </a:gridCol>
                <a:gridCol w="173415">
                  <a:extLst>
                    <a:ext uri="{9D8B030D-6E8A-4147-A177-3AD203B41FA5}">
                      <a16:colId xmlns:a16="http://schemas.microsoft.com/office/drawing/2014/main" val="52739839"/>
                    </a:ext>
                  </a:extLst>
                </a:gridCol>
                <a:gridCol w="173415">
                  <a:extLst>
                    <a:ext uri="{9D8B030D-6E8A-4147-A177-3AD203B41FA5}">
                      <a16:colId xmlns:a16="http://schemas.microsoft.com/office/drawing/2014/main" val="1524564938"/>
                    </a:ext>
                  </a:extLst>
                </a:gridCol>
                <a:gridCol w="173415">
                  <a:extLst>
                    <a:ext uri="{9D8B030D-6E8A-4147-A177-3AD203B41FA5}">
                      <a16:colId xmlns:a16="http://schemas.microsoft.com/office/drawing/2014/main" val="2882038747"/>
                    </a:ext>
                  </a:extLst>
                </a:gridCol>
                <a:gridCol w="173415">
                  <a:extLst>
                    <a:ext uri="{9D8B030D-6E8A-4147-A177-3AD203B41FA5}">
                      <a16:colId xmlns:a16="http://schemas.microsoft.com/office/drawing/2014/main" val="1194208802"/>
                    </a:ext>
                  </a:extLst>
                </a:gridCol>
                <a:gridCol w="173415">
                  <a:extLst>
                    <a:ext uri="{9D8B030D-6E8A-4147-A177-3AD203B41FA5}">
                      <a16:colId xmlns:a16="http://schemas.microsoft.com/office/drawing/2014/main" val="1195554779"/>
                    </a:ext>
                  </a:extLst>
                </a:gridCol>
                <a:gridCol w="173415">
                  <a:extLst>
                    <a:ext uri="{9D8B030D-6E8A-4147-A177-3AD203B41FA5}">
                      <a16:colId xmlns:a16="http://schemas.microsoft.com/office/drawing/2014/main" val="3179546236"/>
                    </a:ext>
                  </a:extLst>
                </a:gridCol>
                <a:gridCol w="173415">
                  <a:extLst>
                    <a:ext uri="{9D8B030D-6E8A-4147-A177-3AD203B41FA5}">
                      <a16:colId xmlns:a16="http://schemas.microsoft.com/office/drawing/2014/main" val="184720917"/>
                    </a:ext>
                  </a:extLst>
                </a:gridCol>
                <a:gridCol w="173415">
                  <a:extLst>
                    <a:ext uri="{9D8B030D-6E8A-4147-A177-3AD203B41FA5}">
                      <a16:colId xmlns:a16="http://schemas.microsoft.com/office/drawing/2014/main" val="2631706110"/>
                    </a:ext>
                  </a:extLst>
                </a:gridCol>
              </a:tblGrid>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707238036"/>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649154747"/>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007830948"/>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45307292"/>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567312"/>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501378"/>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963204"/>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7517812"/>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242043"/>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6055443"/>
                  </a:ext>
                </a:extLst>
              </a:tr>
              <a:tr h="160628">
                <a:tc>
                  <a:txBody>
                    <a:bodyPr/>
                    <a:lstStyle/>
                    <a:p>
                      <a:r>
                        <a:rPr lang="en-US" altLang="zh-CN" sz="700" dirty="0">
                          <a:pattFill prst="pct5">
                            <a:fgClr>
                              <a:schemeClr val="accent1"/>
                            </a:fgClr>
                            <a:bgClr>
                              <a:schemeClr val="bg1"/>
                            </a:bgClr>
                          </a:pattFill>
                        </a:rPr>
                        <a:t>a</a:t>
                      </a:r>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74264"/>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391713727"/>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389406524"/>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altLang="zh-CN" sz="4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129591772"/>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solidFill>
                          <a:schemeClr val="accent1"/>
                        </a:solid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721850842"/>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160628">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attFill prst="pct5">
                          <a:fgClr>
                            <a:schemeClr val="accent1"/>
                          </a:fgClr>
                          <a:bgClr>
                            <a:schemeClr val="bg1"/>
                          </a:bgClr>
                        </a:pattFill>
                      </a:endParaRPr>
                    </a:p>
                  </a:txBody>
                  <a:tcPr marL="44281" marR="44281" marT="22141" marB="22141"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23" name="A*1">
            <a:extLst>
              <a:ext uri="{FF2B5EF4-FFF2-40B4-BE49-F238E27FC236}">
                <a16:creationId xmlns:a16="http://schemas.microsoft.com/office/drawing/2014/main" id="{CF9AF978-866E-499A-9D3F-190E1BF5FBD5}"/>
              </a:ext>
            </a:extLst>
          </p:cNvPr>
          <p:cNvGraphicFramePr>
            <a:graphicFrameLocks noGrp="1"/>
          </p:cNvGraphicFramePr>
          <p:nvPr>
            <p:extLst>
              <p:ext uri="{D42A27DB-BD31-4B8C-83A1-F6EECF244321}">
                <p14:modId xmlns:p14="http://schemas.microsoft.com/office/powerpoint/2010/main" val="2423086243"/>
              </p:ext>
            </p:extLst>
          </p:nvPr>
        </p:nvGraphicFramePr>
        <p:xfrm>
          <a:off x="5091273" y="2948881"/>
          <a:ext cx="3121470" cy="2891310"/>
        </p:xfrm>
        <a:graphic>
          <a:graphicData uri="http://schemas.openxmlformats.org/drawingml/2006/table">
            <a:tbl>
              <a:tblPr>
                <a:effectLst/>
                <a:tableStyleId>{2D5ABB26-0587-4C30-8999-92F81FD0307C}</a:tableStyleId>
              </a:tblPr>
              <a:tblGrid>
                <a:gridCol w="520245">
                  <a:extLst>
                    <a:ext uri="{9D8B030D-6E8A-4147-A177-3AD203B41FA5}">
                      <a16:colId xmlns:a16="http://schemas.microsoft.com/office/drawing/2014/main" val="4004205696"/>
                    </a:ext>
                  </a:extLst>
                </a:gridCol>
                <a:gridCol w="520245">
                  <a:extLst>
                    <a:ext uri="{9D8B030D-6E8A-4147-A177-3AD203B41FA5}">
                      <a16:colId xmlns:a16="http://schemas.microsoft.com/office/drawing/2014/main" val="3403689635"/>
                    </a:ext>
                  </a:extLst>
                </a:gridCol>
                <a:gridCol w="520245">
                  <a:extLst>
                    <a:ext uri="{9D8B030D-6E8A-4147-A177-3AD203B41FA5}">
                      <a16:colId xmlns:a16="http://schemas.microsoft.com/office/drawing/2014/main" val="143803168"/>
                    </a:ext>
                  </a:extLst>
                </a:gridCol>
                <a:gridCol w="520245">
                  <a:extLst>
                    <a:ext uri="{9D8B030D-6E8A-4147-A177-3AD203B41FA5}">
                      <a16:colId xmlns:a16="http://schemas.microsoft.com/office/drawing/2014/main" val="690265097"/>
                    </a:ext>
                  </a:extLst>
                </a:gridCol>
                <a:gridCol w="520245">
                  <a:extLst>
                    <a:ext uri="{9D8B030D-6E8A-4147-A177-3AD203B41FA5}">
                      <a16:colId xmlns:a16="http://schemas.microsoft.com/office/drawing/2014/main" val="4235717264"/>
                    </a:ext>
                  </a:extLst>
                </a:gridCol>
                <a:gridCol w="520245">
                  <a:extLst>
                    <a:ext uri="{9D8B030D-6E8A-4147-A177-3AD203B41FA5}">
                      <a16:colId xmlns:a16="http://schemas.microsoft.com/office/drawing/2014/main" val="965110069"/>
                    </a:ext>
                  </a:extLst>
                </a:gridCol>
              </a:tblGrid>
              <a:tr h="481885">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389406524"/>
                  </a:ext>
                </a:extLst>
              </a:tr>
              <a:tr h="481885">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altLang="zh-CN" sz="4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481885">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solidFill>
                          <a:schemeClr val="accent1"/>
                        </a:solid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481885">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481885">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041755008"/>
                  </a:ext>
                </a:extLst>
              </a:tr>
              <a:tr h="481885">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0000"/>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sz="600" dirty="0">
                        <a:pattFill prst="pct5">
                          <a:fgClr>
                            <a:schemeClr val="accent1"/>
                          </a:fgClr>
                          <a:bgClr>
                            <a:schemeClr val="bg1"/>
                          </a:bgClr>
                        </a:pattFill>
                      </a:endParaRPr>
                    </a:p>
                  </a:txBody>
                  <a:tcPr marL="39895" marR="39895" marT="19947" marB="1994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133932361"/>
                  </a:ext>
                </a:extLst>
              </a:tr>
            </a:tbl>
          </a:graphicData>
        </a:graphic>
      </p:graphicFrame>
      <p:sp>
        <p:nvSpPr>
          <p:cNvPr id="24" name="文本框 23">
            <a:extLst>
              <a:ext uri="{FF2B5EF4-FFF2-40B4-BE49-F238E27FC236}">
                <a16:creationId xmlns:a16="http://schemas.microsoft.com/office/drawing/2014/main" id="{BA342509-37A9-4D72-840B-CCDC282AA0EB}"/>
              </a:ext>
            </a:extLst>
          </p:cNvPr>
          <p:cNvSpPr txBox="1"/>
          <p:nvPr/>
        </p:nvSpPr>
        <p:spPr>
          <a:xfrm>
            <a:off x="5432825" y="5937668"/>
            <a:ext cx="2450373" cy="369332"/>
          </a:xfrm>
          <a:prstGeom prst="rect">
            <a:avLst/>
          </a:prstGeom>
          <a:noFill/>
        </p:spPr>
        <p:txBody>
          <a:bodyPr wrap="square" rtlCol="0">
            <a:spAutoFit/>
          </a:bodyPr>
          <a:lstStyle/>
          <a:p>
            <a:pPr algn="ctr"/>
            <a:r>
              <a:rPr lang="en-US" altLang="zh-CN" dirty="0"/>
              <a:t>6</a:t>
            </a:r>
            <a:r>
              <a:rPr lang="en-US" altLang="zh-CN" b="0" i="0" dirty="0">
                <a:effectLst/>
              </a:rPr>
              <a:t>×6 grid-based map</a:t>
            </a:r>
            <a:endParaRPr lang="zh-CN" altLang="en-US" dirty="0"/>
          </a:p>
        </p:txBody>
      </p:sp>
      <p:cxnSp>
        <p:nvCxnSpPr>
          <p:cNvPr id="48" name="直接连接符 47">
            <a:extLst>
              <a:ext uri="{FF2B5EF4-FFF2-40B4-BE49-F238E27FC236}">
                <a16:creationId xmlns:a16="http://schemas.microsoft.com/office/drawing/2014/main" id="{986F72BD-5B29-4334-85D6-CA519953E7DA}"/>
              </a:ext>
            </a:extLst>
          </p:cNvPr>
          <p:cNvCxnSpPr>
            <a:cxnSpLocks/>
          </p:cNvCxnSpPr>
          <p:nvPr/>
        </p:nvCxnSpPr>
        <p:spPr bwMode="auto">
          <a:xfrm>
            <a:off x="1287736" y="3189218"/>
            <a:ext cx="1460875" cy="0"/>
          </a:xfrm>
          <a:prstGeom prst="line">
            <a:avLst/>
          </a:prstGeom>
          <a:noFill/>
          <a:ln w="28575" cap="flat" cmpd="sng" algn="ctr">
            <a:solidFill>
              <a:srgbClr val="FF0000"/>
            </a:solidFill>
            <a:prstDash val="solid"/>
            <a:round/>
            <a:headEnd type="none" w="med" len="med"/>
            <a:tailEnd type="none" w="med" len="med"/>
          </a:ln>
        </p:spPr>
      </p:cxnSp>
      <p:cxnSp>
        <p:nvCxnSpPr>
          <p:cNvPr id="50" name="直接连接符 49">
            <a:extLst>
              <a:ext uri="{FF2B5EF4-FFF2-40B4-BE49-F238E27FC236}">
                <a16:creationId xmlns:a16="http://schemas.microsoft.com/office/drawing/2014/main" id="{B699DC91-0A0E-453D-82A3-A26AC5B29E40}"/>
              </a:ext>
            </a:extLst>
          </p:cNvPr>
          <p:cNvCxnSpPr>
            <a:cxnSpLocks/>
          </p:cNvCxnSpPr>
          <p:nvPr/>
        </p:nvCxnSpPr>
        <p:spPr bwMode="auto">
          <a:xfrm>
            <a:off x="2752421" y="3175635"/>
            <a:ext cx="0" cy="1625957"/>
          </a:xfrm>
          <a:prstGeom prst="line">
            <a:avLst/>
          </a:prstGeom>
          <a:noFill/>
          <a:ln w="28575" cap="flat" cmpd="sng" algn="ctr">
            <a:solidFill>
              <a:srgbClr val="FF0000"/>
            </a:solidFill>
            <a:prstDash val="solid"/>
            <a:round/>
            <a:headEnd type="none" w="med" len="med"/>
            <a:tailEnd type="none" w="med" len="med"/>
          </a:ln>
        </p:spPr>
      </p:cxnSp>
      <p:cxnSp>
        <p:nvCxnSpPr>
          <p:cNvPr id="55" name="直接连接符 54">
            <a:extLst>
              <a:ext uri="{FF2B5EF4-FFF2-40B4-BE49-F238E27FC236}">
                <a16:creationId xmlns:a16="http://schemas.microsoft.com/office/drawing/2014/main" id="{EBDF84D7-5FBF-47AA-B0DC-BF56BB0BDEEF}"/>
              </a:ext>
            </a:extLst>
          </p:cNvPr>
          <p:cNvCxnSpPr>
            <a:cxnSpLocks/>
          </p:cNvCxnSpPr>
          <p:nvPr/>
        </p:nvCxnSpPr>
        <p:spPr bwMode="auto">
          <a:xfrm>
            <a:off x="2739086" y="4797782"/>
            <a:ext cx="366064" cy="0"/>
          </a:xfrm>
          <a:prstGeom prst="line">
            <a:avLst/>
          </a:prstGeom>
          <a:noFill/>
          <a:ln w="28575" cap="flat" cmpd="sng" algn="ctr">
            <a:solidFill>
              <a:srgbClr val="FF0000"/>
            </a:solidFill>
            <a:prstDash val="solid"/>
            <a:round/>
            <a:headEnd type="none" w="med" len="med"/>
            <a:tailEnd type="none" w="med" len="med"/>
          </a:ln>
        </p:spPr>
      </p:cxnSp>
      <p:cxnSp>
        <p:nvCxnSpPr>
          <p:cNvPr id="59" name="直接连接符 58">
            <a:extLst>
              <a:ext uri="{FF2B5EF4-FFF2-40B4-BE49-F238E27FC236}">
                <a16:creationId xmlns:a16="http://schemas.microsoft.com/office/drawing/2014/main" id="{DD102C9C-4F0D-4C14-A54F-C77507A79D1D}"/>
              </a:ext>
            </a:extLst>
          </p:cNvPr>
          <p:cNvCxnSpPr>
            <a:cxnSpLocks/>
          </p:cNvCxnSpPr>
          <p:nvPr/>
        </p:nvCxnSpPr>
        <p:spPr bwMode="auto">
          <a:xfrm>
            <a:off x="3099435" y="4785359"/>
            <a:ext cx="0" cy="341267"/>
          </a:xfrm>
          <a:prstGeom prst="line">
            <a:avLst/>
          </a:prstGeom>
          <a:noFill/>
          <a:ln w="28575" cap="flat" cmpd="sng" algn="ctr">
            <a:solidFill>
              <a:srgbClr val="FF0000"/>
            </a:solidFill>
            <a:prstDash val="solid"/>
            <a:round/>
            <a:headEnd type="none" w="med" len="med"/>
            <a:tailEnd type="none" w="med" len="med"/>
          </a:ln>
        </p:spPr>
      </p:cxnSp>
      <p:cxnSp>
        <p:nvCxnSpPr>
          <p:cNvPr id="62" name="直接连接符 61">
            <a:extLst>
              <a:ext uri="{FF2B5EF4-FFF2-40B4-BE49-F238E27FC236}">
                <a16:creationId xmlns:a16="http://schemas.microsoft.com/office/drawing/2014/main" id="{14DC7D16-EA7A-416A-9666-2ECA32F239C9}"/>
              </a:ext>
            </a:extLst>
          </p:cNvPr>
          <p:cNvCxnSpPr>
            <a:cxnSpLocks/>
          </p:cNvCxnSpPr>
          <p:nvPr/>
        </p:nvCxnSpPr>
        <p:spPr bwMode="auto">
          <a:xfrm>
            <a:off x="2924175" y="5113020"/>
            <a:ext cx="188595" cy="0"/>
          </a:xfrm>
          <a:prstGeom prst="line">
            <a:avLst/>
          </a:prstGeom>
          <a:noFill/>
          <a:ln w="28575" cap="flat" cmpd="sng" algn="ctr">
            <a:solidFill>
              <a:srgbClr val="FF0000"/>
            </a:solidFill>
            <a:prstDash val="solid"/>
            <a:round/>
            <a:headEnd type="none" w="med" len="med"/>
            <a:tailEnd type="none" w="med" len="med"/>
          </a:ln>
        </p:spPr>
      </p:cxnSp>
      <p:cxnSp>
        <p:nvCxnSpPr>
          <p:cNvPr id="66" name="直接连接符 65">
            <a:extLst>
              <a:ext uri="{FF2B5EF4-FFF2-40B4-BE49-F238E27FC236}">
                <a16:creationId xmlns:a16="http://schemas.microsoft.com/office/drawing/2014/main" id="{90EDD678-05CD-4344-9C13-67F9E1D5E975}"/>
              </a:ext>
            </a:extLst>
          </p:cNvPr>
          <p:cNvCxnSpPr>
            <a:cxnSpLocks/>
          </p:cNvCxnSpPr>
          <p:nvPr/>
        </p:nvCxnSpPr>
        <p:spPr bwMode="auto">
          <a:xfrm>
            <a:off x="2925808" y="5099685"/>
            <a:ext cx="0" cy="510540"/>
          </a:xfrm>
          <a:prstGeom prst="line">
            <a:avLst/>
          </a:prstGeom>
          <a:noFill/>
          <a:ln w="28575" cap="flat" cmpd="sng" algn="ctr">
            <a:solidFill>
              <a:srgbClr val="FF0000"/>
            </a:solidFill>
            <a:prstDash val="solid"/>
            <a:round/>
            <a:headEnd type="none" w="med" len="med"/>
            <a:tailEnd type="none" w="med" len="med"/>
          </a:ln>
        </p:spPr>
      </p:cxnSp>
      <p:cxnSp>
        <p:nvCxnSpPr>
          <p:cNvPr id="73" name="直接连接符 72">
            <a:extLst>
              <a:ext uri="{FF2B5EF4-FFF2-40B4-BE49-F238E27FC236}">
                <a16:creationId xmlns:a16="http://schemas.microsoft.com/office/drawing/2014/main" id="{C7639FC6-A301-4A77-8930-7E73225D4535}"/>
              </a:ext>
            </a:extLst>
          </p:cNvPr>
          <p:cNvCxnSpPr>
            <a:cxnSpLocks/>
          </p:cNvCxnSpPr>
          <p:nvPr/>
        </p:nvCxnSpPr>
        <p:spPr bwMode="auto">
          <a:xfrm flipH="1">
            <a:off x="2912473" y="5598795"/>
            <a:ext cx="782955" cy="0"/>
          </a:xfrm>
          <a:prstGeom prst="line">
            <a:avLst/>
          </a:prstGeom>
          <a:noFill/>
          <a:ln w="28575" cap="flat" cmpd="sng" algn="ctr">
            <a:solidFill>
              <a:srgbClr val="FF0000"/>
            </a:solidFill>
            <a:prstDash val="solid"/>
            <a:round/>
            <a:headEnd type="none" w="med" len="med"/>
            <a:tailEnd type="none" w="med" len="med"/>
          </a:ln>
        </p:spPr>
      </p:cxnSp>
      <p:sp>
        <p:nvSpPr>
          <p:cNvPr id="85" name="乘号 84">
            <a:extLst>
              <a:ext uri="{FF2B5EF4-FFF2-40B4-BE49-F238E27FC236}">
                <a16:creationId xmlns:a16="http://schemas.microsoft.com/office/drawing/2014/main" id="{F85F5CC3-068C-4FC0-AB54-C4ACF3A292FE}"/>
              </a:ext>
            </a:extLst>
          </p:cNvPr>
          <p:cNvSpPr/>
          <p:nvPr/>
        </p:nvSpPr>
        <p:spPr bwMode="auto">
          <a:xfrm>
            <a:off x="6132871" y="4508411"/>
            <a:ext cx="838435" cy="838435"/>
          </a:xfrm>
          <a:prstGeom prst="mathMultiply">
            <a:avLst>
              <a:gd name="adj1" fmla="val 14432"/>
            </a:avLst>
          </a:prstGeom>
          <a:solidFill>
            <a:srgbClr val="FF0000"/>
          </a:solidFill>
          <a:ln w="12700" cap="flat" cmpd="sng" algn="ctr">
            <a:solidFill>
              <a:srgbClr val="FF0000"/>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7" name="文本框 86">
            <a:extLst>
              <a:ext uri="{FF2B5EF4-FFF2-40B4-BE49-F238E27FC236}">
                <a16:creationId xmlns:a16="http://schemas.microsoft.com/office/drawing/2014/main" id="{573C0A23-0E5B-4E8A-A588-72DC0FCBDA8C}"/>
              </a:ext>
            </a:extLst>
          </p:cNvPr>
          <p:cNvSpPr txBox="1"/>
          <p:nvPr/>
        </p:nvSpPr>
        <p:spPr>
          <a:xfrm>
            <a:off x="179388" y="1084400"/>
            <a:ext cx="8964612" cy="722314"/>
          </a:xfrm>
          <a:prstGeom prst="rect">
            <a:avLst/>
          </a:prstGeom>
          <a:noFill/>
        </p:spPr>
        <p:txBody>
          <a:bodyPr wrap="square" rtlCol="0">
            <a:spAutoFit/>
          </a:bodyPr>
          <a:lstStyle/>
          <a:p>
            <a:pPr>
              <a:lnSpc>
                <a:spcPts val="1800"/>
              </a:lnSpc>
              <a:spcBef>
                <a:spcPts val="600"/>
              </a:spcBef>
              <a:spcAft>
                <a:spcPts val="600"/>
              </a:spcAft>
            </a:pPr>
            <a:r>
              <a:rPr lang="en-US" altLang="zh-CN" sz="2400" b="1" dirty="0"/>
              <a:t>Why doesn’t A* use grid-based maps with a smaller resolution</a:t>
            </a:r>
            <a:r>
              <a:rPr lang="zh-CN" altLang="en-US" sz="2400" b="1" dirty="0"/>
              <a:t> </a:t>
            </a:r>
            <a:r>
              <a:rPr lang="en-US" altLang="zh-CN" sz="2400" b="1" dirty="0"/>
              <a:t>? </a:t>
            </a:r>
          </a:p>
          <a:p>
            <a:pPr>
              <a:lnSpc>
                <a:spcPts val="1800"/>
              </a:lnSpc>
              <a:spcBef>
                <a:spcPts val="600"/>
              </a:spcBef>
              <a:spcAft>
                <a:spcPts val="600"/>
              </a:spcAft>
            </a:pPr>
            <a:r>
              <a:rPr lang="en-US" altLang="zh-CN" sz="2400" b="1" dirty="0"/>
              <a:t>(For a short computation time)</a:t>
            </a:r>
          </a:p>
        </p:txBody>
      </p:sp>
      <p:cxnSp>
        <p:nvCxnSpPr>
          <p:cNvPr id="26" name="直接连接符 25">
            <a:extLst>
              <a:ext uri="{FF2B5EF4-FFF2-40B4-BE49-F238E27FC236}">
                <a16:creationId xmlns:a16="http://schemas.microsoft.com/office/drawing/2014/main" id="{079AA6EA-E50F-4358-9DB7-9C7CC76D86C9}"/>
              </a:ext>
            </a:extLst>
          </p:cNvPr>
          <p:cNvCxnSpPr>
            <a:cxnSpLocks/>
          </p:cNvCxnSpPr>
          <p:nvPr/>
        </p:nvCxnSpPr>
        <p:spPr bwMode="auto">
          <a:xfrm>
            <a:off x="5453336" y="3189218"/>
            <a:ext cx="1460875" cy="0"/>
          </a:xfrm>
          <a:prstGeom prst="line">
            <a:avLst/>
          </a:prstGeom>
          <a:noFill/>
          <a:ln w="28575" cap="flat" cmpd="sng" algn="ctr">
            <a:solidFill>
              <a:srgbClr val="FF0000"/>
            </a:solidFill>
            <a:prstDash val="solid"/>
            <a:round/>
            <a:headEnd type="none" w="med" len="med"/>
            <a:tailEnd type="none" w="med" len="med"/>
          </a:ln>
        </p:spPr>
      </p:cxnSp>
      <p:cxnSp>
        <p:nvCxnSpPr>
          <p:cNvPr id="27" name="直接连接符 26">
            <a:extLst>
              <a:ext uri="{FF2B5EF4-FFF2-40B4-BE49-F238E27FC236}">
                <a16:creationId xmlns:a16="http://schemas.microsoft.com/office/drawing/2014/main" id="{855DC01D-2F0A-4F1A-85AF-B3583A9B8234}"/>
              </a:ext>
            </a:extLst>
          </p:cNvPr>
          <p:cNvCxnSpPr>
            <a:cxnSpLocks/>
          </p:cNvCxnSpPr>
          <p:nvPr/>
        </p:nvCxnSpPr>
        <p:spPr bwMode="auto">
          <a:xfrm>
            <a:off x="6918021" y="3175635"/>
            <a:ext cx="0" cy="1625957"/>
          </a:xfrm>
          <a:prstGeom prst="line">
            <a:avLst/>
          </a:prstGeom>
          <a:noFill/>
          <a:ln w="28575" cap="flat" cmpd="sng" algn="ctr">
            <a:solidFill>
              <a:srgbClr val="FF0000"/>
            </a:solidFill>
            <a:prstDash val="solid"/>
            <a:round/>
            <a:headEnd type="none" w="med" len="med"/>
            <a:tailEnd type="none" w="med" len="med"/>
          </a:ln>
        </p:spPr>
      </p:cxnSp>
      <p:cxnSp>
        <p:nvCxnSpPr>
          <p:cNvPr id="28" name="直接连接符 27">
            <a:extLst>
              <a:ext uri="{FF2B5EF4-FFF2-40B4-BE49-F238E27FC236}">
                <a16:creationId xmlns:a16="http://schemas.microsoft.com/office/drawing/2014/main" id="{CAC74E05-149D-428C-8896-2144054F825E}"/>
              </a:ext>
            </a:extLst>
          </p:cNvPr>
          <p:cNvCxnSpPr>
            <a:cxnSpLocks/>
          </p:cNvCxnSpPr>
          <p:nvPr/>
        </p:nvCxnSpPr>
        <p:spPr bwMode="auto">
          <a:xfrm>
            <a:off x="6904686" y="4797782"/>
            <a:ext cx="366064" cy="0"/>
          </a:xfrm>
          <a:prstGeom prst="line">
            <a:avLst/>
          </a:prstGeom>
          <a:noFill/>
          <a:ln w="28575" cap="flat" cmpd="sng" algn="ctr">
            <a:solidFill>
              <a:srgbClr val="FF0000"/>
            </a:solidFill>
            <a:prstDash val="solid"/>
            <a:round/>
            <a:headEnd type="none" w="med" len="med"/>
            <a:tailEnd type="none" w="med" len="med"/>
          </a:ln>
        </p:spPr>
      </p:cxnSp>
      <p:cxnSp>
        <p:nvCxnSpPr>
          <p:cNvPr id="29" name="直接连接符 28">
            <a:extLst>
              <a:ext uri="{FF2B5EF4-FFF2-40B4-BE49-F238E27FC236}">
                <a16:creationId xmlns:a16="http://schemas.microsoft.com/office/drawing/2014/main" id="{DF5879F7-2CE6-4995-BD60-3C28A0E2F363}"/>
              </a:ext>
            </a:extLst>
          </p:cNvPr>
          <p:cNvCxnSpPr>
            <a:cxnSpLocks/>
          </p:cNvCxnSpPr>
          <p:nvPr/>
        </p:nvCxnSpPr>
        <p:spPr bwMode="auto">
          <a:xfrm>
            <a:off x="7265035" y="4785359"/>
            <a:ext cx="0" cy="341267"/>
          </a:xfrm>
          <a:prstGeom prst="line">
            <a:avLst/>
          </a:prstGeom>
          <a:noFill/>
          <a:ln w="28575" cap="flat" cmpd="sng" algn="ctr">
            <a:solidFill>
              <a:srgbClr val="FF0000"/>
            </a:solidFill>
            <a:prstDash val="solid"/>
            <a:round/>
            <a:headEnd type="none" w="med" len="med"/>
            <a:tailEnd type="none" w="med" len="med"/>
          </a:ln>
        </p:spPr>
      </p:cxnSp>
      <p:cxnSp>
        <p:nvCxnSpPr>
          <p:cNvPr id="30" name="直接连接符 29">
            <a:extLst>
              <a:ext uri="{FF2B5EF4-FFF2-40B4-BE49-F238E27FC236}">
                <a16:creationId xmlns:a16="http://schemas.microsoft.com/office/drawing/2014/main" id="{6BCA0A54-6819-48B0-A493-D542AC820CC4}"/>
              </a:ext>
            </a:extLst>
          </p:cNvPr>
          <p:cNvCxnSpPr>
            <a:cxnSpLocks/>
          </p:cNvCxnSpPr>
          <p:nvPr/>
        </p:nvCxnSpPr>
        <p:spPr bwMode="auto">
          <a:xfrm>
            <a:off x="7089775" y="5113020"/>
            <a:ext cx="188595" cy="0"/>
          </a:xfrm>
          <a:prstGeom prst="line">
            <a:avLst/>
          </a:prstGeom>
          <a:noFill/>
          <a:ln w="28575" cap="flat" cmpd="sng" algn="ctr">
            <a:solidFill>
              <a:srgbClr val="FF0000"/>
            </a:solidFill>
            <a:prstDash val="solid"/>
            <a:round/>
            <a:headEnd type="none" w="med" len="med"/>
            <a:tailEnd type="none" w="med" len="med"/>
          </a:ln>
        </p:spPr>
      </p:cxnSp>
      <p:cxnSp>
        <p:nvCxnSpPr>
          <p:cNvPr id="31" name="直接连接符 30">
            <a:extLst>
              <a:ext uri="{FF2B5EF4-FFF2-40B4-BE49-F238E27FC236}">
                <a16:creationId xmlns:a16="http://schemas.microsoft.com/office/drawing/2014/main" id="{C8B89302-D147-4890-91F2-58E95D2BB704}"/>
              </a:ext>
            </a:extLst>
          </p:cNvPr>
          <p:cNvCxnSpPr>
            <a:cxnSpLocks/>
          </p:cNvCxnSpPr>
          <p:nvPr/>
        </p:nvCxnSpPr>
        <p:spPr bwMode="auto">
          <a:xfrm>
            <a:off x="7091408" y="5099685"/>
            <a:ext cx="0" cy="510540"/>
          </a:xfrm>
          <a:prstGeom prst="line">
            <a:avLst/>
          </a:prstGeom>
          <a:noFill/>
          <a:ln w="28575" cap="flat" cmpd="sng" algn="ctr">
            <a:solidFill>
              <a:srgbClr val="FF0000"/>
            </a:solidFill>
            <a:prstDash val="solid"/>
            <a:round/>
            <a:headEnd type="none" w="med" len="med"/>
            <a:tailEnd type="none" w="med" len="med"/>
          </a:ln>
        </p:spPr>
      </p:cxnSp>
      <p:cxnSp>
        <p:nvCxnSpPr>
          <p:cNvPr id="32" name="直接连接符 31">
            <a:extLst>
              <a:ext uri="{FF2B5EF4-FFF2-40B4-BE49-F238E27FC236}">
                <a16:creationId xmlns:a16="http://schemas.microsoft.com/office/drawing/2014/main" id="{6C3D3B23-7979-4735-A1C9-3C963B6AD30C}"/>
              </a:ext>
            </a:extLst>
          </p:cNvPr>
          <p:cNvCxnSpPr>
            <a:cxnSpLocks/>
          </p:cNvCxnSpPr>
          <p:nvPr/>
        </p:nvCxnSpPr>
        <p:spPr bwMode="auto">
          <a:xfrm flipH="1">
            <a:off x="7078073" y="5598795"/>
            <a:ext cx="782955" cy="0"/>
          </a:xfrm>
          <a:prstGeom prst="line">
            <a:avLst/>
          </a:prstGeom>
          <a:noFill/>
          <a:ln w="28575" cap="flat" cmpd="sng" algn="ctr">
            <a:solidFill>
              <a:srgbClr val="FF0000"/>
            </a:solidFill>
            <a:prstDash val="solid"/>
            <a:round/>
            <a:headEnd type="none" w="med" len="med"/>
            <a:tailEnd type="none" w="med" len="med"/>
          </a:ln>
        </p:spPr>
      </p:cxnSp>
    </p:spTree>
    <p:extLst>
      <p:ext uri="{BB962C8B-B14F-4D97-AF65-F5344CB8AC3E}">
        <p14:creationId xmlns:p14="http://schemas.microsoft.com/office/powerpoint/2010/main" val="3252600524"/>
      </p:ext>
    </p:extLst>
  </p:cSld>
  <p:clrMapOvr>
    <a:masterClrMapping/>
  </p:clrMapOvr>
  <mc:AlternateContent xmlns:mc="http://schemas.openxmlformats.org/markup-compatibility/2006" xmlns:p14="http://schemas.microsoft.com/office/powerpoint/2010/main">
    <mc:Choice Requires="p14">
      <p:transition spd="slow" p14:dur="2000" advTm="41080"/>
    </mc:Choice>
    <mc:Fallback xmlns="">
      <p:transition spd="slow" advTm="4108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4680DF-E65C-4FD8-8894-9C8A123E0BAB}"/>
              </a:ext>
            </a:extLst>
          </p:cNvPr>
          <p:cNvSpPr txBox="1"/>
          <p:nvPr/>
        </p:nvSpPr>
        <p:spPr>
          <a:xfrm>
            <a:off x="179388" y="1084400"/>
            <a:ext cx="8964612" cy="830997"/>
          </a:xfrm>
          <a:prstGeom prst="rect">
            <a:avLst/>
          </a:prstGeom>
          <a:noFill/>
        </p:spPr>
        <p:txBody>
          <a:bodyPr wrap="square" rtlCol="0">
            <a:spAutoFit/>
          </a:bodyPr>
          <a:lstStyle/>
          <a:p>
            <a:pPr>
              <a:spcBef>
                <a:spcPts val="600"/>
              </a:spcBef>
              <a:spcAft>
                <a:spcPts val="600"/>
              </a:spcAft>
            </a:pPr>
            <a:r>
              <a:rPr lang="en-US" altLang="zh-CN" sz="2400" b="1" dirty="0"/>
              <a:t>In RRT, why doesn’t zoom the</a:t>
            </a:r>
            <a:r>
              <a:rPr lang="zh-CN" altLang="en-US" sz="2400" b="1" dirty="0"/>
              <a:t> </a:t>
            </a:r>
            <a:r>
              <a:rPr lang="en-US" altLang="zh-CN" sz="2400" b="1" dirty="0"/>
              <a:t>map</a:t>
            </a:r>
            <a:r>
              <a:rPr lang="zh-CN" altLang="en-US" sz="2400" b="1" dirty="0"/>
              <a:t> </a:t>
            </a:r>
            <a:r>
              <a:rPr lang="en-US" altLang="zh-CN" sz="2400" b="1" dirty="0"/>
              <a:t>up</a:t>
            </a:r>
            <a:r>
              <a:rPr lang="zh-CN" altLang="en-US" sz="2400" b="1" dirty="0"/>
              <a:t> </a:t>
            </a:r>
            <a:r>
              <a:rPr lang="en-US" altLang="zh-CN" sz="2400" b="1" dirty="0"/>
              <a:t>to make the narrow passage not so narrow ?</a:t>
            </a:r>
          </a:p>
        </p:txBody>
      </p:sp>
      <p:sp>
        <p:nvSpPr>
          <p:cNvPr id="5" name="标题 2">
            <a:extLst>
              <a:ext uri="{FF2B5EF4-FFF2-40B4-BE49-F238E27FC236}">
                <a16:creationId xmlns:a16="http://schemas.microsoft.com/office/drawing/2014/main" id="{523413C9-E0B3-472D-B78A-1916D55D3C4C}"/>
              </a:ext>
            </a:extLst>
          </p:cNvPr>
          <p:cNvSpPr>
            <a:spLocks noGrp="1"/>
          </p:cNvSpPr>
          <p:nvPr>
            <p:ph type="title"/>
          </p:nvPr>
        </p:nvSpPr>
        <p:spPr/>
        <p:txBody>
          <a:bodyPr/>
          <a:lstStyle/>
          <a:p>
            <a:r>
              <a:rPr lang="en-GB" altLang="en-US" sz="3200" b="1" kern="0" dirty="0">
                <a:solidFill>
                  <a:schemeClr val="tx1"/>
                </a:solidFill>
                <a:latin typeface="+mn-lt"/>
              </a:rPr>
              <a:t>Questions &amp; Answers</a:t>
            </a:r>
          </a:p>
        </p:txBody>
      </p:sp>
      <p:sp>
        <p:nvSpPr>
          <p:cNvPr id="3" name="灯片编号占位符 2">
            <a:extLst>
              <a:ext uri="{FF2B5EF4-FFF2-40B4-BE49-F238E27FC236}">
                <a16:creationId xmlns:a16="http://schemas.microsoft.com/office/drawing/2014/main" id="{F4DE5074-4A62-4C68-ACCE-BA06052A25CF}"/>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31</a:t>
            </a:fld>
            <a:endParaRPr lang="zh-CN" altLang="en-US"/>
          </a:p>
        </p:txBody>
      </p:sp>
      <p:sp>
        <p:nvSpPr>
          <p:cNvPr id="20" name="文本框 19">
            <a:extLst>
              <a:ext uri="{FF2B5EF4-FFF2-40B4-BE49-F238E27FC236}">
                <a16:creationId xmlns:a16="http://schemas.microsoft.com/office/drawing/2014/main" id="{ECEDD03F-5A49-4A9F-BD54-36B093CA883B}"/>
              </a:ext>
            </a:extLst>
          </p:cNvPr>
          <p:cNvSpPr txBox="1"/>
          <p:nvPr/>
        </p:nvSpPr>
        <p:spPr>
          <a:xfrm>
            <a:off x="405300" y="2163184"/>
            <a:ext cx="8558078" cy="3422540"/>
          </a:xfrm>
          <a:prstGeom prst="rect">
            <a:avLst/>
          </a:prstGeom>
          <a:noFill/>
        </p:spPr>
        <p:txBody>
          <a:bodyPr wrap="square" rtlCol="0">
            <a:spAutoFit/>
          </a:bodyPr>
          <a:lstStyle/>
          <a:p>
            <a:pPr marL="342900" indent="-342900">
              <a:lnSpc>
                <a:spcPct val="150000"/>
              </a:lnSpc>
              <a:spcAft>
                <a:spcPts val="600"/>
              </a:spcAft>
              <a:buFont typeface="Wingdings" panose="05000000000000000000" pitchFamily="2" charset="2"/>
              <a:buChar char="Ø"/>
            </a:pPr>
            <a:r>
              <a:rPr lang="en-US" altLang="zh-CN" sz="2000" dirty="0"/>
              <a:t>This way will increase the nodes need to be sampled increase significantly, thus increase the computation time and the memory it requires, and the increase is exponential rather than linear, which will make it lose all its advantages compared with the grid-based algorithms.</a:t>
            </a:r>
          </a:p>
          <a:p>
            <a:pPr marL="342900" indent="-342900">
              <a:lnSpc>
                <a:spcPct val="150000"/>
              </a:lnSpc>
              <a:spcAft>
                <a:spcPts val="600"/>
              </a:spcAft>
              <a:buFont typeface="Wingdings" panose="05000000000000000000" pitchFamily="2" charset="2"/>
              <a:buChar char="Ø"/>
            </a:pPr>
            <a:endParaRPr lang="en-US" altLang="zh-CN" sz="2000" dirty="0"/>
          </a:p>
          <a:p>
            <a:pPr marL="342900" indent="-342900">
              <a:lnSpc>
                <a:spcPct val="150000"/>
              </a:lnSpc>
              <a:spcAft>
                <a:spcPts val="600"/>
              </a:spcAft>
              <a:buFont typeface="Wingdings" panose="05000000000000000000" pitchFamily="2" charset="2"/>
              <a:buChar char="Ø"/>
            </a:pPr>
            <a:r>
              <a:rPr lang="en-US" altLang="zh-CN" sz="2000" dirty="0"/>
              <a:t>That is why no researcher uses such a way to solve the narrow passage problem in RRT, it is like a kind of cheating but not a considerable solution.</a:t>
            </a:r>
            <a:endParaRPr lang="zh-CN" altLang="en-US" sz="2000" dirty="0"/>
          </a:p>
        </p:txBody>
      </p:sp>
    </p:spTree>
    <p:extLst>
      <p:ext uri="{BB962C8B-B14F-4D97-AF65-F5344CB8AC3E}">
        <p14:creationId xmlns:p14="http://schemas.microsoft.com/office/powerpoint/2010/main" val="1275894182"/>
      </p:ext>
    </p:extLst>
  </p:cSld>
  <p:clrMapOvr>
    <a:masterClrMapping/>
  </p:clrMapOvr>
  <mc:AlternateContent xmlns:mc="http://schemas.openxmlformats.org/markup-compatibility/2006" xmlns:p14="http://schemas.microsoft.com/office/powerpoint/2010/main">
    <mc:Choice Requires="p14">
      <p:transition spd="slow" p14:dur="2000" advTm="41080"/>
    </mc:Choice>
    <mc:Fallback xmlns="">
      <p:transition spd="slow" advTm="4108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437C4C4E-BFE7-4F14-A76B-05467A94AE81}"/>
              </a:ext>
            </a:extLst>
          </p:cNvPr>
          <p:cNvSpPr txBox="1"/>
          <p:nvPr/>
        </p:nvSpPr>
        <p:spPr>
          <a:xfrm>
            <a:off x="179389" y="1007341"/>
            <a:ext cx="8697124" cy="400110"/>
          </a:xfrm>
          <a:prstGeom prst="rect">
            <a:avLst/>
          </a:prstGeom>
          <a:noFill/>
        </p:spPr>
        <p:txBody>
          <a:bodyPr wrap="square" rtlCol="0">
            <a:spAutoFit/>
          </a:bodyPr>
          <a:lstStyle/>
          <a:p>
            <a:r>
              <a:rPr lang="en-US" altLang="zh-CN" sz="2000" dirty="0"/>
              <a:t>S</a:t>
            </a:r>
            <a:r>
              <a:rPr lang="en" altLang="zh-CN" sz="2000" dirty="0"/>
              <a:t>cenario 2</a:t>
            </a:r>
            <a:endParaRPr lang="zh-CN" altLang="en-US" sz="2000" dirty="0"/>
          </a:p>
        </p:txBody>
      </p:sp>
      <p:pic>
        <p:nvPicPr>
          <p:cNvPr id="5" name="图片 4">
            <a:extLst>
              <a:ext uri="{FF2B5EF4-FFF2-40B4-BE49-F238E27FC236}">
                <a16:creationId xmlns:a16="http://schemas.microsoft.com/office/drawing/2014/main" id="{15814E28-6E43-4E05-A0AC-C5EA2491CD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157" y="1756878"/>
            <a:ext cx="4020535" cy="4020535"/>
          </a:xfrm>
          <a:prstGeom prst="rect">
            <a:avLst/>
          </a:prstGeom>
        </p:spPr>
      </p:pic>
      <p:sp>
        <p:nvSpPr>
          <p:cNvPr id="28" name="文本框 27">
            <a:extLst>
              <a:ext uri="{FF2B5EF4-FFF2-40B4-BE49-F238E27FC236}">
                <a16:creationId xmlns:a16="http://schemas.microsoft.com/office/drawing/2014/main" id="{56898476-3461-42B3-A996-D3E089C3E996}"/>
              </a:ext>
            </a:extLst>
          </p:cNvPr>
          <p:cNvSpPr txBox="1"/>
          <p:nvPr/>
        </p:nvSpPr>
        <p:spPr>
          <a:xfrm>
            <a:off x="3311199" y="5282096"/>
            <a:ext cx="687521" cy="338554"/>
          </a:xfrm>
          <a:prstGeom prst="rect">
            <a:avLst/>
          </a:prstGeom>
          <a:noFill/>
        </p:spPr>
        <p:txBody>
          <a:bodyPr wrap="square" rtlCol="0">
            <a:spAutoFit/>
          </a:bodyPr>
          <a:lstStyle/>
          <a:p>
            <a:r>
              <a:rPr lang="en-US" altLang="zh-CN" sz="1600" b="1" dirty="0">
                <a:solidFill>
                  <a:srgbClr val="FFFF00"/>
                </a:solidFill>
              </a:rPr>
              <a:t>Start</a:t>
            </a:r>
            <a:endParaRPr lang="zh-CN" altLang="en-US" sz="1600" b="1" dirty="0">
              <a:solidFill>
                <a:srgbClr val="FFFF00"/>
              </a:solidFill>
            </a:endParaRPr>
          </a:p>
        </p:txBody>
      </p:sp>
      <p:sp>
        <p:nvSpPr>
          <p:cNvPr id="34" name="文本框 33">
            <a:extLst>
              <a:ext uri="{FF2B5EF4-FFF2-40B4-BE49-F238E27FC236}">
                <a16:creationId xmlns:a16="http://schemas.microsoft.com/office/drawing/2014/main" id="{73ED4893-3099-44EF-9434-80CB820403DB}"/>
              </a:ext>
            </a:extLst>
          </p:cNvPr>
          <p:cNvSpPr txBox="1"/>
          <p:nvPr/>
        </p:nvSpPr>
        <p:spPr>
          <a:xfrm>
            <a:off x="701978" y="1994981"/>
            <a:ext cx="643635" cy="338554"/>
          </a:xfrm>
          <a:prstGeom prst="rect">
            <a:avLst/>
          </a:prstGeom>
          <a:noFill/>
        </p:spPr>
        <p:txBody>
          <a:bodyPr wrap="square" rtlCol="0">
            <a:spAutoFit/>
          </a:bodyPr>
          <a:lstStyle/>
          <a:p>
            <a:r>
              <a:rPr lang="en-US" altLang="zh-CN" sz="1600" b="1" dirty="0">
                <a:solidFill>
                  <a:srgbClr val="FFFF00"/>
                </a:solidFill>
              </a:rPr>
              <a:t>Goal</a:t>
            </a:r>
            <a:endParaRPr lang="zh-CN" altLang="en-US" sz="1600" b="1" dirty="0">
              <a:solidFill>
                <a:srgbClr val="FFFF00"/>
              </a:solidFill>
            </a:endParaRPr>
          </a:p>
        </p:txBody>
      </p:sp>
      <p:sp>
        <p:nvSpPr>
          <p:cNvPr id="12" name="文本框 11">
            <a:extLst>
              <a:ext uri="{FF2B5EF4-FFF2-40B4-BE49-F238E27FC236}">
                <a16:creationId xmlns:a16="http://schemas.microsoft.com/office/drawing/2014/main" id="{5DE65E3F-79F6-4D79-9A12-118B24C1DF52}"/>
              </a:ext>
            </a:extLst>
          </p:cNvPr>
          <p:cNvSpPr txBox="1"/>
          <p:nvPr/>
        </p:nvSpPr>
        <p:spPr>
          <a:xfrm>
            <a:off x="1035084" y="6081790"/>
            <a:ext cx="2430635" cy="276999"/>
          </a:xfrm>
          <a:prstGeom prst="rect">
            <a:avLst/>
          </a:prstGeom>
          <a:noFill/>
        </p:spPr>
        <p:txBody>
          <a:bodyPr wrap="square" rtlCol="0">
            <a:spAutoFit/>
          </a:bodyPr>
          <a:lstStyle/>
          <a:p>
            <a:pPr algn="ctr"/>
            <a:r>
              <a:rPr lang="en" altLang="zh-CN" sz="1200" dirty="0"/>
              <a:t>Aerial</a:t>
            </a:r>
            <a:r>
              <a:rPr lang="en-US" altLang="zh-CN" sz="1200" dirty="0"/>
              <a:t> image for navigation</a:t>
            </a:r>
            <a:endParaRPr lang="zh-CN" altLang="en-US" sz="1200" dirty="0"/>
          </a:p>
        </p:txBody>
      </p:sp>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sz="3200" b="1" dirty="0">
              <a:solidFill>
                <a:schemeClr val="tx1"/>
              </a:solidFill>
              <a:latin typeface="Times New Roman"/>
            </a:endParaRPr>
          </a:p>
        </p:txBody>
      </p:sp>
      <p:pic>
        <p:nvPicPr>
          <p:cNvPr id="4" name="图片 3">
            <a:extLst>
              <a:ext uri="{FF2B5EF4-FFF2-40B4-BE49-F238E27FC236}">
                <a16:creationId xmlns:a16="http://schemas.microsoft.com/office/drawing/2014/main" id="{0EF6E102-E633-49FB-8495-A6F20E63C3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5978" y="1756878"/>
            <a:ext cx="4020535" cy="4020535"/>
          </a:xfrm>
          <a:prstGeom prst="rect">
            <a:avLst/>
          </a:prstGeom>
        </p:spPr>
      </p:pic>
      <p:sp>
        <p:nvSpPr>
          <p:cNvPr id="13" name="文本框 12">
            <a:extLst>
              <a:ext uri="{FF2B5EF4-FFF2-40B4-BE49-F238E27FC236}">
                <a16:creationId xmlns:a16="http://schemas.microsoft.com/office/drawing/2014/main" id="{E35D682E-CA22-4715-97DE-B78B2B8AFBD2}"/>
              </a:ext>
            </a:extLst>
          </p:cNvPr>
          <p:cNvSpPr txBox="1"/>
          <p:nvPr/>
        </p:nvSpPr>
        <p:spPr>
          <a:xfrm>
            <a:off x="5650927" y="6081790"/>
            <a:ext cx="2430636" cy="276999"/>
          </a:xfrm>
          <a:prstGeom prst="rect">
            <a:avLst/>
          </a:prstGeom>
          <a:noFill/>
        </p:spPr>
        <p:txBody>
          <a:bodyPr wrap="square" rtlCol="0">
            <a:spAutoFit/>
          </a:bodyPr>
          <a:lstStyle/>
          <a:p>
            <a:pPr algn="ctr"/>
            <a:r>
              <a:rPr lang="en-US" altLang="zh-CN" sz="1200" dirty="0"/>
              <a:t>Map for path planning</a:t>
            </a:r>
            <a:endParaRPr lang="zh-CN" altLang="en-US" sz="1200" dirty="0"/>
          </a:p>
        </p:txBody>
      </p:sp>
      <p:sp>
        <p:nvSpPr>
          <p:cNvPr id="6" name="矩形 5">
            <a:extLst>
              <a:ext uri="{FF2B5EF4-FFF2-40B4-BE49-F238E27FC236}">
                <a16:creationId xmlns:a16="http://schemas.microsoft.com/office/drawing/2014/main" id="{03754982-2F2F-4771-8DE2-21E1C29505E9}"/>
              </a:ext>
            </a:extLst>
          </p:cNvPr>
          <p:cNvSpPr/>
          <p:nvPr/>
        </p:nvSpPr>
        <p:spPr bwMode="auto">
          <a:xfrm rot="1546168">
            <a:off x="461415" y="2043425"/>
            <a:ext cx="261339" cy="168221"/>
          </a:xfrm>
          <a:prstGeom prst="rect">
            <a:avLst/>
          </a:prstGeom>
          <a:solidFill>
            <a:srgbClr val="FFFF00">
              <a:alpha val="80000"/>
            </a:srgb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32</a:t>
            </a:fld>
            <a:endParaRPr lang="zh-CN" altLang="en-US"/>
          </a:p>
        </p:txBody>
      </p:sp>
      <p:pic>
        <p:nvPicPr>
          <p:cNvPr id="8" name="图片 7">
            <a:extLst>
              <a:ext uri="{FF2B5EF4-FFF2-40B4-BE49-F238E27FC236}">
                <a16:creationId xmlns:a16="http://schemas.microsoft.com/office/drawing/2014/main" id="{187C0838-1073-4C8F-91B2-DFAFA283AE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977" y="1756878"/>
            <a:ext cx="4020535" cy="4020535"/>
          </a:xfrm>
          <a:prstGeom prst="rect">
            <a:avLst/>
          </a:prstGeom>
        </p:spPr>
      </p:pic>
    </p:spTree>
    <p:extLst>
      <p:ext uri="{BB962C8B-B14F-4D97-AF65-F5344CB8AC3E}">
        <p14:creationId xmlns:p14="http://schemas.microsoft.com/office/powerpoint/2010/main" val="4225494878"/>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sz="3200" b="1" dirty="0">
              <a:solidFill>
                <a:schemeClr val="tx1"/>
              </a:solidFill>
              <a:latin typeface="Times New Roman"/>
            </a:endParaRPr>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33</a:t>
            </a:fld>
            <a:endParaRPr lang="zh-CN" altLang="en-US"/>
          </a:p>
        </p:txBody>
      </p:sp>
      <p:sp>
        <p:nvSpPr>
          <p:cNvPr id="15" name="文本框 14">
            <a:extLst>
              <a:ext uri="{FF2B5EF4-FFF2-40B4-BE49-F238E27FC236}">
                <a16:creationId xmlns:a16="http://schemas.microsoft.com/office/drawing/2014/main" id="{36D561D9-0E8B-4907-ADA2-8862D02C47EB}"/>
              </a:ext>
            </a:extLst>
          </p:cNvPr>
          <p:cNvSpPr txBox="1"/>
          <p:nvPr/>
        </p:nvSpPr>
        <p:spPr>
          <a:xfrm>
            <a:off x="179388" y="944031"/>
            <a:ext cx="8964612" cy="369332"/>
          </a:xfrm>
          <a:prstGeom prst="rect">
            <a:avLst/>
          </a:prstGeom>
          <a:noFill/>
        </p:spPr>
        <p:txBody>
          <a:bodyPr wrap="square" rtlCol="0">
            <a:spAutoFit/>
          </a:bodyPr>
          <a:lstStyle/>
          <a:p>
            <a:r>
              <a:rPr lang="en-US" altLang="zh-CN" dirty="0"/>
              <a:t>Comparison in </a:t>
            </a:r>
            <a:r>
              <a:rPr lang="en-US" altLang="zh-CN" sz="1800" dirty="0">
                <a:solidFill>
                  <a:srgbClr val="FF0000"/>
                </a:solidFill>
              </a:rPr>
              <a:t>computation</a:t>
            </a:r>
            <a:r>
              <a:rPr lang="en-US" altLang="zh-CN" b="1" dirty="0">
                <a:solidFill>
                  <a:srgbClr val="FF0000"/>
                </a:solidFill>
              </a:rPr>
              <a:t> </a:t>
            </a:r>
            <a:r>
              <a:rPr lang="en-US" altLang="zh-CN" dirty="0">
                <a:solidFill>
                  <a:srgbClr val="FF0000"/>
                </a:solidFill>
              </a:rPr>
              <a:t>time </a:t>
            </a:r>
            <a:r>
              <a:rPr lang="en-US" altLang="zh-CN" dirty="0"/>
              <a:t>[sec.]</a:t>
            </a:r>
            <a:r>
              <a:rPr lang="zh-CN" altLang="en-US" dirty="0"/>
              <a:t> </a:t>
            </a:r>
            <a:r>
              <a:rPr lang="en-US" altLang="zh-CN" dirty="0"/>
              <a:t>and </a:t>
            </a:r>
            <a:r>
              <a:rPr lang="en-US" altLang="zh-CN" dirty="0">
                <a:solidFill>
                  <a:srgbClr val="FF0000"/>
                </a:solidFill>
              </a:rPr>
              <a:t>path length</a:t>
            </a:r>
            <a:r>
              <a:rPr lang="en-US" altLang="zh-CN" dirty="0"/>
              <a:t> [m] (Each algorithm was run </a:t>
            </a:r>
            <a:r>
              <a:rPr lang="en-US" altLang="zh-CN" b="1" dirty="0"/>
              <a:t>10 times</a:t>
            </a:r>
            <a:r>
              <a:rPr lang="en-US" altLang="zh-CN" dirty="0"/>
              <a:t>)</a:t>
            </a:r>
            <a:endParaRPr lang="zh-CN" altLang="en-US" dirty="0"/>
          </a:p>
        </p:txBody>
      </p:sp>
      <p:graphicFrame>
        <p:nvGraphicFramePr>
          <p:cNvPr id="16" name="图表 15">
            <a:extLst>
              <a:ext uri="{FF2B5EF4-FFF2-40B4-BE49-F238E27FC236}">
                <a16:creationId xmlns:a16="http://schemas.microsoft.com/office/drawing/2014/main" id="{FB1BE4A0-9E6B-40E0-987A-50E324FBC864}"/>
              </a:ext>
            </a:extLst>
          </p:cNvPr>
          <p:cNvGraphicFramePr>
            <a:graphicFrameLocks/>
          </p:cNvGraphicFramePr>
          <p:nvPr>
            <p:extLst>
              <p:ext uri="{D42A27DB-BD31-4B8C-83A1-F6EECF244321}">
                <p14:modId xmlns:p14="http://schemas.microsoft.com/office/powerpoint/2010/main" val="3482495739"/>
              </p:ext>
            </p:extLst>
          </p:nvPr>
        </p:nvGraphicFramePr>
        <p:xfrm>
          <a:off x="1257300" y="1420601"/>
          <a:ext cx="6629400" cy="2518939"/>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a:extLst>
              <a:ext uri="{FF2B5EF4-FFF2-40B4-BE49-F238E27FC236}">
                <a16:creationId xmlns:a16="http://schemas.microsoft.com/office/drawing/2014/main" id="{CB4ABD14-E118-45EB-A959-6C0FF0D18492}"/>
              </a:ext>
            </a:extLst>
          </p:cNvPr>
          <p:cNvSpPr txBox="1"/>
          <p:nvPr/>
        </p:nvSpPr>
        <p:spPr>
          <a:xfrm rot="16200000">
            <a:off x="-233083" y="2394820"/>
            <a:ext cx="2059876" cy="338554"/>
          </a:xfrm>
          <a:prstGeom prst="rect">
            <a:avLst/>
          </a:prstGeom>
          <a:noFill/>
        </p:spPr>
        <p:txBody>
          <a:bodyPr wrap="square">
            <a:spAutoFit/>
          </a:bodyPr>
          <a:lstStyle/>
          <a:p>
            <a:pPr algn="ctr"/>
            <a:r>
              <a:rPr lang="en-US" altLang="zh-CN" sz="1600" dirty="0"/>
              <a:t>computation time [sec.]</a:t>
            </a:r>
            <a:r>
              <a:rPr lang="en-US" altLang="zh-CN" sz="1600" b="1" dirty="0"/>
              <a:t> </a:t>
            </a:r>
            <a:endParaRPr lang="zh-CN" altLang="en-US" sz="1600" dirty="0"/>
          </a:p>
        </p:txBody>
      </p:sp>
      <p:sp>
        <p:nvSpPr>
          <p:cNvPr id="18" name="文本框 17">
            <a:extLst>
              <a:ext uri="{FF2B5EF4-FFF2-40B4-BE49-F238E27FC236}">
                <a16:creationId xmlns:a16="http://schemas.microsoft.com/office/drawing/2014/main" id="{9C448DE0-EBBA-4E7A-A019-E84DBB3C92CD}"/>
              </a:ext>
            </a:extLst>
          </p:cNvPr>
          <p:cNvSpPr txBox="1"/>
          <p:nvPr/>
        </p:nvSpPr>
        <p:spPr>
          <a:xfrm rot="16200000">
            <a:off x="-231860" y="4908017"/>
            <a:ext cx="1380320" cy="338554"/>
          </a:xfrm>
          <a:prstGeom prst="rect">
            <a:avLst/>
          </a:prstGeom>
          <a:noFill/>
        </p:spPr>
        <p:txBody>
          <a:bodyPr wrap="square">
            <a:spAutoFit/>
          </a:bodyPr>
          <a:lstStyle/>
          <a:p>
            <a:pPr algn="ctr"/>
            <a:r>
              <a:rPr lang="en-US" altLang="zh-CN" sz="1600" dirty="0"/>
              <a:t>path length [m]</a:t>
            </a:r>
            <a:r>
              <a:rPr lang="en-US" altLang="zh-CN" sz="1600" b="1" dirty="0"/>
              <a:t> </a:t>
            </a:r>
            <a:endParaRPr lang="zh-CN" altLang="en-US" sz="1600" dirty="0"/>
          </a:p>
        </p:txBody>
      </p:sp>
      <p:graphicFrame>
        <p:nvGraphicFramePr>
          <p:cNvPr id="19" name="图表 18">
            <a:extLst>
              <a:ext uri="{FF2B5EF4-FFF2-40B4-BE49-F238E27FC236}">
                <a16:creationId xmlns:a16="http://schemas.microsoft.com/office/drawing/2014/main" id="{6FFF6C53-2BA5-45ED-A7BA-9E13BE6DF796}"/>
              </a:ext>
            </a:extLst>
          </p:cNvPr>
          <p:cNvGraphicFramePr>
            <a:graphicFrameLocks/>
          </p:cNvGraphicFramePr>
          <p:nvPr>
            <p:extLst>
              <p:ext uri="{D42A27DB-BD31-4B8C-83A1-F6EECF244321}">
                <p14:modId xmlns:p14="http://schemas.microsoft.com/office/powerpoint/2010/main" val="3830556096"/>
              </p:ext>
            </p:extLst>
          </p:nvPr>
        </p:nvGraphicFramePr>
        <p:xfrm>
          <a:off x="662940" y="3800214"/>
          <a:ext cx="7818120" cy="27695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34032461"/>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EF6E102-E633-49FB-8495-A6F20E63C3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5978" y="1756878"/>
            <a:ext cx="4020535" cy="4020535"/>
          </a:xfrm>
          <a:prstGeom prst="rect">
            <a:avLst/>
          </a:prstGeom>
        </p:spPr>
      </p:pic>
      <p:pic>
        <p:nvPicPr>
          <p:cNvPr id="10" name="图片 9">
            <a:extLst>
              <a:ext uri="{FF2B5EF4-FFF2-40B4-BE49-F238E27FC236}">
                <a16:creationId xmlns:a16="http://schemas.microsoft.com/office/drawing/2014/main" id="{65037763-6379-477C-9009-5BE131A22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975" y="1756878"/>
            <a:ext cx="4020537" cy="4020537"/>
          </a:xfrm>
          <a:prstGeom prst="rect">
            <a:avLst/>
          </a:prstGeom>
        </p:spPr>
      </p:pic>
      <p:pic>
        <p:nvPicPr>
          <p:cNvPr id="7" name="图片 6">
            <a:extLst>
              <a:ext uri="{FF2B5EF4-FFF2-40B4-BE49-F238E27FC236}">
                <a16:creationId xmlns:a16="http://schemas.microsoft.com/office/drawing/2014/main" id="{AE4E99E8-C991-4E5A-806F-B0F4754C79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156" y="1756878"/>
            <a:ext cx="4020536" cy="4020536"/>
          </a:xfrm>
          <a:prstGeom prst="rect">
            <a:avLst/>
          </a:prstGeom>
        </p:spPr>
      </p:pic>
      <p:sp>
        <p:nvSpPr>
          <p:cNvPr id="28" name="文本框 27">
            <a:extLst>
              <a:ext uri="{FF2B5EF4-FFF2-40B4-BE49-F238E27FC236}">
                <a16:creationId xmlns:a16="http://schemas.microsoft.com/office/drawing/2014/main" id="{56898476-3461-42B3-A996-D3E089C3E996}"/>
              </a:ext>
            </a:extLst>
          </p:cNvPr>
          <p:cNvSpPr txBox="1"/>
          <p:nvPr/>
        </p:nvSpPr>
        <p:spPr>
          <a:xfrm>
            <a:off x="3600505" y="1958258"/>
            <a:ext cx="687521" cy="338554"/>
          </a:xfrm>
          <a:prstGeom prst="rect">
            <a:avLst/>
          </a:prstGeom>
          <a:noFill/>
        </p:spPr>
        <p:txBody>
          <a:bodyPr wrap="square" rtlCol="0">
            <a:spAutoFit/>
          </a:bodyPr>
          <a:lstStyle/>
          <a:p>
            <a:r>
              <a:rPr lang="en-US" altLang="zh-CN" sz="1600" b="1" dirty="0">
                <a:solidFill>
                  <a:srgbClr val="FFFF00"/>
                </a:solidFill>
              </a:rPr>
              <a:t>Start</a:t>
            </a:r>
            <a:endParaRPr lang="zh-CN" altLang="en-US" sz="1600" b="1" dirty="0">
              <a:solidFill>
                <a:srgbClr val="FFFF00"/>
              </a:solidFill>
            </a:endParaRPr>
          </a:p>
        </p:txBody>
      </p:sp>
      <p:sp>
        <p:nvSpPr>
          <p:cNvPr id="34" name="文本框 33">
            <a:extLst>
              <a:ext uri="{FF2B5EF4-FFF2-40B4-BE49-F238E27FC236}">
                <a16:creationId xmlns:a16="http://schemas.microsoft.com/office/drawing/2014/main" id="{73ED4893-3099-44EF-9434-80CB820403DB}"/>
              </a:ext>
            </a:extLst>
          </p:cNvPr>
          <p:cNvSpPr txBox="1"/>
          <p:nvPr/>
        </p:nvSpPr>
        <p:spPr>
          <a:xfrm>
            <a:off x="701977" y="4799643"/>
            <a:ext cx="643635" cy="338554"/>
          </a:xfrm>
          <a:prstGeom prst="rect">
            <a:avLst/>
          </a:prstGeom>
          <a:noFill/>
        </p:spPr>
        <p:txBody>
          <a:bodyPr wrap="square" rtlCol="0">
            <a:spAutoFit/>
          </a:bodyPr>
          <a:lstStyle/>
          <a:p>
            <a:r>
              <a:rPr lang="en-US" altLang="zh-CN" sz="1600" b="1" dirty="0">
                <a:solidFill>
                  <a:srgbClr val="FFFF00"/>
                </a:solidFill>
              </a:rPr>
              <a:t>Goal</a:t>
            </a:r>
            <a:endParaRPr lang="zh-CN" altLang="en-US" sz="1600" b="1" dirty="0">
              <a:solidFill>
                <a:srgbClr val="FFFF00"/>
              </a:solidFill>
            </a:endParaRPr>
          </a:p>
        </p:txBody>
      </p:sp>
      <p:sp>
        <p:nvSpPr>
          <p:cNvPr id="12" name="文本框 11">
            <a:extLst>
              <a:ext uri="{FF2B5EF4-FFF2-40B4-BE49-F238E27FC236}">
                <a16:creationId xmlns:a16="http://schemas.microsoft.com/office/drawing/2014/main" id="{5DE65E3F-79F6-4D79-9A12-118B24C1DF52}"/>
              </a:ext>
            </a:extLst>
          </p:cNvPr>
          <p:cNvSpPr txBox="1"/>
          <p:nvPr/>
        </p:nvSpPr>
        <p:spPr>
          <a:xfrm>
            <a:off x="1035084" y="6081790"/>
            <a:ext cx="2430635" cy="276999"/>
          </a:xfrm>
          <a:prstGeom prst="rect">
            <a:avLst/>
          </a:prstGeom>
          <a:noFill/>
        </p:spPr>
        <p:txBody>
          <a:bodyPr wrap="square" rtlCol="0">
            <a:spAutoFit/>
          </a:bodyPr>
          <a:lstStyle/>
          <a:p>
            <a:pPr algn="ctr"/>
            <a:r>
              <a:rPr lang="en" altLang="zh-CN" sz="1200" dirty="0"/>
              <a:t>Aerial</a:t>
            </a:r>
            <a:r>
              <a:rPr lang="en-US" altLang="zh-CN" sz="1200" dirty="0"/>
              <a:t> image for navigation</a:t>
            </a:r>
            <a:endParaRPr lang="zh-CN" altLang="en-US" sz="1200" dirty="0"/>
          </a:p>
        </p:txBody>
      </p:sp>
      <p:sp>
        <p:nvSpPr>
          <p:cNvPr id="13" name="文本框 12">
            <a:extLst>
              <a:ext uri="{FF2B5EF4-FFF2-40B4-BE49-F238E27FC236}">
                <a16:creationId xmlns:a16="http://schemas.microsoft.com/office/drawing/2014/main" id="{E35D682E-CA22-4715-97DE-B78B2B8AFBD2}"/>
              </a:ext>
            </a:extLst>
          </p:cNvPr>
          <p:cNvSpPr txBox="1"/>
          <p:nvPr/>
        </p:nvSpPr>
        <p:spPr>
          <a:xfrm>
            <a:off x="5650927" y="6081790"/>
            <a:ext cx="2430636" cy="276999"/>
          </a:xfrm>
          <a:prstGeom prst="rect">
            <a:avLst/>
          </a:prstGeom>
          <a:noFill/>
        </p:spPr>
        <p:txBody>
          <a:bodyPr wrap="square" rtlCol="0">
            <a:spAutoFit/>
          </a:bodyPr>
          <a:lstStyle/>
          <a:p>
            <a:pPr algn="ctr"/>
            <a:r>
              <a:rPr lang="en-US" altLang="zh-CN" sz="1200" dirty="0"/>
              <a:t>Map for path planning</a:t>
            </a:r>
            <a:endParaRPr lang="zh-CN" altLang="en-US" sz="1200" dirty="0"/>
          </a:p>
        </p:txBody>
      </p:sp>
      <p:sp>
        <p:nvSpPr>
          <p:cNvPr id="6" name="矩形 5">
            <a:extLst>
              <a:ext uri="{FF2B5EF4-FFF2-40B4-BE49-F238E27FC236}">
                <a16:creationId xmlns:a16="http://schemas.microsoft.com/office/drawing/2014/main" id="{03754982-2F2F-4771-8DE2-21E1C29505E9}"/>
              </a:ext>
            </a:extLst>
          </p:cNvPr>
          <p:cNvSpPr/>
          <p:nvPr/>
        </p:nvSpPr>
        <p:spPr bwMode="auto">
          <a:xfrm>
            <a:off x="393369" y="4790208"/>
            <a:ext cx="314051" cy="264697"/>
          </a:xfrm>
          <a:prstGeom prst="rect">
            <a:avLst/>
          </a:prstGeom>
          <a:solidFill>
            <a:srgbClr val="FFFF00">
              <a:alpha val="80000"/>
            </a:srgb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34</a:t>
            </a:fld>
            <a:endParaRPr lang="zh-CN" altLang="en-US"/>
          </a:p>
        </p:txBody>
      </p:sp>
      <p:sp>
        <p:nvSpPr>
          <p:cNvPr id="15" name="文本框 14">
            <a:extLst>
              <a:ext uri="{FF2B5EF4-FFF2-40B4-BE49-F238E27FC236}">
                <a16:creationId xmlns:a16="http://schemas.microsoft.com/office/drawing/2014/main" id="{FE794266-63CF-45DE-86A0-E6125C9F020F}"/>
              </a:ext>
            </a:extLst>
          </p:cNvPr>
          <p:cNvSpPr txBox="1"/>
          <p:nvPr/>
        </p:nvSpPr>
        <p:spPr>
          <a:xfrm>
            <a:off x="179389" y="1007341"/>
            <a:ext cx="8697124" cy="400110"/>
          </a:xfrm>
          <a:prstGeom prst="rect">
            <a:avLst/>
          </a:prstGeom>
          <a:noFill/>
        </p:spPr>
        <p:txBody>
          <a:bodyPr wrap="square" rtlCol="0">
            <a:spAutoFit/>
          </a:bodyPr>
          <a:lstStyle/>
          <a:p>
            <a:r>
              <a:rPr lang="en-US" altLang="zh-CN" sz="2000" dirty="0"/>
              <a:t>S</a:t>
            </a:r>
            <a:r>
              <a:rPr lang="en" altLang="zh-CN" sz="2000" dirty="0"/>
              <a:t>cenario 3</a:t>
            </a:r>
            <a:endParaRPr lang="zh-CN" altLang="en-US" sz="2000" dirty="0"/>
          </a:p>
        </p:txBody>
      </p:sp>
      <p:sp>
        <p:nvSpPr>
          <p:cNvPr id="18" name="标题 8">
            <a:extLst>
              <a:ext uri="{FF2B5EF4-FFF2-40B4-BE49-F238E27FC236}">
                <a16:creationId xmlns:a16="http://schemas.microsoft.com/office/drawing/2014/main" id="{89B5A9DE-1375-4B98-820E-B75CA3F76B4C}"/>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sz="3200" b="1" dirty="0">
              <a:solidFill>
                <a:schemeClr val="tx1"/>
              </a:solidFill>
              <a:latin typeface="Times New Roman"/>
            </a:endParaRPr>
          </a:p>
        </p:txBody>
      </p:sp>
    </p:spTree>
    <p:extLst>
      <p:ext uri="{BB962C8B-B14F-4D97-AF65-F5344CB8AC3E}">
        <p14:creationId xmlns:p14="http://schemas.microsoft.com/office/powerpoint/2010/main" val="1265543548"/>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35</a:t>
            </a:fld>
            <a:endParaRPr lang="zh-CN" altLang="en-US"/>
          </a:p>
        </p:txBody>
      </p:sp>
      <p:sp>
        <p:nvSpPr>
          <p:cNvPr id="18" name="文本框 17">
            <a:extLst>
              <a:ext uri="{FF2B5EF4-FFF2-40B4-BE49-F238E27FC236}">
                <a16:creationId xmlns:a16="http://schemas.microsoft.com/office/drawing/2014/main" id="{9C448DE0-EBBA-4E7A-A019-E84DBB3C92CD}"/>
              </a:ext>
            </a:extLst>
          </p:cNvPr>
          <p:cNvSpPr txBox="1"/>
          <p:nvPr/>
        </p:nvSpPr>
        <p:spPr>
          <a:xfrm rot="16200000">
            <a:off x="-231860" y="5197851"/>
            <a:ext cx="1380320" cy="338554"/>
          </a:xfrm>
          <a:prstGeom prst="rect">
            <a:avLst/>
          </a:prstGeom>
          <a:noFill/>
        </p:spPr>
        <p:txBody>
          <a:bodyPr wrap="square">
            <a:spAutoFit/>
          </a:bodyPr>
          <a:lstStyle/>
          <a:p>
            <a:pPr algn="ctr"/>
            <a:r>
              <a:rPr lang="en-US" altLang="zh-CN" sz="1600" dirty="0"/>
              <a:t>path length [m]</a:t>
            </a:r>
            <a:r>
              <a:rPr lang="en-US" altLang="zh-CN" sz="1600" b="1" dirty="0"/>
              <a:t> </a:t>
            </a:r>
            <a:endParaRPr lang="zh-CN" altLang="en-US" sz="1600" dirty="0"/>
          </a:p>
        </p:txBody>
      </p:sp>
      <p:graphicFrame>
        <p:nvGraphicFramePr>
          <p:cNvPr id="9" name="图表 8">
            <a:extLst>
              <a:ext uri="{FF2B5EF4-FFF2-40B4-BE49-F238E27FC236}">
                <a16:creationId xmlns:a16="http://schemas.microsoft.com/office/drawing/2014/main" id="{0F8ED905-FDC6-4C3F-AD7A-5422B86D5A27}"/>
              </a:ext>
            </a:extLst>
          </p:cNvPr>
          <p:cNvGraphicFramePr>
            <a:graphicFrameLocks/>
          </p:cNvGraphicFramePr>
          <p:nvPr>
            <p:extLst>
              <p:ext uri="{D42A27DB-BD31-4B8C-83A1-F6EECF244321}">
                <p14:modId xmlns:p14="http://schemas.microsoft.com/office/powerpoint/2010/main" val="3534534604"/>
              </p:ext>
            </p:extLst>
          </p:nvPr>
        </p:nvGraphicFramePr>
        <p:xfrm>
          <a:off x="1257300" y="1420600"/>
          <a:ext cx="6629400" cy="25641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5C3A3CC4-7DC2-46AD-B8F1-FCE711A3F91A}"/>
              </a:ext>
            </a:extLst>
          </p:cNvPr>
          <p:cNvGraphicFramePr>
            <a:graphicFrameLocks/>
          </p:cNvGraphicFramePr>
          <p:nvPr>
            <p:extLst>
              <p:ext uri="{D42A27DB-BD31-4B8C-83A1-F6EECF244321}">
                <p14:modId xmlns:p14="http://schemas.microsoft.com/office/powerpoint/2010/main" val="1149412815"/>
              </p:ext>
            </p:extLst>
          </p:nvPr>
        </p:nvGraphicFramePr>
        <p:xfrm>
          <a:off x="662940" y="3984772"/>
          <a:ext cx="7818120" cy="2781366"/>
        </p:xfrm>
        <a:graphic>
          <a:graphicData uri="http://schemas.openxmlformats.org/drawingml/2006/chart">
            <c:chart xmlns:c="http://schemas.openxmlformats.org/drawingml/2006/chart" xmlns:r="http://schemas.openxmlformats.org/officeDocument/2006/relationships" r:id="rId4"/>
          </a:graphicData>
        </a:graphic>
      </p:graphicFrame>
      <p:sp>
        <p:nvSpPr>
          <p:cNvPr id="12" name="标题 8">
            <a:extLst>
              <a:ext uri="{FF2B5EF4-FFF2-40B4-BE49-F238E27FC236}">
                <a16:creationId xmlns:a16="http://schemas.microsoft.com/office/drawing/2014/main" id="{7D6A76C2-5BBB-4721-AA03-50317B4EFBD8}"/>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sz="3200" b="1" dirty="0">
              <a:solidFill>
                <a:schemeClr val="tx1"/>
              </a:solidFill>
              <a:latin typeface="Times New Roman"/>
            </a:endParaRPr>
          </a:p>
        </p:txBody>
      </p:sp>
      <p:sp>
        <p:nvSpPr>
          <p:cNvPr id="10" name="文本框 9">
            <a:extLst>
              <a:ext uri="{FF2B5EF4-FFF2-40B4-BE49-F238E27FC236}">
                <a16:creationId xmlns:a16="http://schemas.microsoft.com/office/drawing/2014/main" id="{2B8DC595-8504-48C5-B8C5-34664043B326}"/>
              </a:ext>
            </a:extLst>
          </p:cNvPr>
          <p:cNvSpPr txBox="1"/>
          <p:nvPr/>
        </p:nvSpPr>
        <p:spPr>
          <a:xfrm>
            <a:off x="179388" y="944031"/>
            <a:ext cx="8964612" cy="369332"/>
          </a:xfrm>
          <a:prstGeom prst="rect">
            <a:avLst/>
          </a:prstGeom>
          <a:noFill/>
        </p:spPr>
        <p:txBody>
          <a:bodyPr wrap="square" rtlCol="0">
            <a:spAutoFit/>
          </a:bodyPr>
          <a:lstStyle/>
          <a:p>
            <a:r>
              <a:rPr lang="en-US" altLang="zh-CN" dirty="0"/>
              <a:t>Comparison in </a:t>
            </a:r>
            <a:r>
              <a:rPr lang="en-US" altLang="zh-CN" sz="1800" dirty="0">
                <a:solidFill>
                  <a:srgbClr val="FF0000"/>
                </a:solidFill>
              </a:rPr>
              <a:t>computation</a:t>
            </a:r>
            <a:r>
              <a:rPr lang="en-US" altLang="zh-CN" b="1" dirty="0">
                <a:solidFill>
                  <a:srgbClr val="FF0000"/>
                </a:solidFill>
              </a:rPr>
              <a:t> </a:t>
            </a:r>
            <a:r>
              <a:rPr lang="en-US" altLang="zh-CN" dirty="0">
                <a:solidFill>
                  <a:srgbClr val="FF0000"/>
                </a:solidFill>
              </a:rPr>
              <a:t>time </a:t>
            </a:r>
            <a:r>
              <a:rPr lang="en-US" altLang="zh-CN" dirty="0"/>
              <a:t>[sec.]</a:t>
            </a:r>
            <a:r>
              <a:rPr lang="zh-CN" altLang="en-US" dirty="0"/>
              <a:t> </a:t>
            </a:r>
            <a:r>
              <a:rPr lang="en-US" altLang="zh-CN" dirty="0"/>
              <a:t>and </a:t>
            </a:r>
            <a:r>
              <a:rPr lang="en-US" altLang="zh-CN" dirty="0">
                <a:solidFill>
                  <a:srgbClr val="FF0000"/>
                </a:solidFill>
              </a:rPr>
              <a:t>path length</a:t>
            </a:r>
            <a:r>
              <a:rPr lang="en-US" altLang="zh-CN" dirty="0"/>
              <a:t> [m] (Each algorithm was run </a:t>
            </a:r>
            <a:r>
              <a:rPr lang="en-US" altLang="zh-CN" b="1" dirty="0"/>
              <a:t>10 times</a:t>
            </a:r>
            <a:r>
              <a:rPr lang="en-US" altLang="zh-CN" dirty="0"/>
              <a:t>)</a:t>
            </a:r>
            <a:endParaRPr lang="zh-CN" altLang="en-US" dirty="0"/>
          </a:p>
        </p:txBody>
      </p:sp>
      <p:sp>
        <p:nvSpPr>
          <p:cNvPr id="13" name="文本框 12">
            <a:extLst>
              <a:ext uri="{FF2B5EF4-FFF2-40B4-BE49-F238E27FC236}">
                <a16:creationId xmlns:a16="http://schemas.microsoft.com/office/drawing/2014/main" id="{ACA0CCCB-3284-4D39-8AED-8C596B0DE9D0}"/>
              </a:ext>
            </a:extLst>
          </p:cNvPr>
          <p:cNvSpPr txBox="1"/>
          <p:nvPr/>
        </p:nvSpPr>
        <p:spPr>
          <a:xfrm rot="16200000">
            <a:off x="-233083" y="2394820"/>
            <a:ext cx="2059876" cy="338554"/>
          </a:xfrm>
          <a:prstGeom prst="rect">
            <a:avLst/>
          </a:prstGeom>
          <a:noFill/>
        </p:spPr>
        <p:txBody>
          <a:bodyPr wrap="square">
            <a:spAutoFit/>
          </a:bodyPr>
          <a:lstStyle/>
          <a:p>
            <a:pPr algn="ctr"/>
            <a:r>
              <a:rPr lang="en-US" altLang="zh-CN" sz="1600" dirty="0"/>
              <a:t>computation time [sec.]</a:t>
            </a:r>
            <a:r>
              <a:rPr lang="en-US" altLang="zh-CN" sz="1600" b="1" dirty="0"/>
              <a:t> </a:t>
            </a:r>
            <a:endParaRPr lang="zh-CN" altLang="en-US" sz="1600" dirty="0"/>
          </a:p>
        </p:txBody>
      </p:sp>
    </p:spTree>
    <p:extLst>
      <p:ext uri="{BB962C8B-B14F-4D97-AF65-F5344CB8AC3E}">
        <p14:creationId xmlns:p14="http://schemas.microsoft.com/office/powerpoint/2010/main" val="985387288"/>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EF6E102-E633-49FB-8495-A6F20E63C3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5978" y="1756878"/>
            <a:ext cx="4020535" cy="4020535"/>
          </a:xfrm>
          <a:prstGeom prst="rect">
            <a:avLst/>
          </a:prstGeom>
        </p:spPr>
      </p:pic>
      <p:pic>
        <p:nvPicPr>
          <p:cNvPr id="10" name="图片 9">
            <a:extLst>
              <a:ext uri="{FF2B5EF4-FFF2-40B4-BE49-F238E27FC236}">
                <a16:creationId xmlns:a16="http://schemas.microsoft.com/office/drawing/2014/main" id="{65037763-6379-477C-9009-5BE131A22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975" y="1756878"/>
            <a:ext cx="4020537" cy="4020537"/>
          </a:xfrm>
          <a:prstGeom prst="rect">
            <a:avLst/>
          </a:prstGeom>
        </p:spPr>
      </p:pic>
      <p:pic>
        <p:nvPicPr>
          <p:cNvPr id="7" name="图片 6">
            <a:extLst>
              <a:ext uri="{FF2B5EF4-FFF2-40B4-BE49-F238E27FC236}">
                <a16:creationId xmlns:a16="http://schemas.microsoft.com/office/drawing/2014/main" id="{AE4E99E8-C991-4E5A-806F-B0F4754C79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156" y="1756878"/>
            <a:ext cx="4020536" cy="4020536"/>
          </a:xfrm>
          <a:prstGeom prst="rect">
            <a:avLst/>
          </a:prstGeom>
        </p:spPr>
      </p:pic>
      <p:sp>
        <p:nvSpPr>
          <p:cNvPr id="34" name="文本框 33">
            <a:extLst>
              <a:ext uri="{FF2B5EF4-FFF2-40B4-BE49-F238E27FC236}">
                <a16:creationId xmlns:a16="http://schemas.microsoft.com/office/drawing/2014/main" id="{73ED4893-3099-44EF-9434-80CB820403DB}"/>
              </a:ext>
            </a:extLst>
          </p:cNvPr>
          <p:cNvSpPr txBox="1"/>
          <p:nvPr/>
        </p:nvSpPr>
        <p:spPr>
          <a:xfrm>
            <a:off x="680242" y="2092092"/>
            <a:ext cx="643635" cy="338554"/>
          </a:xfrm>
          <a:prstGeom prst="rect">
            <a:avLst/>
          </a:prstGeom>
          <a:noFill/>
        </p:spPr>
        <p:txBody>
          <a:bodyPr wrap="square" rtlCol="0">
            <a:spAutoFit/>
          </a:bodyPr>
          <a:lstStyle/>
          <a:p>
            <a:r>
              <a:rPr lang="en-US" altLang="zh-CN" sz="1600" b="1" dirty="0">
                <a:solidFill>
                  <a:srgbClr val="FFFF00"/>
                </a:solidFill>
              </a:rPr>
              <a:t>Goal</a:t>
            </a:r>
            <a:endParaRPr lang="zh-CN" altLang="en-US" sz="1600" b="1" dirty="0">
              <a:solidFill>
                <a:srgbClr val="FFFF00"/>
              </a:solidFill>
            </a:endParaRPr>
          </a:p>
        </p:txBody>
      </p:sp>
      <p:sp>
        <p:nvSpPr>
          <p:cNvPr id="12" name="文本框 11">
            <a:extLst>
              <a:ext uri="{FF2B5EF4-FFF2-40B4-BE49-F238E27FC236}">
                <a16:creationId xmlns:a16="http://schemas.microsoft.com/office/drawing/2014/main" id="{5DE65E3F-79F6-4D79-9A12-118B24C1DF52}"/>
              </a:ext>
            </a:extLst>
          </p:cNvPr>
          <p:cNvSpPr txBox="1"/>
          <p:nvPr/>
        </p:nvSpPr>
        <p:spPr>
          <a:xfrm>
            <a:off x="1035084" y="6081790"/>
            <a:ext cx="2430635" cy="276999"/>
          </a:xfrm>
          <a:prstGeom prst="rect">
            <a:avLst/>
          </a:prstGeom>
          <a:noFill/>
        </p:spPr>
        <p:txBody>
          <a:bodyPr wrap="square" rtlCol="0">
            <a:spAutoFit/>
          </a:bodyPr>
          <a:lstStyle/>
          <a:p>
            <a:pPr algn="ctr"/>
            <a:r>
              <a:rPr lang="en" altLang="zh-CN" sz="1200" dirty="0"/>
              <a:t>Aerial</a:t>
            </a:r>
            <a:r>
              <a:rPr lang="en-US" altLang="zh-CN" sz="1200" dirty="0"/>
              <a:t> image for navigation</a:t>
            </a:r>
            <a:endParaRPr lang="zh-CN" altLang="en-US" sz="1200" dirty="0"/>
          </a:p>
        </p:txBody>
      </p:sp>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b="1" dirty="0">
              <a:solidFill>
                <a:schemeClr val="tx1"/>
              </a:solidFill>
            </a:endParaRPr>
          </a:p>
        </p:txBody>
      </p:sp>
      <p:sp>
        <p:nvSpPr>
          <p:cNvPr id="13" name="文本框 12">
            <a:extLst>
              <a:ext uri="{FF2B5EF4-FFF2-40B4-BE49-F238E27FC236}">
                <a16:creationId xmlns:a16="http://schemas.microsoft.com/office/drawing/2014/main" id="{E35D682E-CA22-4715-97DE-B78B2B8AFBD2}"/>
              </a:ext>
            </a:extLst>
          </p:cNvPr>
          <p:cNvSpPr txBox="1"/>
          <p:nvPr/>
        </p:nvSpPr>
        <p:spPr>
          <a:xfrm>
            <a:off x="5650927" y="6081790"/>
            <a:ext cx="2430636" cy="276999"/>
          </a:xfrm>
          <a:prstGeom prst="rect">
            <a:avLst/>
          </a:prstGeom>
          <a:noFill/>
        </p:spPr>
        <p:txBody>
          <a:bodyPr wrap="square" rtlCol="0">
            <a:spAutoFit/>
          </a:bodyPr>
          <a:lstStyle/>
          <a:p>
            <a:pPr algn="ctr"/>
            <a:r>
              <a:rPr lang="en-US" altLang="zh-CN" sz="1200" dirty="0"/>
              <a:t>Map for path planning</a:t>
            </a:r>
            <a:endParaRPr lang="zh-CN" altLang="en-US" sz="1200" dirty="0"/>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36</a:t>
            </a:fld>
            <a:endParaRPr lang="zh-CN" altLang="en-US"/>
          </a:p>
        </p:txBody>
      </p:sp>
      <p:pic>
        <p:nvPicPr>
          <p:cNvPr id="5" name="图片 4">
            <a:extLst>
              <a:ext uri="{FF2B5EF4-FFF2-40B4-BE49-F238E27FC236}">
                <a16:creationId xmlns:a16="http://schemas.microsoft.com/office/drawing/2014/main" id="{E8DA410B-173D-4216-AC0C-0F6063EEE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5974" y="1756878"/>
            <a:ext cx="4020535" cy="4020535"/>
          </a:xfrm>
          <a:prstGeom prst="rect">
            <a:avLst/>
          </a:prstGeom>
        </p:spPr>
      </p:pic>
      <p:sp>
        <p:nvSpPr>
          <p:cNvPr id="28" name="文本框 27">
            <a:extLst>
              <a:ext uri="{FF2B5EF4-FFF2-40B4-BE49-F238E27FC236}">
                <a16:creationId xmlns:a16="http://schemas.microsoft.com/office/drawing/2014/main" id="{56898476-3461-42B3-A996-D3E089C3E996}"/>
              </a:ext>
            </a:extLst>
          </p:cNvPr>
          <p:cNvSpPr txBox="1"/>
          <p:nvPr/>
        </p:nvSpPr>
        <p:spPr>
          <a:xfrm>
            <a:off x="3569171" y="3724283"/>
            <a:ext cx="687521" cy="338554"/>
          </a:xfrm>
          <a:prstGeom prst="rect">
            <a:avLst/>
          </a:prstGeom>
          <a:noFill/>
        </p:spPr>
        <p:txBody>
          <a:bodyPr wrap="square" rtlCol="0">
            <a:spAutoFit/>
          </a:bodyPr>
          <a:lstStyle/>
          <a:p>
            <a:r>
              <a:rPr lang="en-US" altLang="zh-CN" sz="1600" b="1" dirty="0">
                <a:solidFill>
                  <a:srgbClr val="FFFF00"/>
                </a:solidFill>
              </a:rPr>
              <a:t>Start</a:t>
            </a:r>
            <a:endParaRPr lang="zh-CN" altLang="en-US" sz="1600" b="1" dirty="0">
              <a:solidFill>
                <a:srgbClr val="FFFF00"/>
              </a:solidFill>
            </a:endParaRPr>
          </a:p>
        </p:txBody>
      </p:sp>
      <p:sp>
        <p:nvSpPr>
          <p:cNvPr id="15" name="任意多边形: 形状 14">
            <a:extLst>
              <a:ext uri="{FF2B5EF4-FFF2-40B4-BE49-F238E27FC236}">
                <a16:creationId xmlns:a16="http://schemas.microsoft.com/office/drawing/2014/main" id="{29F9D23E-ADD5-47DC-87DE-1D537EE6469F}"/>
              </a:ext>
            </a:extLst>
          </p:cNvPr>
          <p:cNvSpPr/>
          <p:nvPr/>
        </p:nvSpPr>
        <p:spPr bwMode="auto">
          <a:xfrm>
            <a:off x="1279525" y="2060575"/>
            <a:ext cx="276225" cy="330200"/>
          </a:xfrm>
          <a:custGeom>
            <a:avLst/>
            <a:gdLst>
              <a:gd name="connsiteX0" fmla="*/ 0 w 276225"/>
              <a:gd name="connsiteY0" fmla="*/ 101600 h 330200"/>
              <a:gd name="connsiteX1" fmla="*/ 152400 w 276225"/>
              <a:gd name="connsiteY1" fmla="*/ 330200 h 330200"/>
              <a:gd name="connsiteX2" fmla="*/ 276225 w 276225"/>
              <a:gd name="connsiteY2" fmla="*/ 155575 h 330200"/>
              <a:gd name="connsiteX3" fmla="*/ 57150 w 276225"/>
              <a:gd name="connsiteY3" fmla="*/ 0 h 330200"/>
              <a:gd name="connsiteX4" fmla="*/ 0 w 276225"/>
              <a:gd name="connsiteY4" fmla="*/ 101600 h 33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330200">
                <a:moveTo>
                  <a:pt x="0" y="101600"/>
                </a:moveTo>
                <a:lnTo>
                  <a:pt x="152400" y="330200"/>
                </a:lnTo>
                <a:lnTo>
                  <a:pt x="276225" y="155575"/>
                </a:lnTo>
                <a:lnTo>
                  <a:pt x="57150" y="0"/>
                </a:lnTo>
                <a:lnTo>
                  <a:pt x="0" y="101600"/>
                </a:lnTo>
                <a:close/>
              </a:path>
            </a:pathLst>
          </a:custGeom>
          <a:solidFill>
            <a:srgbClr val="FFFF00">
              <a:alpha val="80000"/>
            </a:srgb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6" name="文本框 15">
            <a:extLst>
              <a:ext uri="{FF2B5EF4-FFF2-40B4-BE49-F238E27FC236}">
                <a16:creationId xmlns:a16="http://schemas.microsoft.com/office/drawing/2014/main" id="{5A66CC7C-0BDF-48DD-883D-3CFB2EB9CA90}"/>
              </a:ext>
            </a:extLst>
          </p:cNvPr>
          <p:cNvSpPr txBox="1"/>
          <p:nvPr/>
        </p:nvSpPr>
        <p:spPr>
          <a:xfrm>
            <a:off x="179389" y="1007341"/>
            <a:ext cx="8697124" cy="400110"/>
          </a:xfrm>
          <a:prstGeom prst="rect">
            <a:avLst/>
          </a:prstGeom>
          <a:noFill/>
        </p:spPr>
        <p:txBody>
          <a:bodyPr wrap="square" rtlCol="0">
            <a:spAutoFit/>
          </a:bodyPr>
          <a:lstStyle/>
          <a:p>
            <a:r>
              <a:rPr lang="en-US" altLang="zh-CN" sz="2000" dirty="0"/>
              <a:t>S</a:t>
            </a:r>
            <a:r>
              <a:rPr lang="en" altLang="zh-CN" sz="2000" dirty="0"/>
              <a:t>cenario 4</a:t>
            </a:r>
            <a:endParaRPr lang="zh-CN" altLang="en-US" sz="2000" dirty="0"/>
          </a:p>
        </p:txBody>
      </p:sp>
    </p:spTree>
    <p:extLst>
      <p:ext uri="{BB962C8B-B14F-4D97-AF65-F5344CB8AC3E}">
        <p14:creationId xmlns:p14="http://schemas.microsoft.com/office/powerpoint/2010/main" val="2589995269"/>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sz="3200" b="1" dirty="0">
              <a:solidFill>
                <a:schemeClr val="tx1"/>
              </a:solidFill>
              <a:latin typeface="Times New Roman"/>
            </a:endParaRPr>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37</a:t>
            </a:fld>
            <a:endParaRPr lang="zh-CN" altLang="en-US"/>
          </a:p>
        </p:txBody>
      </p:sp>
      <p:sp>
        <p:nvSpPr>
          <p:cNvPr id="18" name="文本框 17">
            <a:extLst>
              <a:ext uri="{FF2B5EF4-FFF2-40B4-BE49-F238E27FC236}">
                <a16:creationId xmlns:a16="http://schemas.microsoft.com/office/drawing/2014/main" id="{9C448DE0-EBBA-4E7A-A019-E84DBB3C92CD}"/>
              </a:ext>
            </a:extLst>
          </p:cNvPr>
          <p:cNvSpPr txBox="1"/>
          <p:nvPr/>
        </p:nvSpPr>
        <p:spPr>
          <a:xfrm rot="16200000">
            <a:off x="-231860" y="4908017"/>
            <a:ext cx="1380320" cy="338554"/>
          </a:xfrm>
          <a:prstGeom prst="rect">
            <a:avLst/>
          </a:prstGeom>
          <a:noFill/>
        </p:spPr>
        <p:txBody>
          <a:bodyPr wrap="square">
            <a:spAutoFit/>
          </a:bodyPr>
          <a:lstStyle/>
          <a:p>
            <a:pPr algn="ctr"/>
            <a:r>
              <a:rPr lang="en-US" altLang="zh-CN" sz="1600" dirty="0"/>
              <a:t>path length [m]</a:t>
            </a:r>
            <a:r>
              <a:rPr lang="en-US" altLang="zh-CN" sz="1600" b="1" dirty="0"/>
              <a:t> </a:t>
            </a:r>
            <a:endParaRPr lang="zh-CN" altLang="en-US" sz="1600" dirty="0"/>
          </a:p>
        </p:txBody>
      </p:sp>
      <p:graphicFrame>
        <p:nvGraphicFramePr>
          <p:cNvPr id="11" name="图表 10">
            <a:extLst>
              <a:ext uri="{FF2B5EF4-FFF2-40B4-BE49-F238E27FC236}">
                <a16:creationId xmlns:a16="http://schemas.microsoft.com/office/drawing/2014/main" id="{1C1D3C1C-E42A-4895-AA2B-C93FABCBB38E}"/>
              </a:ext>
            </a:extLst>
          </p:cNvPr>
          <p:cNvGraphicFramePr>
            <a:graphicFrameLocks/>
          </p:cNvGraphicFramePr>
          <p:nvPr>
            <p:extLst>
              <p:ext uri="{D42A27DB-BD31-4B8C-83A1-F6EECF244321}">
                <p14:modId xmlns:p14="http://schemas.microsoft.com/office/powerpoint/2010/main" val="570399324"/>
              </p:ext>
            </p:extLst>
          </p:nvPr>
        </p:nvGraphicFramePr>
        <p:xfrm>
          <a:off x="1257300" y="1420601"/>
          <a:ext cx="6629400" cy="2579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a:extLst>
              <a:ext uri="{FF2B5EF4-FFF2-40B4-BE49-F238E27FC236}">
                <a16:creationId xmlns:a16="http://schemas.microsoft.com/office/drawing/2014/main" id="{C47F5F4E-7D25-4DFB-AFE1-568773C811D4}"/>
              </a:ext>
            </a:extLst>
          </p:cNvPr>
          <p:cNvGraphicFramePr>
            <a:graphicFrameLocks/>
          </p:cNvGraphicFramePr>
          <p:nvPr>
            <p:extLst>
              <p:ext uri="{D42A27DB-BD31-4B8C-83A1-F6EECF244321}">
                <p14:modId xmlns:p14="http://schemas.microsoft.com/office/powerpoint/2010/main" val="1911053398"/>
              </p:ext>
            </p:extLst>
          </p:nvPr>
        </p:nvGraphicFramePr>
        <p:xfrm>
          <a:off x="662940" y="4000501"/>
          <a:ext cx="7818120" cy="2857499"/>
        </p:xfrm>
        <a:graphic>
          <a:graphicData uri="http://schemas.openxmlformats.org/drawingml/2006/chart">
            <c:chart xmlns:c="http://schemas.openxmlformats.org/drawingml/2006/chart" xmlns:r="http://schemas.openxmlformats.org/officeDocument/2006/relationships" r:id="rId4"/>
          </a:graphicData>
        </a:graphic>
      </p:graphicFrame>
      <p:sp>
        <p:nvSpPr>
          <p:cNvPr id="9" name="文本框 8">
            <a:extLst>
              <a:ext uri="{FF2B5EF4-FFF2-40B4-BE49-F238E27FC236}">
                <a16:creationId xmlns:a16="http://schemas.microsoft.com/office/drawing/2014/main" id="{E05CD0E0-062B-42A3-BCE3-E3681E283A10}"/>
              </a:ext>
            </a:extLst>
          </p:cNvPr>
          <p:cNvSpPr txBox="1"/>
          <p:nvPr/>
        </p:nvSpPr>
        <p:spPr>
          <a:xfrm>
            <a:off x="179388" y="944031"/>
            <a:ext cx="8964612" cy="369332"/>
          </a:xfrm>
          <a:prstGeom prst="rect">
            <a:avLst/>
          </a:prstGeom>
          <a:noFill/>
        </p:spPr>
        <p:txBody>
          <a:bodyPr wrap="square" rtlCol="0">
            <a:spAutoFit/>
          </a:bodyPr>
          <a:lstStyle/>
          <a:p>
            <a:r>
              <a:rPr lang="en-US" altLang="zh-CN" dirty="0"/>
              <a:t>Comparison in </a:t>
            </a:r>
            <a:r>
              <a:rPr lang="en-US" altLang="zh-CN" sz="1800" dirty="0">
                <a:solidFill>
                  <a:srgbClr val="FF0000"/>
                </a:solidFill>
              </a:rPr>
              <a:t>computation</a:t>
            </a:r>
            <a:r>
              <a:rPr lang="en-US" altLang="zh-CN" b="1" dirty="0">
                <a:solidFill>
                  <a:srgbClr val="FF0000"/>
                </a:solidFill>
              </a:rPr>
              <a:t> </a:t>
            </a:r>
            <a:r>
              <a:rPr lang="en-US" altLang="zh-CN" dirty="0">
                <a:solidFill>
                  <a:srgbClr val="FF0000"/>
                </a:solidFill>
              </a:rPr>
              <a:t>time </a:t>
            </a:r>
            <a:r>
              <a:rPr lang="en-US" altLang="zh-CN" dirty="0"/>
              <a:t>[sec.]</a:t>
            </a:r>
            <a:r>
              <a:rPr lang="zh-CN" altLang="en-US" dirty="0"/>
              <a:t> </a:t>
            </a:r>
            <a:r>
              <a:rPr lang="en-US" altLang="zh-CN" dirty="0"/>
              <a:t>and </a:t>
            </a:r>
            <a:r>
              <a:rPr lang="en-US" altLang="zh-CN" dirty="0">
                <a:solidFill>
                  <a:srgbClr val="FF0000"/>
                </a:solidFill>
              </a:rPr>
              <a:t>path length</a:t>
            </a:r>
            <a:r>
              <a:rPr lang="en-US" altLang="zh-CN" dirty="0"/>
              <a:t> [m] (Each algorithm was run </a:t>
            </a:r>
            <a:r>
              <a:rPr lang="en-US" altLang="zh-CN" b="1" dirty="0"/>
              <a:t>10 times</a:t>
            </a:r>
            <a:r>
              <a:rPr lang="en-US" altLang="zh-CN" dirty="0"/>
              <a:t>)</a:t>
            </a:r>
            <a:endParaRPr lang="zh-CN" altLang="en-US" dirty="0"/>
          </a:p>
        </p:txBody>
      </p:sp>
      <p:sp>
        <p:nvSpPr>
          <p:cNvPr id="10" name="文本框 9">
            <a:extLst>
              <a:ext uri="{FF2B5EF4-FFF2-40B4-BE49-F238E27FC236}">
                <a16:creationId xmlns:a16="http://schemas.microsoft.com/office/drawing/2014/main" id="{248CDAC5-AEB5-470F-B74C-28DFD2502755}"/>
              </a:ext>
            </a:extLst>
          </p:cNvPr>
          <p:cNvSpPr txBox="1"/>
          <p:nvPr/>
        </p:nvSpPr>
        <p:spPr>
          <a:xfrm rot="16200000">
            <a:off x="-233083" y="2394820"/>
            <a:ext cx="2059876" cy="338554"/>
          </a:xfrm>
          <a:prstGeom prst="rect">
            <a:avLst/>
          </a:prstGeom>
          <a:noFill/>
        </p:spPr>
        <p:txBody>
          <a:bodyPr wrap="square">
            <a:spAutoFit/>
          </a:bodyPr>
          <a:lstStyle/>
          <a:p>
            <a:pPr algn="ctr"/>
            <a:r>
              <a:rPr lang="en-US" altLang="zh-CN" sz="1600" dirty="0"/>
              <a:t>computation time [sec.]</a:t>
            </a:r>
            <a:r>
              <a:rPr lang="en-US" altLang="zh-CN" sz="1600" b="1" dirty="0"/>
              <a:t> </a:t>
            </a:r>
            <a:endParaRPr lang="zh-CN" altLang="en-US" sz="1600" dirty="0"/>
          </a:p>
        </p:txBody>
      </p:sp>
    </p:spTree>
    <p:extLst>
      <p:ext uri="{BB962C8B-B14F-4D97-AF65-F5344CB8AC3E}">
        <p14:creationId xmlns:p14="http://schemas.microsoft.com/office/powerpoint/2010/main" val="4057503400"/>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8F4C9B2-1D92-4B89-9F9D-34BB62D79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153" y="1756878"/>
            <a:ext cx="4020535" cy="4020535"/>
          </a:xfrm>
          <a:prstGeom prst="rect">
            <a:avLst/>
          </a:prstGeom>
        </p:spPr>
      </p:pic>
      <p:pic>
        <p:nvPicPr>
          <p:cNvPr id="4" name="图片 3">
            <a:extLst>
              <a:ext uri="{FF2B5EF4-FFF2-40B4-BE49-F238E27FC236}">
                <a16:creationId xmlns:a16="http://schemas.microsoft.com/office/drawing/2014/main" id="{0EF6E102-E633-49FB-8495-A6F20E63C3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5978" y="1756878"/>
            <a:ext cx="4020535" cy="4020535"/>
          </a:xfrm>
          <a:prstGeom prst="rect">
            <a:avLst/>
          </a:prstGeom>
        </p:spPr>
      </p:pic>
      <p:pic>
        <p:nvPicPr>
          <p:cNvPr id="10" name="图片 9">
            <a:extLst>
              <a:ext uri="{FF2B5EF4-FFF2-40B4-BE49-F238E27FC236}">
                <a16:creationId xmlns:a16="http://schemas.microsoft.com/office/drawing/2014/main" id="{65037763-6379-477C-9009-5BE131A22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975" y="1756878"/>
            <a:ext cx="4020537" cy="4020537"/>
          </a:xfrm>
          <a:prstGeom prst="rect">
            <a:avLst/>
          </a:prstGeom>
        </p:spPr>
      </p:pic>
      <p:sp>
        <p:nvSpPr>
          <p:cNvPr id="12" name="文本框 11">
            <a:extLst>
              <a:ext uri="{FF2B5EF4-FFF2-40B4-BE49-F238E27FC236}">
                <a16:creationId xmlns:a16="http://schemas.microsoft.com/office/drawing/2014/main" id="{5DE65E3F-79F6-4D79-9A12-118B24C1DF52}"/>
              </a:ext>
            </a:extLst>
          </p:cNvPr>
          <p:cNvSpPr txBox="1"/>
          <p:nvPr/>
        </p:nvSpPr>
        <p:spPr>
          <a:xfrm>
            <a:off x="1035084" y="6081790"/>
            <a:ext cx="2430635" cy="276999"/>
          </a:xfrm>
          <a:prstGeom prst="rect">
            <a:avLst/>
          </a:prstGeom>
          <a:noFill/>
        </p:spPr>
        <p:txBody>
          <a:bodyPr wrap="square" rtlCol="0">
            <a:spAutoFit/>
          </a:bodyPr>
          <a:lstStyle/>
          <a:p>
            <a:pPr algn="ctr"/>
            <a:r>
              <a:rPr lang="en-US" altLang="zh-CN" sz="1200" dirty="0"/>
              <a:t>Fig.13 </a:t>
            </a:r>
            <a:r>
              <a:rPr lang="en" altLang="zh-CN" sz="1200" dirty="0"/>
              <a:t>Aerial</a:t>
            </a:r>
            <a:r>
              <a:rPr lang="en-US" altLang="zh-CN" sz="1200" dirty="0"/>
              <a:t> image for navigation</a:t>
            </a:r>
            <a:endParaRPr lang="zh-CN" altLang="en-US" sz="1200" dirty="0"/>
          </a:p>
        </p:txBody>
      </p:sp>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b="1" dirty="0">
              <a:solidFill>
                <a:schemeClr val="tx1"/>
              </a:solidFill>
            </a:endParaRPr>
          </a:p>
        </p:txBody>
      </p:sp>
      <p:sp>
        <p:nvSpPr>
          <p:cNvPr id="13" name="文本框 12">
            <a:extLst>
              <a:ext uri="{FF2B5EF4-FFF2-40B4-BE49-F238E27FC236}">
                <a16:creationId xmlns:a16="http://schemas.microsoft.com/office/drawing/2014/main" id="{E35D682E-CA22-4715-97DE-B78B2B8AFBD2}"/>
              </a:ext>
            </a:extLst>
          </p:cNvPr>
          <p:cNvSpPr txBox="1"/>
          <p:nvPr/>
        </p:nvSpPr>
        <p:spPr>
          <a:xfrm>
            <a:off x="5650927" y="6081790"/>
            <a:ext cx="2430636" cy="276999"/>
          </a:xfrm>
          <a:prstGeom prst="rect">
            <a:avLst/>
          </a:prstGeom>
          <a:noFill/>
        </p:spPr>
        <p:txBody>
          <a:bodyPr wrap="square" rtlCol="0">
            <a:spAutoFit/>
          </a:bodyPr>
          <a:lstStyle/>
          <a:p>
            <a:pPr algn="ctr"/>
            <a:r>
              <a:rPr lang="en-US" altLang="zh-CN" sz="1200" dirty="0"/>
              <a:t>Fig.14 Map for path planning</a:t>
            </a:r>
            <a:endParaRPr lang="zh-CN" altLang="en-US" sz="1200" dirty="0"/>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38</a:t>
            </a:fld>
            <a:endParaRPr lang="zh-CN" altLang="en-US"/>
          </a:p>
        </p:txBody>
      </p:sp>
      <p:pic>
        <p:nvPicPr>
          <p:cNvPr id="5" name="图片 4">
            <a:extLst>
              <a:ext uri="{FF2B5EF4-FFF2-40B4-BE49-F238E27FC236}">
                <a16:creationId xmlns:a16="http://schemas.microsoft.com/office/drawing/2014/main" id="{E8DA410B-173D-4216-AC0C-0F6063EEE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5974" y="1756878"/>
            <a:ext cx="4020535" cy="4020535"/>
          </a:xfrm>
          <a:prstGeom prst="rect">
            <a:avLst/>
          </a:prstGeom>
        </p:spPr>
      </p:pic>
      <p:sp>
        <p:nvSpPr>
          <p:cNvPr id="34" name="文本框 33">
            <a:extLst>
              <a:ext uri="{FF2B5EF4-FFF2-40B4-BE49-F238E27FC236}">
                <a16:creationId xmlns:a16="http://schemas.microsoft.com/office/drawing/2014/main" id="{73ED4893-3099-44EF-9434-80CB820403DB}"/>
              </a:ext>
            </a:extLst>
          </p:cNvPr>
          <p:cNvSpPr txBox="1"/>
          <p:nvPr/>
        </p:nvSpPr>
        <p:spPr>
          <a:xfrm>
            <a:off x="1947679" y="2121744"/>
            <a:ext cx="643635" cy="338554"/>
          </a:xfrm>
          <a:prstGeom prst="rect">
            <a:avLst/>
          </a:prstGeom>
          <a:noFill/>
        </p:spPr>
        <p:txBody>
          <a:bodyPr wrap="square" rtlCol="0">
            <a:spAutoFit/>
          </a:bodyPr>
          <a:lstStyle/>
          <a:p>
            <a:r>
              <a:rPr lang="en-US" altLang="zh-CN" sz="1600" b="1" dirty="0">
                <a:solidFill>
                  <a:srgbClr val="FFFF00"/>
                </a:solidFill>
              </a:rPr>
              <a:t>Goal</a:t>
            </a:r>
            <a:endParaRPr lang="zh-CN" altLang="en-US" sz="1600" b="1" dirty="0">
              <a:solidFill>
                <a:srgbClr val="FFFF00"/>
              </a:solidFill>
            </a:endParaRPr>
          </a:p>
        </p:txBody>
      </p:sp>
      <p:sp>
        <p:nvSpPr>
          <p:cNvPr id="28" name="文本框 27">
            <a:extLst>
              <a:ext uri="{FF2B5EF4-FFF2-40B4-BE49-F238E27FC236}">
                <a16:creationId xmlns:a16="http://schemas.microsoft.com/office/drawing/2014/main" id="{56898476-3461-42B3-A996-D3E089C3E996}"/>
              </a:ext>
            </a:extLst>
          </p:cNvPr>
          <p:cNvSpPr txBox="1"/>
          <p:nvPr/>
        </p:nvSpPr>
        <p:spPr>
          <a:xfrm>
            <a:off x="691323" y="4894422"/>
            <a:ext cx="687521" cy="338554"/>
          </a:xfrm>
          <a:prstGeom prst="rect">
            <a:avLst/>
          </a:prstGeom>
          <a:noFill/>
        </p:spPr>
        <p:txBody>
          <a:bodyPr wrap="square" rtlCol="0">
            <a:spAutoFit/>
          </a:bodyPr>
          <a:lstStyle/>
          <a:p>
            <a:r>
              <a:rPr lang="en-US" altLang="zh-CN" sz="1600" b="1" dirty="0">
                <a:solidFill>
                  <a:srgbClr val="FFFF00"/>
                </a:solidFill>
              </a:rPr>
              <a:t>Start</a:t>
            </a:r>
            <a:endParaRPr lang="zh-CN" altLang="en-US" sz="1600" b="1" dirty="0">
              <a:solidFill>
                <a:srgbClr val="FFFF00"/>
              </a:solidFill>
            </a:endParaRPr>
          </a:p>
        </p:txBody>
      </p:sp>
      <p:pic>
        <p:nvPicPr>
          <p:cNvPr id="9" name="图片 8">
            <a:extLst>
              <a:ext uri="{FF2B5EF4-FFF2-40B4-BE49-F238E27FC236}">
                <a16:creationId xmlns:a16="http://schemas.microsoft.com/office/drawing/2014/main" id="{DB36C568-6554-426C-A88D-F42C8FC9C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5971" y="1756878"/>
            <a:ext cx="4020538" cy="4020538"/>
          </a:xfrm>
          <a:prstGeom prst="rect">
            <a:avLst/>
          </a:prstGeom>
        </p:spPr>
      </p:pic>
      <p:sp>
        <p:nvSpPr>
          <p:cNvPr id="16" name="任意多边形: 形状 15">
            <a:extLst>
              <a:ext uri="{FF2B5EF4-FFF2-40B4-BE49-F238E27FC236}">
                <a16:creationId xmlns:a16="http://schemas.microsoft.com/office/drawing/2014/main" id="{0CE6D885-5FCE-4F59-8E36-5EAA948CE376}"/>
              </a:ext>
            </a:extLst>
          </p:cNvPr>
          <p:cNvSpPr/>
          <p:nvPr/>
        </p:nvSpPr>
        <p:spPr bwMode="auto">
          <a:xfrm>
            <a:off x="2576623" y="1959935"/>
            <a:ext cx="520996" cy="517451"/>
          </a:xfrm>
          <a:custGeom>
            <a:avLst/>
            <a:gdLst>
              <a:gd name="connsiteX0" fmla="*/ 0 w 535172"/>
              <a:gd name="connsiteY0" fmla="*/ 226828 h 517451"/>
              <a:gd name="connsiteX1" fmla="*/ 223284 w 535172"/>
              <a:gd name="connsiteY1" fmla="*/ 0 h 517451"/>
              <a:gd name="connsiteX2" fmla="*/ 535172 w 535172"/>
              <a:gd name="connsiteY2" fmla="*/ 237460 h 517451"/>
              <a:gd name="connsiteX3" fmla="*/ 134679 w 535172"/>
              <a:gd name="connsiteY3" fmla="*/ 517451 h 517451"/>
              <a:gd name="connsiteX4" fmla="*/ 0 w 535172"/>
              <a:gd name="connsiteY4" fmla="*/ 226828 h 51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72" h="517451">
                <a:moveTo>
                  <a:pt x="0" y="226828"/>
                </a:moveTo>
                <a:lnTo>
                  <a:pt x="223284" y="0"/>
                </a:lnTo>
                <a:lnTo>
                  <a:pt x="535172" y="237460"/>
                </a:lnTo>
                <a:lnTo>
                  <a:pt x="134679" y="517451"/>
                </a:lnTo>
                <a:lnTo>
                  <a:pt x="0" y="226828"/>
                </a:lnTo>
                <a:close/>
              </a:path>
            </a:pathLst>
          </a:custGeom>
          <a:solidFill>
            <a:srgbClr val="FFFF00">
              <a:alpha val="80000"/>
            </a:srgb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5" name="文本框 14">
            <a:extLst>
              <a:ext uri="{FF2B5EF4-FFF2-40B4-BE49-F238E27FC236}">
                <a16:creationId xmlns:a16="http://schemas.microsoft.com/office/drawing/2014/main" id="{0620C78B-16BA-4273-8557-368B944960A6}"/>
              </a:ext>
            </a:extLst>
          </p:cNvPr>
          <p:cNvSpPr txBox="1"/>
          <p:nvPr/>
        </p:nvSpPr>
        <p:spPr>
          <a:xfrm>
            <a:off x="179389" y="1007341"/>
            <a:ext cx="8697124" cy="400110"/>
          </a:xfrm>
          <a:prstGeom prst="rect">
            <a:avLst/>
          </a:prstGeom>
          <a:noFill/>
        </p:spPr>
        <p:txBody>
          <a:bodyPr wrap="square" rtlCol="0">
            <a:spAutoFit/>
          </a:bodyPr>
          <a:lstStyle/>
          <a:p>
            <a:r>
              <a:rPr lang="en-US" altLang="zh-CN" sz="2000" dirty="0"/>
              <a:t>S</a:t>
            </a:r>
            <a:r>
              <a:rPr lang="en" altLang="zh-CN" sz="2000" dirty="0"/>
              <a:t>cenario 5</a:t>
            </a:r>
            <a:endParaRPr lang="zh-CN" altLang="en-US" sz="2000" dirty="0"/>
          </a:p>
        </p:txBody>
      </p:sp>
    </p:spTree>
    <p:extLst>
      <p:ext uri="{BB962C8B-B14F-4D97-AF65-F5344CB8AC3E}">
        <p14:creationId xmlns:p14="http://schemas.microsoft.com/office/powerpoint/2010/main" val="3930199493"/>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z="3200" b="1" kern="100" dirty="0">
                <a:solidFill>
                  <a:schemeClr val="tx1"/>
                </a:solidFill>
                <a:latin typeface="Times" panose="02020603050405020304" pitchFamily="18" charset="0"/>
                <a:ea typeface="맑은 고딕" panose="020B0503020000020004" pitchFamily="50" charset="-127"/>
                <a:cs typeface="Times New Roman" panose="02020603050405020304" pitchFamily="18" charset="0"/>
              </a:rPr>
              <a:t>Previous Research (1/2)</a:t>
            </a:r>
            <a:endParaRPr lang="en-GB" altLang="en-US" sz="3200" b="1" dirty="0">
              <a:solidFill>
                <a:schemeClr val="tx1"/>
              </a:solidFill>
              <a:latin typeface="+mn-lt"/>
            </a:endParaRPr>
          </a:p>
        </p:txBody>
      </p:sp>
      <p:sp>
        <p:nvSpPr>
          <p:cNvPr id="16" name="文本框 15">
            <a:extLst>
              <a:ext uri="{FF2B5EF4-FFF2-40B4-BE49-F238E27FC236}">
                <a16:creationId xmlns:a16="http://schemas.microsoft.com/office/drawing/2014/main" id="{19173626-EEA3-4322-B753-325527D58E95}"/>
              </a:ext>
            </a:extLst>
          </p:cNvPr>
          <p:cNvSpPr txBox="1"/>
          <p:nvPr/>
        </p:nvSpPr>
        <p:spPr>
          <a:xfrm>
            <a:off x="94176" y="1067397"/>
            <a:ext cx="4547157" cy="1477328"/>
          </a:xfrm>
          <a:prstGeom prst="rect">
            <a:avLst/>
          </a:prstGeom>
          <a:noFill/>
        </p:spPr>
        <p:txBody>
          <a:bodyPr wrap="square">
            <a:spAutoFit/>
          </a:bodyPr>
          <a:lstStyle/>
          <a:p>
            <a:pPr lvl="0"/>
            <a:r>
              <a:rPr lang="en-US" altLang="zh-CN" b="1" dirty="0"/>
              <a:t>A* </a:t>
            </a:r>
            <a:r>
              <a:rPr lang="en-US" altLang="zh-CN" sz="1800" b="1" dirty="0"/>
              <a:t>algorithm</a:t>
            </a:r>
            <a:r>
              <a:rPr lang="en-US" altLang="zh-CN" sz="1800" dirty="0"/>
              <a:t> </a:t>
            </a:r>
            <a:r>
              <a:rPr lang="en-US" altLang="zh-CN" dirty="0"/>
              <a:t>(grid</a:t>
            </a:r>
            <a:r>
              <a:rPr lang="en-US" altLang="zh-CN" sz="1800" dirty="0"/>
              <a:t>-based</a:t>
            </a:r>
            <a:r>
              <a:rPr lang="en-US" altLang="zh-CN" dirty="0"/>
              <a:t>)</a:t>
            </a:r>
            <a:endParaRPr lang="en-US" altLang="zh-CN" sz="1800" dirty="0">
              <a:sym typeface="Wingdings" panose="05000000000000000000" pitchFamily="2" charset="2"/>
            </a:endParaRPr>
          </a:p>
          <a:p>
            <a:pPr marL="285750" lvl="0" indent="-285750">
              <a:buClr>
                <a:schemeClr val="tx1"/>
              </a:buClr>
              <a:buFont typeface="Wingdings" panose="05000000000000000000" pitchFamily="2" charset="2"/>
              <a:buChar char="p"/>
            </a:pPr>
            <a:r>
              <a:rPr lang="en-US" altLang="zh-CN" dirty="0"/>
              <a:t>Start with a </a:t>
            </a:r>
            <a:r>
              <a:rPr lang="en-US" altLang="zh-CN" b="1" dirty="0"/>
              <a:t>grid-based</a:t>
            </a:r>
            <a:r>
              <a:rPr lang="zh-CN" altLang="en-US" b="1" dirty="0"/>
              <a:t> </a:t>
            </a:r>
            <a:r>
              <a:rPr lang="en-US" altLang="zh-CN" b="1" dirty="0"/>
              <a:t>map</a:t>
            </a:r>
          </a:p>
          <a:p>
            <a:pPr marL="285750" lvl="0" indent="-285750">
              <a:buClr>
                <a:schemeClr val="tx1"/>
              </a:buClr>
              <a:buFont typeface="Wingdings" panose="05000000000000000000" pitchFamily="2" charset="2"/>
              <a:buChar char="p"/>
            </a:pPr>
            <a:r>
              <a:rPr lang="en-US" altLang="zh-CN" dirty="0"/>
              <a:t>Search a path to the goal</a:t>
            </a:r>
            <a:r>
              <a:rPr lang="en-US" altLang="zh-CN" b="1" dirty="0"/>
              <a:t> node by node</a:t>
            </a:r>
          </a:p>
          <a:p>
            <a:pPr marL="285750" indent="-285750">
              <a:buClr>
                <a:schemeClr val="tx1"/>
              </a:buClr>
              <a:buFont typeface="Wingdings" panose="05000000000000000000" pitchFamily="2" charset="2"/>
              <a:buChar char="p"/>
            </a:pPr>
            <a:r>
              <a:rPr lang="en-US" altLang="zh-CN" sz="1800" kern="100" spc="50" dirty="0">
                <a:effectLst/>
                <a:latin typeface="Times New Roman" panose="02020603050405020304" pitchFamily="18" charset="0"/>
                <a:ea typeface="Yu Mincho" panose="02020400000000000000" pitchFamily="18" charset="-128"/>
                <a:cs typeface="Times New Roman" panose="02020603050405020304" pitchFamily="18" charset="0"/>
              </a:rPr>
              <a:t>At each search step begin with the node with the lowest cost (</a:t>
            </a:r>
            <a:r>
              <a:rPr lang="en-US" altLang="zh-CN" sz="1800" spc="50" dirty="0">
                <a:effectLst/>
                <a:latin typeface="Times New Roman" panose="02020603050405020304" pitchFamily="18" charset="0"/>
                <a:ea typeface="等线" panose="02010600030101010101" pitchFamily="2" charset="-122"/>
              </a:rPr>
              <a:t>distance, time, etc.</a:t>
            </a:r>
            <a:r>
              <a:rPr lang="en-US" altLang="zh-CN" sz="1800" kern="100" spc="50" dirty="0">
                <a:effectLst/>
                <a:latin typeface="Times New Roman" panose="02020603050405020304" pitchFamily="18" charset="0"/>
                <a:ea typeface="Yu Mincho" panose="02020400000000000000" pitchFamily="18" charset="-128"/>
                <a:cs typeface="Times New Roman" panose="02020603050405020304" pitchFamily="18" charset="0"/>
              </a:rPr>
              <a:t>)</a:t>
            </a:r>
            <a:endParaRPr lang="zh-CN" altLang="zh-CN" sz="1800" kern="100" spc="5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238AC6BF-CCBF-48F8-8530-1A0D1737D05D}"/>
              </a:ext>
            </a:extLst>
          </p:cNvPr>
          <p:cNvSpPr txBox="1"/>
          <p:nvPr/>
        </p:nvSpPr>
        <p:spPr>
          <a:xfrm>
            <a:off x="94176" y="5536105"/>
            <a:ext cx="4547156" cy="1200329"/>
          </a:xfrm>
          <a:prstGeom prst="rect">
            <a:avLst/>
          </a:prstGeom>
          <a:noFill/>
        </p:spPr>
        <p:txBody>
          <a:bodyPr wrap="square">
            <a:spAutoFit/>
          </a:bodyPr>
          <a:lstStyle/>
          <a:p>
            <a:r>
              <a:rPr lang="en-US" altLang="zh-CN" sz="1800" b="1" dirty="0"/>
              <a:t>Advantage</a:t>
            </a:r>
            <a:r>
              <a:rPr lang="en-US" altLang="zh-CN" sz="1800" b="1" dirty="0">
                <a:sym typeface="Wingdings" panose="05000000000000000000" pitchFamily="2" charset="2"/>
              </a:rPr>
              <a:t>:</a:t>
            </a:r>
          </a:p>
          <a:p>
            <a:pPr marL="284400" indent="-284400">
              <a:buFont typeface="Wingdings" panose="05000000000000000000" pitchFamily="2" charset="2"/>
              <a:buChar char="ü"/>
            </a:pPr>
            <a:r>
              <a:rPr lang="en-US" altLang="zh-CN" dirty="0">
                <a:sym typeface="Wingdings" panose="05000000000000000000" pitchFamily="2" charset="2"/>
              </a:rPr>
              <a:t>Can find the theoretical shortest path</a:t>
            </a:r>
            <a:endParaRPr lang="en-US" altLang="zh-CN" sz="1800" dirty="0"/>
          </a:p>
          <a:p>
            <a:pPr lvl="0"/>
            <a:r>
              <a:rPr lang="en-US" altLang="zh-CN" sz="1800" b="1" dirty="0"/>
              <a:t>Disadvantage</a:t>
            </a:r>
            <a:r>
              <a:rPr lang="en-US" altLang="zh-CN" sz="1800" b="1" dirty="0">
                <a:sym typeface="Wingdings" panose="05000000000000000000" pitchFamily="2" charset="2"/>
              </a:rPr>
              <a:t>:</a:t>
            </a:r>
          </a:p>
          <a:p>
            <a:pPr marL="284400" lvl="0" indent="-284400">
              <a:buBlip>
                <a:blip r:embed="rId3"/>
              </a:buBlip>
            </a:pPr>
            <a:r>
              <a:rPr lang="en-US" altLang="zh-CN" dirty="0">
                <a:solidFill>
                  <a:srgbClr val="FF0000"/>
                </a:solidFill>
              </a:rPr>
              <a:t>L</a:t>
            </a:r>
            <a:r>
              <a:rPr lang="en-US" altLang="zh-CN" sz="1800" dirty="0">
                <a:solidFill>
                  <a:srgbClr val="FF0000"/>
                </a:solidFill>
              </a:rPr>
              <a:t>ong computation time </a:t>
            </a:r>
            <a:r>
              <a:rPr lang="en-US" altLang="zh-CN" dirty="0"/>
              <a:t>in large maps </a:t>
            </a:r>
            <a:endParaRPr lang="en-US" altLang="zh-CN" sz="1800" dirty="0">
              <a:solidFill>
                <a:srgbClr val="FF0000"/>
              </a:solidFill>
            </a:endParaRPr>
          </a:p>
        </p:txBody>
      </p:sp>
      <p:sp>
        <p:nvSpPr>
          <p:cNvPr id="31" name="文本框 30">
            <a:extLst>
              <a:ext uri="{FF2B5EF4-FFF2-40B4-BE49-F238E27FC236}">
                <a16:creationId xmlns:a16="http://schemas.microsoft.com/office/drawing/2014/main" id="{050B647C-6242-4098-A2B1-2D3AA122509B}"/>
              </a:ext>
            </a:extLst>
          </p:cNvPr>
          <p:cNvSpPr txBox="1"/>
          <p:nvPr/>
        </p:nvSpPr>
        <p:spPr>
          <a:xfrm>
            <a:off x="4585494" y="1067396"/>
            <a:ext cx="4464330" cy="1200329"/>
          </a:xfrm>
          <a:prstGeom prst="rect">
            <a:avLst/>
          </a:prstGeom>
          <a:noFill/>
        </p:spPr>
        <p:txBody>
          <a:bodyPr wrap="square">
            <a:spAutoFit/>
          </a:bodyPr>
          <a:lstStyle/>
          <a:p>
            <a:pPr lvl="0"/>
            <a:r>
              <a:rPr lang="en-US" altLang="zh-CN" sz="1800" b="1" dirty="0"/>
              <a:t>RRT algorithm</a:t>
            </a:r>
            <a:r>
              <a:rPr lang="en-US" altLang="zh-CN" sz="1800" dirty="0"/>
              <a:t> (</a:t>
            </a:r>
            <a:r>
              <a:rPr lang="en-US" altLang="zh-CN" dirty="0"/>
              <a:t>s</a:t>
            </a:r>
            <a:r>
              <a:rPr lang="en-US" altLang="zh-CN" sz="1800" dirty="0"/>
              <a:t>ampling-based)</a:t>
            </a:r>
            <a:endParaRPr lang="en-US" altLang="zh-CN" sz="1800" dirty="0">
              <a:sym typeface="Wingdings" panose="05000000000000000000" pitchFamily="2" charset="2"/>
            </a:endParaRPr>
          </a:p>
          <a:p>
            <a:pPr marL="285750" lvl="0" indent="-285750">
              <a:buClr>
                <a:schemeClr val="tx1"/>
              </a:buClr>
              <a:buFont typeface="Wingdings" panose="05000000000000000000" pitchFamily="2" charset="2"/>
              <a:buChar char="p"/>
            </a:pPr>
            <a:r>
              <a:rPr lang="en-US" altLang="zh-CN" b="1" dirty="0"/>
              <a:t>N</a:t>
            </a:r>
            <a:r>
              <a:rPr lang="en-US" altLang="zh-CN" sz="1800" b="1" dirty="0"/>
              <a:t>odes</a:t>
            </a:r>
            <a:r>
              <a:rPr lang="en-US" altLang="zh-CN" sz="1800" dirty="0"/>
              <a:t> </a:t>
            </a:r>
            <a:r>
              <a:rPr lang="en-US" altLang="zh-CN" dirty="0"/>
              <a:t>obtained</a:t>
            </a:r>
            <a:r>
              <a:rPr lang="en-US" altLang="zh-CN" sz="1800" dirty="0"/>
              <a:t> by </a:t>
            </a:r>
            <a:r>
              <a:rPr lang="en-US" altLang="zh-CN" sz="1800" b="1" dirty="0"/>
              <a:t>sampling</a:t>
            </a:r>
            <a:r>
              <a:rPr lang="en-US" altLang="zh-CN" sz="1800" dirty="0"/>
              <a:t> in the space</a:t>
            </a:r>
          </a:p>
          <a:p>
            <a:pPr marL="285750" lvl="0" indent="-285750">
              <a:buClr>
                <a:schemeClr val="tx1"/>
              </a:buClr>
              <a:buFont typeface="Wingdings" panose="05000000000000000000" pitchFamily="2" charset="2"/>
              <a:buChar char="p"/>
            </a:pPr>
            <a:r>
              <a:rPr lang="en-US" altLang="zh-CN" dirty="0"/>
              <a:t>Grow</a:t>
            </a:r>
            <a:r>
              <a:rPr lang="en-US" altLang="zh-CN" b="1" dirty="0"/>
              <a:t> a tree</a:t>
            </a:r>
            <a:r>
              <a:rPr lang="en-US" altLang="zh-CN" dirty="0"/>
              <a:t> by interconnecting nodes</a:t>
            </a:r>
            <a:endParaRPr lang="en-US" altLang="zh-CN" sz="1800" b="1" dirty="0"/>
          </a:p>
          <a:p>
            <a:pPr marL="285750" lvl="0" indent="-285750">
              <a:buClr>
                <a:schemeClr val="tx1"/>
              </a:buClr>
              <a:buFont typeface="Wingdings" panose="05000000000000000000" pitchFamily="2" charset="2"/>
              <a:buChar char="p"/>
            </a:pPr>
            <a:r>
              <a:rPr lang="en-US" altLang="zh-CN" dirty="0"/>
              <a:t>A path can be found as a branch of the tree</a:t>
            </a:r>
            <a:endParaRPr lang="en-US" altLang="zh-CN" sz="1800" dirty="0"/>
          </a:p>
        </p:txBody>
      </p:sp>
      <p:sp>
        <p:nvSpPr>
          <p:cNvPr id="64" name="文本框 63">
            <a:extLst>
              <a:ext uri="{FF2B5EF4-FFF2-40B4-BE49-F238E27FC236}">
                <a16:creationId xmlns:a16="http://schemas.microsoft.com/office/drawing/2014/main" id="{AE11A75C-1E4E-462B-8241-03C6570BF416}"/>
              </a:ext>
            </a:extLst>
          </p:cNvPr>
          <p:cNvSpPr txBox="1"/>
          <p:nvPr/>
        </p:nvSpPr>
        <p:spPr>
          <a:xfrm>
            <a:off x="888916" y="5328588"/>
            <a:ext cx="2895872" cy="276999"/>
          </a:xfrm>
          <a:prstGeom prst="rect">
            <a:avLst/>
          </a:prstGeom>
          <a:noFill/>
        </p:spPr>
        <p:txBody>
          <a:bodyPr wrap="square" rtlCol="0">
            <a:spAutoFit/>
          </a:bodyPr>
          <a:lstStyle/>
          <a:p>
            <a:pPr algn="ctr"/>
            <a:r>
              <a:rPr lang="en-US" altLang="zh-CN" sz="1200" dirty="0"/>
              <a:t>Fig.1 Example of A* algorithm </a:t>
            </a:r>
            <a:endParaRPr lang="zh-CN" altLang="en-US" sz="1200" dirty="0"/>
          </a:p>
        </p:txBody>
      </p:sp>
      <p:sp>
        <p:nvSpPr>
          <p:cNvPr id="74" name="文本框 73">
            <a:extLst>
              <a:ext uri="{FF2B5EF4-FFF2-40B4-BE49-F238E27FC236}">
                <a16:creationId xmlns:a16="http://schemas.microsoft.com/office/drawing/2014/main" id="{6BBC0116-31FA-3D4A-86D0-709E285CED09}"/>
              </a:ext>
            </a:extLst>
          </p:cNvPr>
          <p:cNvSpPr txBox="1"/>
          <p:nvPr/>
        </p:nvSpPr>
        <p:spPr>
          <a:xfrm>
            <a:off x="4585494" y="5536105"/>
            <a:ext cx="4464330" cy="1200329"/>
          </a:xfrm>
          <a:prstGeom prst="rect">
            <a:avLst/>
          </a:prstGeom>
          <a:noFill/>
        </p:spPr>
        <p:txBody>
          <a:bodyPr wrap="square">
            <a:spAutoFit/>
          </a:bodyPr>
          <a:lstStyle/>
          <a:p>
            <a:pPr lvl="0"/>
            <a:r>
              <a:rPr lang="en-US" altLang="zh-CN" b="1" dirty="0"/>
              <a:t>Advantage</a:t>
            </a:r>
            <a:r>
              <a:rPr lang="en-US" altLang="zh-CN" sz="1800" b="1" dirty="0">
                <a:sym typeface="Wingdings" panose="05000000000000000000" pitchFamily="2" charset="2"/>
              </a:rPr>
              <a:t>:</a:t>
            </a:r>
          </a:p>
          <a:p>
            <a:pPr marL="284400" indent="-284400">
              <a:buFont typeface="Wingdings" panose="05000000000000000000" pitchFamily="2" charset="2"/>
              <a:buChar char="ü"/>
            </a:pPr>
            <a:r>
              <a:rPr lang="en-US" altLang="zh-CN" dirty="0"/>
              <a:t>Short computation time even in large maps</a:t>
            </a:r>
          </a:p>
          <a:p>
            <a:pPr lvl="0"/>
            <a:r>
              <a:rPr lang="en-US" altLang="zh-CN" sz="1800" b="1" dirty="0"/>
              <a:t>Disadvantage</a:t>
            </a:r>
            <a:r>
              <a:rPr lang="en-US" altLang="zh-CN" sz="1800" b="1" dirty="0">
                <a:sym typeface="Wingdings" panose="05000000000000000000" pitchFamily="2" charset="2"/>
              </a:rPr>
              <a:t>:</a:t>
            </a:r>
          </a:p>
          <a:p>
            <a:pPr marL="284400" lvl="0" indent="-284400">
              <a:buBlip>
                <a:blip r:embed="rId3"/>
              </a:buBlip>
            </a:pPr>
            <a:r>
              <a:rPr lang="en-US" altLang="zh-CN" dirty="0">
                <a:solidFill>
                  <a:srgbClr val="FF0000"/>
                </a:solidFill>
              </a:rPr>
              <a:t>Can't </a:t>
            </a:r>
            <a:r>
              <a:rPr lang="en-US" altLang="zh-CN" dirty="0"/>
              <a:t>guarantee to find</a:t>
            </a:r>
            <a:r>
              <a:rPr lang="en-US" altLang="zh-CN" dirty="0">
                <a:solidFill>
                  <a:srgbClr val="FF0000"/>
                </a:solidFill>
              </a:rPr>
              <a:t> the shortest path</a:t>
            </a:r>
            <a:endParaRPr lang="en-US" altLang="zh-CN" sz="1800" dirty="0">
              <a:solidFill>
                <a:srgbClr val="FF0000"/>
              </a:solidFill>
            </a:endParaRPr>
          </a:p>
        </p:txBody>
      </p:sp>
      <p:graphicFrame>
        <p:nvGraphicFramePr>
          <p:cNvPr id="7" name="A*1">
            <a:extLst>
              <a:ext uri="{FF2B5EF4-FFF2-40B4-BE49-F238E27FC236}">
                <a16:creationId xmlns:a16="http://schemas.microsoft.com/office/drawing/2014/main" id="{F7F75227-93B3-3542-B58D-EDAA3D84B5A6}"/>
              </a:ext>
            </a:extLst>
          </p:cNvPr>
          <p:cNvGraphicFramePr>
            <a:graphicFrameLocks noGrp="1"/>
          </p:cNvGraphicFramePr>
          <p:nvPr>
            <p:extLst>
              <p:ext uri="{D42A27DB-BD31-4B8C-83A1-F6EECF244321}">
                <p14:modId xmlns:p14="http://schemas.microsoft.com/office/powerpoint/2010/main" val="4081384420"/>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13" name="A*2">
            <a:extLst>
              <a:ext uri="{FF2B5EF4-FFF2-40B4-BE49-F238E27FC236}">
                <a16:creationId xmlns:a16="http://schemas.microsoft.com/office/drawing/2014/main" id="{5735AC21-4F56-FB46-B1E9-F8155A2BBF43}"/>
              </a:ext>
            </a:extLst>
          </p:cNvPr>
          <p:cNvGraphicFramePr>
            <a:graphicFrameLocks noGrp="1"/>
          </p:cNvGraphicFramePr>
          <p:nvPr>
            <p:extLst>
              <p:ext uri="{D42A27DB-BD31-4B8C-83A1-F6EECF244321}">
                <p14:modId xmlns:p14="http://schemas.microsoft.com/office/powerpoint/2010/main" val="2172648390"/>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14" name="A*3">
            <a:extLst>
              <a:ext uri="{FF2B5EF4-FFF2-40B4-BE49-F238E27FC236}">
                <a16:creationId xmlns:a16="http://schemas.microsoft.com/office/drawing/2014/main" id="{CCB4A199-03A1-0741-B485-D5032271E0D0}"/>
              </a:ext>
            </a:extLst>
          </p:cNvPr>
          <p:cNvGraphicFramePr>
            <a:graphicFrameLocks noGrp="1"/>
          </p:cNvGraphicFramePr>
          <p:nvPr>
            <p:extLst>
              <p:ext uri="{D42A27DB-BD31-4B8C-83A1-F6EECF244321}">
                <p14:modId xmlns:p14="http://schemas.microsoft.com/office/powerpoint/2010/main" val="433692619"/>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23" name="A*4">
            <a:extLst>
              <a:ext uri="{FF2B5EF4-FFF2-40B4-BE49-F238E27FC236}">
                <a16:creationId xmlns:a16="http://schemas.microsoft.com/office/drawing/2014/main" id="{0E321954-31FD-F34A-A5F3-5382A719DEA9}"/>
              </a:ext>
            </a:extLst>
          </p:cNvPr>
          <p:cNvGraphicFramePr>
            <a:graphicFrameLocks noGrp="1"/>
          </p:cNvGraphicFramePr>
          <p:nvPr>
            <p:extLst>
              <p:ext uri="{D42A27DB-BD31-4B8C-83A1-F6EECF244321}">
                <p14:modId xmlns:p14="http://schemas.microsoft.com/office/powerpoint/2010/main" val="560760988"/>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24" name="A*5">
            <a:extLst>
              <a:ext uri="{FF2B5EF4-FFF2-40B4-BE49-F238E27FC236}">
                <a16:creationId xmlns:a16="http://schemas.microsoft.com/office/drawing/2014/main" id="{83DA7FCB-690A-0E48-BF21-5F47795B3BB9}"/>
              </a:ext>
            </a:extLst>
          </p:cNvPr>
          <p:cNvGraphicFramePr>
            <a:graphicFrameLocks noGrp="1"/>
          </p:cNvGraphicFramePr>
          <p:nvPr>
            <p:extLst>
              <p:ext uri="{D42A27DB-BD31-4B8C-83A1-F6EECF244321}">
                <p14:modId xmlns:p14="http://schemas.microsoft.com/office/powerpoint/2010/main" val="3052843500"/>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26" name="A*6">
            <a:extLst>
              <a:ext uri="{FF2B5EF4-FFF2-40B4-BE49-F238E27FC236}">
                <a16:creationId xmlns:a16="http://schemas.microsoft.com/office/drawing/2014/main" id="{B0EAA686-6D03-8F4A-90E2-E9D4AD62B6E1}"/>
              </a:ext>
            </a:extLst>
          </p:cNvPr>
          <p:cNvGraphicFramePr>
            <a:graphicFrameLocks noGrp="1"/>
          </p:cNvGraphicFramePr>
          <p:nvPr>
            <p:extLst>
              <p:ext uri="{D42A27DB-BD31-4B8C-83A1-F6EECF244321}">
                <p14:modId xmlns:p14="http://schemas.microsoft.com/office/powerpoint/2010/main" val="1997991082"/>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29" name="A*7">
            <a:extLst>
              <a:ext uri="{FF2B5EF4-FFF2-40B4-BE49-F238E27FC236}">
                <a16:creationId xmlns:a16="http://schemas.microsoft.com/office/drawing/2014/main" id="{1B131C2C-22A5-E148-86F8-3C5389AFCA4E}"/>
              </a:ext>
            </a:extLst>
          </p:cNvPr>
          <p:cNvGraphicFramePr>
            <a:graphicFrameLocks noGrp="1"/>
          </p:cNvGraphicFramePr>
          <p:nvPr>
            <p:extLst>
              <p:ext uri="{D42A27DB-BD31-4B8C-83A1-F6EECF244321}">
                <p14:modId xmlns:p14="http://schemas.microsoft.com/office/powerpoint/2010/main" val="253594438"/>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32" name="A*8">
            <a:extLst>
              <a:ext uri="{FF2B5EF4-FFF2-40B4-BE49-F238E27FC236}">
                <a16:creationId xmlns:a16="http://schemas.microsoft.com/office/drawing/2014/main" id="{4E324465-7CF0-6440-80D1-E01F169F326A}"/>
              </a:ext>
            </a:extLst>
          </p:cNvPr>
          <p:cNvGraphicFramePr>
            <a:graphicFrameLocks noGrp="1"/>
          </p:cNvGraphicFramePr>
          <p:nvPr>
            <p:extLst>
              <p:ext uri="{D42A27DB-BD31-4B8C-83A1-F6EECF244321}">
                <p14:modId xmlns:p14="http://schemas.microsoft.com/office/powerpoint/2010/main" val="30494337"/>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33" name="A*9">
            <a:extLst>
              <a:ext uri="{FF2B5EF4-FFF2-40B4-BE49-F238E27FC236}">
                <a16:creationId xmlns:a16="http://schemas.microsoft.com/office/drawing/2014/main" id="{609EB3D2-F7F2-6F44-9FAE-6DCA570FAB38}"/>
              </a:ext>
            </a:extLst>
          </p:cNvPr>
          <p:cNvGraphicFramePr>
            <a:graphicFrameLocks noGrp="1"/>
          </p:cNvGraphicFramePr>
          <p:nvPr>
            <p:extLst>
              <p:ext uri="{D42A27DB-BD31-4B8C-83A1-F6EECF244321}">
                <p14:modId xmlns:p14="http://schemas.microsoft.com/office/powerpoint/2010/main" val="2410659394"/>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21" name="A*10">
            <a:extLst>
              <a:ext uri="{FF2B5EF4-FFF2-40B4-BE49-F238E27FC236}">
                <a16:creationId xmlns:a16="http://schemas.microsoft.com/office/drawing/2014/main" id="{BBC6362B-C6E1-7F41-86A0-05C0331E5561}"/>
              </a:ext>
            </a:extLst>
          </p:cNvPr>
          <p:cNvGraphicFramePr>
            <a:graphicFrameLocks noGrp="1"/>
          </p:cNvGraphicFramePr>
          <p:nvPr>
            <p:extLst>
              <p:ext uri="{D42A27DB-BD31-4B8C-83A1-F6EECF244321}">
                <p14:modId xmlns:p14="http://schemas.microsoft.com/office/powerpoint/2010/main" val="2146429069"/>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25" name="A*11">
            <a:extLst>
              <a:ext uri="{FF2B5EF4-FFF2-40B4-BE49-F238E27FC236}">
                <a16:creationId xmlns:a16="http://schemas.microsoft.com/office/drawing/2014/main" id="{78B61647-AB19-9C4C-ACB9-53A36D9FAB18}"/>
              </a:ext>
            </a:extLst>
          </p:cNvPr>
          <p:cNvGraphicFramePr>
            <a:graphicFrameLocks noGrp="1"/>
          </p:cNvGraphicFramePr>
          <p:nvPr>
            <p:extLst>
              <p:ext uri="{D42A27DB-BD31-4B8C-83A1-F6EECF244321}">
                <p14:modId xmlns:p14="http://schemas.microsoft.com/office/powerpoint/2010/main" val="2911730461"/>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28" name="A*12">
            <a:extLst>
              <a:ext uri="{FF2B5EF4-FFF2-40B4-BE49-F238E27FC236}">
                <a16:creationId xmlns:a16="http://schemas.microsoft.com/office/drawing/2014/main" id="{9E632A1D-8905-2948-8FBC-71B719531F6B}"/>
              </a:ext>
            </a:extLst>
          </p:cNvPr>
          <p:cNvGraphicFramePr>
            <a:graphicFrameLocks noGrp="1"/>
          </p:cNvGraphicFramePr>
          <p:nvPr>
            <p:extLst>
              <p:ext uri="{D42A27DB-BD31-4B8C-83A1-F6EECF244321}">
                <p14:modId xmlns:p14="http://schemas.microsoft.com/office/powerpoint/2010/main" val="2950272509"/>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35" name="A*13">
            <a:extLst>
              <a:ext uri="{FF2B5EF4-FFF2-40B4-BE49-F238E27FC236}">
                <a16:creationId xmlns:a16="http://schemas.microsoft.com/office/drawing/2014/main" id="{ED4D8AAD-BBF4-DE4E-B319-94463ED62D2C}"/>
              </a:ext>
            </a:extLst>
          </p:cNvPr>
          <p:cNvGraphicFramePr>
            <a:graphicFrameLocks noGrp="1"/>
          </p:cNvGraphicFramePr>
          <p:nvPr>
            <p:extLst>
              <p:ext uri="{D42A27DB-BD31-4B8C-83A1-F6EECF244321}">
                <p14:modId xmlns:p14="http://schemas.microsoft.com/office/powerpoint/2010/main" val="548533379"/>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36" name="A*14">
            <a:extLst>
              <a:ext uri="{FF2B5EF4-FFF2-40B4-BE49-F238E27FC236}">
                <a16:creationId xmlns:a16="http://schemas.microsoft.com/office/drawing/2014/main" id="{66379D32-EFAE-334D-8DBE-AC88C7DD3DA2}"/>
              </a:ext>
            </a:extLst>
          </p:cNvPr>
          <p:cNvGraphicFramePr>
            <a:graphicFrameLocks noGrp="1"/>
          </p:cNvGraphicFramePr>
          <p:nvPr>
            <p:extLst>
              <p:ext uri="{D42A27DB-BD31-4B8C-83A1-F6EECF244321}">
                <p14:modId xmlns:p14="http://schemas.microsoft.com/office/powerpoint/2010/main" val="3735664685"/>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graphicFrame>
        <p:nvGraphicFramePr>
          <p:cNvPr id="37" name="A*15">
            <a:extLst>
              <a:ext uri="{FF2B5EF4-FFF2-40B4-BE49-F238E27FC236}">
                <a16:creationId xmlns:a16="http://schemas.microsoft.com/office/drawing/2014/main" id="{68CA21F6-6A3D-6546-BA06-377A7C2E9168}"/>
              </a:ext>
            </a:extLst>
          </p:cNvPr>
          <p:cNvGraphicFramePr>
            <a:graphicFrameLocks noGrp="1"/>
          </p:cNvGraphicFramePr>
          <p:nvPr>
            <p:extLst>
              <p:ext uri="{D42A27DB-BD31-4B8C-83A1-F6EECF244321}">
                <p14:modId xmlns:p14="http://schemas.microsoft.com/office/powerpoint/2010/main" val="2206009430"/>
              </p:ext>
            </p:extLst>
          </p:nvPr>
        </p:nvGraphicFramePr>
        <p:xfrm>
          <a:off x="169286" y="2621729"/>
          <a:ext cx="4335133" cy="2234052"/>
        </p:xfrm>
        <a:graphic>
          <a:graphicData uri="http://schemas.openxmlformats.org/drawingml/2006/table">
            <a:tbl>
              <a:tblPr>
                <a:effectLst/>
                <a:tableStyleId>{2D5ABB26-0587-4C30-8999-92F81FD0307C}</a:tableStyleId>
              </a:tblPr>
              <a:tblGrid>
                <a:gridCol w="394103">
                  <a:extLst>
                    <a:ext uri="{9D8B030D-6E8A-4147-A177-3AD203B41FA5}">
                      <a16:colId xmlns:a16="http://schemas.microsoft.com/office/drawing/2014/main" val="4004205696"/>
                    </a:ext>
                  </a:extLst>
                </a:gridCol>
                <a:gridCol w="394103">
                  <a:extLst>
                    <a:ext uri="{9D8B030D-6E8A-4147-A177-3AD203B41FA5}">
                      <a16:colId xmlns:a16="http://schemas.microsoft.com/office/drawing/2014/main" val="3403689635"/>
                    </a:ext>
                  </a:extLst>
                </a:gridCol>
                <a:gridCol w="394103">
                  <a:extLst>
                    <a:ext uri="{9D8B030D-6E8A-4147-A177-3AD203B41FA5}">
                      <a16:colId xmlns:a16="http://schemas.microsoft.com/office/drawing/2014/main" val="143803168"/>
                    </a:ext>
                  </a:extLst>
                </a:gridCol>
                <a:gridCol w="394103">
                  <a:extLst>
                    <a:ext uri="{9D8B030D-6E8A-4147-A177-3AD203B41FA5}">
                      <a16:colId xmlns:a16="http://schemas.microsoft.com/office/drawing/2014/main" val="690265097"/>
                    </a:ext>
                  </a:extLst>
                </a:gridCol>
                <a:gridCol w="394103">
                  <a:extLst>
                    <a:ext uri="{9D8B030D-6E8A-4147-A177-3AD203B41FA5}">
                      <a16:colId xmlns:a16="http://schemas.microsoft.com/office/drawing/2014/main" val="4235717264"/>
                    </a:ext>
                  </a:extLst>
                </a:gridCol>
                <a:gridCol w="394103">
                  <a:extLst>
                    <a:ext uri="{9D8B030D-6E8A-4147-A177-3AD203B41FA5}">
                      <a16:colId xmlns:a16="http://schemas.microsoft.com/office/drawing/2014/main" val="965110069"/>
                    </a:ext>
                  </a:extLst>
                </a:gridCol>
                <a:gridCol w="394103">
                  <a:extLst>
                    <a:ext uri="{9D8B030D-6E8A-4147-A177-3AD203B41FA5}">
                      <a16:colId xmlns:a16="http://schemas.microsoft.com/office/drawing/2014/main" val="2586195299"/>
                    </a:ext>
                  </a:extLst>
                </a:gridCol>
                <a:gridCol w="394103">
                  <a:extLst>
                    <a:ext uri="{9D8B030D-6E8A-4147-A177-3AD203B41FA5}">
                      <a16:colId xmlns:a16="http://schemas.microsoft.com/office/drawing/2014/main" val="79176324"/>
                    </a:ext>
                  </a:extLst>
                </a:gridCol>
                <a:gridCol w="394103">
                  <a:extLst>
                    <a:ext uri="{9D8B030D-6E8A-4147-A177-3AD203B41FA5}">
                      <a16:colId xmlns:a16="http://schemas.microsoft.com/office/drawing/2014/main" val="945764741"/>
                    </a:ext>
                  </a:extLst>
                </a:gridCol>
                <a:gridCol w="394103">
                  <a:extLst>
                    <a:ext uri="{9D8B030D-6E8A-4147-A177-3AD203B41FA5}">
                      <a16:colId xmlns:a16="http://schemas.microsoft.com/office/drawing/2014/main" val="4056320381"/>
                    </a:ext>
                  </a:extLst>
                </a:gridCol>
                <a:gridCol w="394103">
                  <a:extLst>
                    <a:ext uri="{9D8B030D-6E8A-4147-A177-3AD203B41FA5}">
                      <a16:colId xmlns:a16="http://schemas.microsoft.com/office/drawing/2014/main" val="2797002754"/>
                    </a:ext>
                  </a:extLst>
                </a:gridCol>
              </a:tblGrid>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9406524"/>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en-US" altLang="zh-CN" sz="800"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959177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accent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850842"/>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6269117"/>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755008"/>
                  </a:ext>
                </a:extLst>
              </a:tr>
              <a:tr h="372342">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a:txBody>
                    <a:bodyPr/>
                    <a:lstStyle/>
                    <a:p>
                      <a:endParaRPr lang="zh-CN" altLang="en-US" dirty="0">
                        <a:pattFill prst="pct5">
                          <a:fgClr>
                            <a:schemeClr val="accent1"/>
                          </a:fgClr>
                          <a:bgClr>
                            <a:schemeClr val="bg1"/>
                          </a:bgClr>
                        </a:patt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932361"/>
                  </a:ext>
                </a:extLst>
              </a:tr>
            </a:tbl>
          </a:graphicData>
        </a:graphic>
      </p:graphicFrame>
      <p:sp>
        <p:nvSpPr>
          <p:cNvPr id="264" name="文本框 263">
            <a:extLst>
              <a:ext uri="{FF2B5EF4-FFF2-40B4-BE49-F238E27FC236}">
                <a16:creationId xmlns:a16="http://schemas.microsoft.com/office/drawing/2014/main" id="{6D8800F1-670D-9F49-889C-D369D2FA3834}"/>
              </a:ext>
            </a:extLst>
          </p:cNvPr>
          <p:cNvSpPr txBox="1"/>
          <p:nvPr/>
        </p:nvSpPr>
        <p:spPr>
          <a:xfrm>
            <a:off x="5416811" y="5322713"/>
            <a:ext cx="2895872" cy="276999"/>
          </a:xfrm>
          <a:prstGeom prst="rect">
            <a:avLst/>
          </a:prstGeom>
          <a:noFill/>
        </p:spPr>
        <p:txBody>
          <a:bodyPr wrap="square" rtlCol="0">
            <a:spAutoFit/>
          </a:bodyPr>
          <a:lstStyle/>
          <a:p>
            <a:pPr algn="ctr"/>
            <a:r>
              <a:rPr lang="en-US" altLang="zh-CN" sz="1200" dirty="0"/>
              <a:t>Fig.2 Example of RRT algorithm </a:t>
            </a:r>
            <a:endParaRPr lang="zh-CN" altLang="en-US" sz="1200" dirty="0"/>
          </a:p>
        </p:txBody>
      </p:sp>
      <p:graphicFrame>
        <p:nvGraphicFramePr>
          <p:cNvPr id="130" name="表格 131">
            <a:extLst>
              <a:ext uri="{FF2B5EF4-FFF2-40B4-BE49-F238E27FC236}">
                <a16:creationId xmlns:a16="http://schemas.microsoft.com/office/drawing/2014/main" id="{C47AA7EA-79BC-7F47-8103-4EA6ED9CB4B8}"/>
              </a:ext>
            </a:extLst>
          </p:cNvPr>
          <p:cNvGraphicFramePr>
            <a:graphicFrameLocks noGrp="1"/>
          </p:cNvGraphicFramePr>
          <p:nvPr>
            <p:extLst>
              <p:ext uri="{D42A27DB-BD31-4B8C-83A1-F6EECF244321}">
                <p14:modId xmlns:p14="http://schemas.microsoft.com/office/powerpoint/2010/main" val="1179415471"/>
              </p:ext>
            </p:extLst>
          </p:nvPr>
        </p:nvGraphicFramePr>
        <p:xfrm>
          <a:off x="180158" y="4940515"/>
          <a:ext cx="343184" cy="341445"/>
        </p:xfrm>
        <a:graphic>
          <a:graphicData uri="http://schemas.openxmlformats.org/drawingml/2006/table">
            <a:tbl>
              <a:tblPr>
                <a:tableStyleId>{5C22544A-7EE6-4342-B048-85BDC9FD1C3A}</a:tableStyleId>
              </a:tblPr>
              <a:tblGrid>
                <a:gridCol w="343184">
                  <a:extLst>
                    <a:ext uri="{9D8B030D-6E8A-4147-A177-3AD203B41FA5}">
                      <a16:colId xmlns:a16="http://schemas.microsoft.com/office/drawing/2014/main" val="3799640758"/>
                    </a:ext>
                  </a:extLst>
                </a:gridCol>
              </a:tblGrid>
              <a:tr h="341445">
                <a:tc>
                  <a:txBody>
                    <a:bodyPr/>
                    <a:lstStyle/>
                    <a:p>
                      <a:endParaRPr lang="zh-CN" alt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1"/>
                    </a:solidFill>
                  </a:tcPr>
                </a:tc>
                <a:extLst>
                  <a:ext uri="{0D108BD9-81ED-4DB2-BD59-A6C34878D82A}">
                    <a16:rowId xmlns:a16="http://schemas.microsoft.com/office/drawing/2014/main" val="3338249943"/>
                  </a:ext>
                </a:extLst>
              </a:tr>
            </a:tbl>
          </a:graphicData>
        </a:graphic>
      </p:graphicFrame>
      <p:sp>
        <p:nvSpPr>
          <p:cNvPr id="143" name="文本框 142">
            <a:extLst>
              <a:ext uri="{FF2B5EF4-FFF2-40B4-BE49-F238E27FC236}">
                <a16:creationId xmlns:a16="http://schemas.microsoft.com/office/drawing/2014/main" id="{9B9210B5-12C6-7F4A-88C5-2AAE15C712B7}"/>
              </a:ext>
            </a:extLst>
          </p:cNvPr>
          <p:cNvSpPr txBox="1"/>
          <p:nvPr/>
        </p:nvSpPr>
        <p:spPr>
          <a:xfrm>
            <a:off x="465316" y="4979643"/>
            <a:ext cx="1140643" cy="276999"/>
          </a:xfrm>
          <a:prstGeom prst="rect">
            <a:avLst/>
          </a:prstGeom>
          <a:noFill/>
        </p:spPr>
        <p:txBody>
          <a:bodyPr wrap="square" rtlCol="0">
            <a:spAutoFit/>
          </a:bodyPr>
          <a:lstStyle/>
          <a:p>
            <a:r>
              <a:rPr lang="en-US" altLang="zh-CN" sz="1200" dirty="0"/>
              <a:t>node calculated</a:t>
            </a:r>
            <a:endParaRPr lang="zh-CN" altLang="en-US" sz="1200" dirty="0"/>
          </a:p>
        </p:txBody>
      </p:sp>
      <p:graphicFrame>
        <p:nvGraphicFramePr>
          <p:cNvPr id="145" name="表格 131">
            <a:extLst>
              <a:ext uri="{FF2B5EF4-FFF2-40B4-BE49-F238E27FC236}">
                <a16:creationId xmlns:a16="http://schemas.microsoft.com/office/drawing/2014/main" id="{2760DAC8-E281-254C-A946-1087E64033E5}"/>
              </a:ext>
            </a:extLst>
          </p:cNvPr>
          <p:cNvGraphicFramePr>
            <a:graphicFrameLocks noGrp="1"/>
          </p:cNvGraphicFramePr>
          <p:nvPr>
            <p:extLst>
              <p:ext uri="{D42A27DB-BD31-4B8C-83A1-F6EECF244321}">
                <p14:modId xmlns:p14="http://schemas.microsoft.com/office/powerpoint/2010/main" val="2468666380"/>
              </p:ext>
            </p:extLst>
          </p:nvPr>
        </p:nvGraphicFramePr>
        <p:xfrm>
          <a:off x="1758216" y="4940515"/>
          <a:ext cx="343184" cy="341445"/>
        </p:xfrm>
        <a:graphic>
          <a:graphicData uri="http://schemas.openxmlformats.org/drawingml/2006/table">
            <a:tbl>
              <a:tblPr>
                <a:tableStyleId>{5C22544A-7EE6-4342-B048-85BDC9FD1C3A}</a:tableStyleId>
              </a:tblPr>
              <a:tblGrid>
                <a:gridCol w="343184">
                  <a:extLst>
                    <a:ext uri="{9D8B030D-6E8A-4147-A177-3AD203B41FA5}">
                      <a16:colId xmlns:a16="http://schemas.microsoft.com/office/drawing/2014/main" val="3799640758"/>
                    </a:ext>
                  </a:extLst>
                </a:gridCol>
              </a:tblGrid>
              <a:tr h="341445">
                <a:tc>
                  <a:txBody>
                    <a:bodyPr/>
                    <a:lstStyle/>
                    <a:p>
                      <a:endParaRPr lang="zh-CN" alt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338249943"/>
                  </a:ext>
                </a:extLst>
              </a:tr>
            </a:tbl>
          </a:graphicData>
        </a:graphic>
      </p:graphicFrame>
      <p:sp>
        <p:nvSpPr>
          <p:cNvPr id="146" name="文本框 145">
            <a:extLst>
              <a:ext uri="{FF2B5EF4-FFF2-40B4-BE49-F238E27FC236}">
                <a16:creationId xmlns:a16="http://schemas.microsoft.com/office/drawing/2014/main" id="{3ADD0AE3-334B-F544-B4FE-3F700A1CBDC2}"/>
              </a:ext>
            </a:extLst>
          </p:cNvPr>
          <p:cNvSpPr txBox="1"/>
          <p:nvPr/>
        </p:nvSpPr>
        <p:spPr>
          <a:xfrm>
            <a:off x="2042438" y="4878975"/>
            <a:ext cx="1310614" cy="461665"/>
          </a:xfrm>
          <a:prstGeom prst="rect">
            <a:avLst/>
          </a:prstGeom>
          <a:noFill/>
        </p:spPr>
        <p:txBody>
          <a:bodyPr wrap="square" rtlCol="0">
            <a:spAutoFit/>
          </a:bodyPr>
          <a:lstStyle/>
          <a:p>
            <a:r>
              <a:rPr lang="en-US" altLang="zh-CN" sz="1200" dirty="0"/>
              <a:t>node can be used</a:t>
            </a:r>
          </a:p>
          <a:p>
            <a:r>
              <a:rPr lang="en-US" altLang="zh-CN" sz="1200" dirty="0"/>
              <a:t>in the path </a:t>
            </a:r>
            <a:endParaRPr lang="zh-CN" altLang="en-US" sz="1200" dirty="0"/>
          </a:p>
        </p:txBody>
      </p:sp>
      <p:graphicFrame>
        <p:nvGraphicFramePr>
          <p:cNvPr id="75" name="表格 131">
            <a:extLst>
              <a:ext uri="{FF2B5EF4-FFF2-40B4-BE49-F238E27FC236}">
                <a16:creationId xmlns:a16="http://schemas.microsoft.com/office/drawing/2014/main" id="{9F4C043F-0BB0-6D46-AF1A-BF5BD1872B45}"/>
              </a:ext>
            </a:extLst>
          </p:cNvPr>
          <p:cNvGraphicFramePr>
            <a:graphicFrameLocks noGrp="1"/>
          </p:cNvGraphicFramePr>
          <p:nvPr>
            <p:extLst>
              <p:ext uri="{D42A27DB-BD31-4B8C-83A1-F6EECF244321}">
                <p14:modId xmlns:p14="http://schemas.microsoft.com/office/powerpoint/2010/main" val="3344788840"/>
              </p:ext>
            </p:extLst>
          </p:nvPr>
        </p:nvGraphicFramePr>
        <p:xfrm>
          <a:off x="3340138" y="4940514"/>
          <a:ext cx="343184" cy="341445"/>
        </p:xfrm>
        <a:graphic>
          <a:graphicData uri="http://schemas.openxmlformats.org/drawingml/2006/table">
            <a:tbl>
              <a:tblPr>
                <a:tableStyleId>{5C22544A-7EE6-4342-B048-85BDC9FD1C3A}</a:tableStyleId>
              </a:tblPr>
              <a:tblGrid>
                <a:gridCol w="343184">
                  <a:extLst>
                    <a:ext uri="{9D8B030D-6E8A-4147-A177-3AD203B41FA5}">
                      <a16:colId xmlns:a16="http://schemas.microsoft.com/office/drawing/2014/main" val="3799640758"/>
                    </a:ext>
                  </a:extLst>
                </a:gridCol>
              </a:tblGrid>
              <a:tr h="341445">
                <a:tc>
                  <a:txBody>
                    <a:bodyPr/>
                    <a:lstStyle/>
                    <a:p>
                      <a:endParaRPr lang="zh-CN" alt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5AEEE"/>
                    </a:solidFill>
                  </a:tcPr>
                </a:tc>
                <a:extLst>
                  <a:ext uri="{0D108BD9-81ED-4DB2-BD59-A6C34878D82A}">
                    <a16:rowId xmlns:a16="http://schemas.microsoft.com/office/drawing/2014/main" val="3338249943"/>
                  </a:ext>
                </a:extLst>
              </a:tr>
            </a:tbl>
          </a:graphicData>
        </a:graphic>
      </p:graphicFrame>
      <p:sp>
        <p:nvSpPr>
          <p:cNvPr id="76" name="文本框 75">
            <a:extLst>
              <a:ext uri="{FF2B5EF4-FFF2-40B4-BE49-F238E27FC236}">
                <a16:creationId xmlns:a16="http://schemas.microsoft.com/office/drawing/2014/main" id="{0A190099-5598-A042-9B0A-25C4DA47CFFB}"/>
              </a:ext>
            </a:extLst>
          </p:cNvPr>
          <p:cNvSpPr txBox="1"/>
          <p:nvPr/>
        </p:nvSpPr>
        <p:spPr>
          <a:xfrm>
            <a:off x="3618140" y="4979642"/>
            <a:ext cx="1088084" cy="276999"/>
          </a:xfrm>
          <a:prstGeom prst="rect">
            <a:avLst/>
          </a:prstGeom>
          <a:noFill/>
        </p:spPr>
        <p:txBody>
          <a:bodyPr wrap="square" rtlCol="0">
            <a:spAutoFit/>
          </a:bodyPr>
          <a:lstStyle/>
          <a:p>
            <a:r>
              <a:rPr lang="en-US" altLang="zh-CN" sz="1200" dirty="0"/>
              <a:t>path obtained</a:t>
            </a:r>
            <a:endParaRPr lang="zh-CN" altLang="en-US" sz="1200" dirty="0"/>
          </a:p>
        </p:txBody>
      </p:sp>
      <p:sp>
        <p:nvSpPr>
          <p:cNvPr id="9" name="矩形 8">
            <a:extLst>
              <a:ext uri="{FF2B5EF4-FFF2-40B4-BE49-F238E27FC236}">
                <a16:creationId xmlns:a16="http://schemas.microsoft.com/office/drawing/2014/main" id="{A3884717-38DB-401C-94AE-0338B807B396}"/>
              </a:ext>
            </a:extLst>
          </p:cNvPr>
          <p:cNvSpPr/>
          <p:nvPr/>
        </p:nvSpPr>
        <p:spPr bwMode="auto">
          <a:xfrm>
            <a:off x="2833239" y="4135562"/>
            <a:ext cx="564608" cy="310644"/>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300" b="1" i="0" u="none" strike="noStrike" cap="none" normalizeH="0" baseline="0" dirty="0">
                <a:ln>
                  <a:noFill/>
                </a:ln>
                <a:solidFill>
                  <a:schemeClr val="tx1"/>
                </a:solidFill>
                <a:effectLst/>
                <a:latin typeface="Arial" panose="020B0604020202020204" pitchFamily="34" charset="0"/>
                <a:ea typeface="Tahoma" panose="020B0604030504040204" pitchFamily="34" charset="0"/>
                <a:cs typeface="Arial" panose="020B0604020202020204" pitchFamily="34" charset="0"/>
              </a:rPr>
              <a:t>Start</a:t>
            </a:r>
            <a:endParaRPr kumimoji="1" lang="zh-CN" altLang="en-US" sz="1300" b="1" i="0" u="none" strike="noStrike" cap="none" normalizeH="0" baseline="0" dirty="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p:txBody>
      </p:sp>
      <p:sp>
        <p:nvSpPr>
          <p:cNvPr id="78" name="矩形 77">
            <a:extLst>
              <a:ext uri="{FF2B5EF4-FFF2-40B4-BE49-F238E27FC236}">
                <a16:creationId xmlns:a16="http://schemas.microsoft.com/office/drawing/2014/main" id="{42CB26A3-4365-4168-8F8F-49B846A97C86}"/>
              </a:ext>
            </a:extLst>
          </p:cNvPr>
          <p:cNvSpPr/>
          <p:nvPr/>
        </p:nvSpPr>
        <p:spPr bwMode="auto">
          <a:xfrm>
            <a:off x="1655893" y="3016058"/>
            <a:ext cx="564608" cy="25414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algn="ctr" fontAlgn="base">
              <a:spcBef>
                <a:spcPct val="25000"/>
              </a:spcBef>
              <a:spcAft>
                <a:spcPct val="0"/>
              </a:spcAft>
              <a:buClr>
                <a:schemeClr val="accent2"/>
              </a:buClr>
            </a:pPr>
            <a:r>
              <a:rPr kumimoji="1" lang="en-US" altLang="zh-CN" sz="1300" b="1" dirty="0">
                <a:latin typeface="Arial" panose="020B0604020202020204" pitchFamily="34" charset="0"/>
                <a:ea typeface="Tahoma" panose="020B0604030504040204" pitchFamily="34" charset="0"/>
                <a:cs typeface="Arial" panose="020B0604020202020204" pitchFamily="34" charset="0"/>
              </a:rPr>
              <a:t>Goal</a:t>
            </a:r>
            <a:endParaRPr kumimoji="1" lang="zh-CN" altLang="en-US" sz="1300" b="1" dirty="0">
              <a:latin typeface="Arial" panose="020B0604020202020204" pitchFamily="34" charset="0"/>
              <a:cs typeface="Arial" panose="020B0604020202020204" pitchFamily="34" charset="0"/>
            </a:endParaRPr>
          </a:p>
        </p:txBody>
      </p:sp>
      <p:sp>
        <p:nvSpPr>
          <p:cNvPr id="10" name="灯片编号占位符 9">
            <a:extLst>
              <a:ext uri="{FF2B5EF4-FFF2-40B4-BE49-F238E27FC236}">
                <a16:creationId xmlns:a16="http://schemas.microsoft.com/office/drawing/2014/main" id="{4C72C29A-C1B4-4A46-B234-22D487C63027}"/>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a:t>
            </a:fld>
            <a:endParaRPr lang="zh-CN" altLang="en-US"/>
          </a:p>
        </p:txBody>
      </p:sp>
      <p:sp>
        <p:nvSpPr>
          <p:cNvPr id="1111" name="矩形 1110">
            <a:extLst>
              <a:ext uri="{FF2B5EF4-FFF2-40B4-BE49-F238E27FC236}">
                <a16:creationId xmlns:a16="http://schemas.microsoft.com/office/drawing/2014/main" id="{E47DEE37-CD0C-424D-8DB3-8244B867435B}"/>
              </a:ext>
            </a:extLst>
          </p:cNvPr>
          <p:cNvSpPr/>
          <p:nvPr/>
        </p:nvSpPr>
        <p:spPr bwMode="auto">
          <a:xfrm>
            <a:off x="4641332" y="2621729"/>
            <a:ext cx="4334400" cy="2234052"/>
          </a:xfrm>
          <a:prstGeom prst="rect">
            <a:avLst/>
          </a:prstGeom>
          <a:noFill/>
          <a:ln w="19050"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12" name="矩形 1111">
            <a:extLst>
              <a:ext uri="{FF2B5EF4-FFF2-40B4-BE49-F238E27FC236}">
                <a16:creationId xmlns:a16="http://schemas.microsoft.com/office/drawing/2014/main" id="{F95CB498-E594-4C62-AE79-AE23EDAE9DB2}"/>
              </a:ext>
            </a:extLst>
          </p:cNvPr>
          <p:cNvSpPr/>
          <p:nvPr/>
        </p:nvSpPr>
        <p:spPr bwMode="auto">
          <a:xfrm>
            <a:off x="5835786" y="3646885"/>
            <a:ext cx="406525" cy="1216715"/>
          </a:xfrm>
          <a:prstGeom prst="rect">
            <a:avLst/>
          </a:prstGeom>
          <a:solidFill>
            <a:schemeClr val="tx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13" name="矩形 1112">
            <a:extLst>
              <a:ext uri="{FF2B5EF4-FFF2-40B4-BE49-F238E27FC236}">
                <a16:creationId xmlns:a16="http://schemas.microsoft.com/office/drawing/2014/main" id="{3A6B81CB-FBF8-4EA1-B137-526F0101C1AC}"/>
              </a:ext>
            </a:extLst>
          </p:cNvPr>
          <p:cNvSpPr/>
          <p:nvPr/>
        </p:nvSpPr>
        <p:spPr bwMode="auto">
          <a:xfrm>
            <a:off x="7370415" y="2613910"/>
            <a:ext cx="406525" cy="1216715"/>
          </a:xfrm>
          <a:prstGeom prst="rect">
            <a:avLst/>
          </a:prstGeom>
          <a:solidFill>
            <a:schemeClr val="tx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15" name="椭圆 1114">
            <a:extLst>
              <a:ext uri="{FF2B5EF4-FFF2-40B4-BE49-F238E27FC236}">
                <a16:creationId xmlns:a16="http://schemas.microsoft.com/office/drawing/2014/main" id="{3305D617-6E53-4930-9B3D-442F39D16A82}"/>
              </a:ext>
            </a:extLst>
          </p:cNvPr>
          <p:cNvSpPr/>
          <p:nvPr/>
        </p:nvSpPr>
        <p:spPr bwMode="auto">
          <a:xfrm rot="20705369">
            <a:off x="8320191" y="2867088"/>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16" name="椭圆 1115">
            <a:extLst>
              <a:ext uri="{FF2B5EF4-FFF2-40B4-BE49-F238E27FC236}">
                <a16:creationId xmlns:a16="http://schemas.microsoft.com/office/drawing/2014/main" id="{37ADF49B-D52C-45B4-94F4-285A637B3199}"/>
              </a:ext>
            </a:extLst>
          </p:cNvPr>
          <p:cNvSpPr/>
          <p:nvPr/>
        </p:nvSpPr>
        <p:spPr bwMode="auto">
          <a:xfrm>
            <a:off x="5685821" y="3480084"/>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17" name="椭圆 1116">
            <a:extLst>
              <a:ext uri="{FF2B5EF4-FFF2-40B4-BE49-F238E27FC236}">
                <a16:creationId xmlns:a16="http://schemas.microsoft.com/office/drawing/2014/main" id="{4C6AA088-FB66-4813-9389-3259765B01B2}"/>
              </a:ext>
            </a:extLst>
          </p:cNvPr>
          <p:cNvSpPr/>
          <p:nvPr/>
        </p:nvSpPr>
        <p:spPr bwMode="auto">
          <a:xfrm>
            <a:off x="6216111" y="3329961"/>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18" name="椭圆 1117">
            <a:extLst>
              <a:ext uri="{FF2B5EF4-FFF2-40B4-BE49-F238E27FC236}">
                <a16:creationId xmlns:a16="http://schemas.microsoft.com/office/drawing/2014/main" id="{0A50F6E6-DFB8-4514-9FF6-F7E468B6FAA0}"/>
              </a:ext>
            </a:extLst>
          </p:cNvPr>
          <p:cNvSpPr/>
          <p:nvPr/>
        </p:nvSpPr>
        <p:spPr bwMode="auto">
          <a:xfrm rot="1012147">
            <a:off x="5461161" y="3030458"/>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19" name="椭圆 1118">
            <a:extLst>
              <a:ext uri="{FF2B5EF4-FFF2-40B4-BE49-F238E27FC236}">
                <a16:creationId xmlns:a16="http://schemas.microsoft.com/office/drawing/2014/main" id="{BB501F2D-1B4A-4CBA-B3A9-2ED9482DBBAC}"/>
              </a:ext>
            </a:extLst>
          </p:cNvPr>
          <p:cNvSpPr/>
          <p:nvPr/>
        </p:nvSpPr>
        <p:spPr bwMode="auto">
          <a:xfrm rot="1353393">
            <a:off x="6641860" y="3638802"/>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0" name="椭圆 1119">
            <a:extLst>
              <a:ext uri="{FF2B5EF4-FFF2-40B4-BE49-F238E27FC236}">
                <a16:creationId xmlns:a16="http://schemas.microsoft.com/office/drawing/2014/main" id="{21E31CB2-FA4E-4481-953B-7D7295BC51DD}"/>
              </a:ext>
            </a:extLst>
          </p:cNvPr>
          <p:cNvSpPr/>
          <p:nvPr/>
        </p:nvSpPr>
        <p:spPr bwMode="auto">
          <a:xfrm rot="20875203">
            <a:off x="5357293" y="3913570"/>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1" name="椭圆 1120">
            <a:extLst>
              <a:ext uri="{FF2B5EF4-FFF2-40B4-BE49-F238E27FC236}">
                <a16:creationId xmlns:a16="http://schemas.microsoft.com/office/drawing/2014/main" id="{D5795A7D-8385-4994-A89E-486326EF73CB}"/>
              </a:ext>
            </a:extLst>
          </p:cNvPr>
          <p:cNvSpPr/>
          <p:nvPr/>
        </p:nvSpPr>
        <p:spPr bwMode="auto">
          <a:xfrm rot="1748277">
            <a:off x="7123278" y="3467185"/>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2" name="椭圆 1121">
            <a:extLst>
              <a:ext uri="{FF2B5EF4-FFF2-40B4-BE49-F238E27FC236}">
                <a16:creationId xmlns:a16="http://schemas.microsoft.com/office/drawing/2014/main" id="{651568D8-C121-41C2-978A-DC9A3E3BCF8F}"/>
              </a:ext>
            </a:extLst>
          </p:cNvPr>
          <p:cNvSpPr/>
          <p:nvPr/>
        </p:nvSpPr>
        <p:spPr bwMode="auto">
          <a:xfrm rot="1292356">
            <a:off x="7277265" y="428047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3" name="椭圆 1122">
            <a:extLst>
              <a:ext uri="{FF2B5EF4-FFF2-40B4-BE49-F238E27FC236}">
                <a16:creationId xmlns:a16="http://schemas.microsoft.com/office/drawing/2014/main" id="{012FD10D-9079-4049-BF56-9415C0E95217}"/>
              </a:ext>
            </a:extLst>
          </p:cNvPr>
          <p:cNvSpPr/>
          <p:nvPr/>
        </p:nvSpPr>
        <p:spPr bwMode="auto">
          <a:xfrm>
            <a:off x="7649752" y="3921410"/>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4" name="椭圆 1123">
            <a:extLst>
              <a:ext uri="{FF2B5EF4-FFF2-40B4-BE49-F238E27FC236}">
                <a16:creationId xmlns:a16="http://schemas.microsoft.com/office/drawing/2014/main" id="{9B88DDC5-5EE4-4DCA-B9A2-DA669104285C}"/>
              </a:ext>
            </a:extLst>
          </p:cNvPr>
          <p:cNvSpPr/>
          <p:nvPr/>
        </p:nvSpPr>
        <p:spPr bwMode="auto">
          <a:xfrm>
            <a:off x="6783364" y="4128311"/>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5" name="椭圆 1124">
            <a:extLst>
              <a:ext uri="{FF2B5EF4-FFF2-40B4-BE49-F238E27FC236}">
                <a16:creationId xmlns:a16="http://schemas.microsoft.com/office/drawing/2014/main" id="{24363AAD-F6E9-48F9-A7E7-1FA47744A8F6}"/>
              </a:ext>
            </a:extLst>
          </p:cNvPr>
          <p:cNvSpPr/>
          <p:nvPr/>
        </p:nvSpPr>
        <p:spPr bwMode="auto">
          <a:xfrm rot="20901214">
            <a:off x="6480509" y="454289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6" name="椭圆 1125">
            <a:extLst>
              <a:ext uri="{FF2B5EF4-FFF2-40B4-BE49-F238E27FC236}">
                <a16:creationId xmlns:a16="http://schemas.microsoft.com/office/drawing/2014/main" id="{E90013A4-3E36-4E00-842D-1B68CA455AC4}"/>
              </a:ext>
            </a:extLst>
          </p:cNvPr>
          <p:cNvSpPr/>
          <p:nvPr/>
        </p:nvSpPr>
        <p:spPr bwMode="auto">
          <a:xfrm rot="9262062">
            <a:off x="8605111" y="3982495"/>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7" name="椭圆 1126">
            <a:extLst>
              <a:ext uri="{FF2B5EF4-FFF2-40B4-BE49-F238E27FC236}">
                <a16:creationId xmlns:a16="http://schemas.microsoft.com/office/drawing/2014/main" id="{5BF6CF9F-3781-4172-8049-A4726646E404}"/>
              </a:ext>
            </a:extLst>
          </p:cNvPr>
          <p:cNvSpPr/>
          <p:nvPr/>
        </p:nvSpPr>
        <p:spPr bwMode="auto">
          <a:xfrm>
            <a:off x="8136177" y="3795651"/>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8" name="椭圆 1127">
            <a:extLst>
              <a:ext uri="{FF2B5EF4-FFF2-40B4-BE49-F238E27FC236}">
                <a16:creationId xmlns:a16="http://schemas.microsoft.com/office/drawing/2014/main" id="{D6D745B7-AC29-43AC-AB2F-724E21F35AE5}"/>
              </a:ext>
            </a:extLst>
          </p:cNvPr>
          <p:cNvSpPr/>
          <p:nvPr/>
        </p:nvSpPr>
        <p:spPr bwMode="auto">
          <a:xfrm rot="675784">
            <a:off x="4822792" y="3974770"/>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29" name="椭圆 1128">
            <a:extLst>
              <a:ext uri="{FF2B5EF4-FFF2-40B4-BE49-F238E27FC236}">
                <a16:creationId xmlns:a16="http://schemas.microsoft.com/office/drawing/2014/main" id="{5FA2B1E5-3693-4CA1-B122-7CB8304363DA}"/>
              </a:ext>
            </a:extLst>
          </p:cNvPr>
          <p:cNvSpPr/>
          <p:nvPr/>
        </p:nvSpPr>
        <p:spPr bwMode="auto">
          <a:xfrm rot="21404722">
            <a:off x="6553006" y="2893394"/>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30" name="椭圆 1129">
            <a:extLst>
              <a:ext uri="{FF2B5EF4-FFF2-40B4-BE49-F238E27FC236}">
                <a16:creationId xmlns:a16="http://schemas.microsoft.com/office/drawing/2014/main" id="{B9845D55-2B06-4DD6-A3FD-CE6071231BFD}"/>
              </a:ext>
            </a:extLst>
          </p:cNvPr>
          <p:cNvSpPr/>
          <p:nvPr/>
        </p:nvSpPr>
        <p:spPr bwMode="auto">
          <a:xfrm rot="635632">
            <a:off x="4960032" y="2913711"/>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31" name="椭圆 1130">
            <a:extLst>
              <a:ext uri="{FF2B5EF4-FFF2-40B4-BE49-F238E27FC236}">
                <a16:creationId xmlns:a16="http://schemas.microsoft.com/office/drawing/2014/main" id="{1ED6CF23-1CA1-4653-8058-D108D13AA07A}"/>
              </a:ext>
            </a:extLst>
          </p:cNvPr>
          <p:cNvSpPr/>
          <p:nvPr/>
        </p:nvSpPr>
        <p:spPr bwMode="auto">
          <a:xfrm rot="3258102">
            <a:off x="8123639" y="3300945"/>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32" name="椭圆 1131">
            <a:extLst>
              <a:ext uri="{FF2B5EF4-FFF2-40B4-BE49-F238E27FC236}">
                <a16:creationId xmlns:a16="http://schemas.microsoft.com/office/drawing/2014/main" id="{176704C6-FCC2-43FD-BD48-A8F7682F931D}"/>
              </a:ext>
            </a:extLst>
          </p:cNvPr>
          <p:cNvSpPr/>
          <p:nvPr/>
        </p:nvSpPr>
        <p:spPr bwMode="auto">
          <a:xfrm rot="1773674">
            <a:off x="7713601" y="4530136"/>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33" name="椭圆 1132">
            <a:extLst>
              <a:ext uri="{FF2B5EF4-FFF2-40B4-BE49-F238E27FC236}">
                <a16:creationId xmlns:a16="http://schemas.microsoft.com/office/drawing/2014/main" id="{D753A7E1-5426-4805-ABBC-63605BDACECE}"/>
              </a:ext>
            </a:extLst>
          </p:cNvPr>
          <p:cNvSpPr/>
          <p:nvPr/>
        </p:nvSpPr>
        <p:spPr bwMode="auto">
          <a:xfrm rot="2486142">
            <a:off x="8214089" y="4518564"/>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134" name="椭圆 1133">
            <a:extLst>
              <a:ext uri="{FF2B5EF4-FFF2-40B4-BE49-F238E27FC236}">
                <a16:creationId xmlns:a16="http://schemas.microsoft.com/office/drawing/2014/main" id="{1D29BFAB-A9F7-4121-B8D9-EF290BC4B878}"/>
              </a:ext>
            </a:extLst>
          </p:cNvPr>
          <p:cNvSpPr/>
          <p:nvPr/>
        </p:nvSpPr>
        <p:spPr bwMode="auto">
          <a:xfrm rot="1337332">
            <a:off x="4945091" y="3504203"/>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1135" name="直线连接符 18">
            <a:extLst>
              <a:ext uri="{FF2B5EF4-FFF2-40B4-BE49-F238E27FC236}">
                <a16:creationId xmlns:a16="http://schemas.microsoft.com/office/drawing/2014/main" id="{9CBE7C51-87C7-4483-88AC-17E1F793FECF}"/>
              </a:ext>
            </a:extLst>
          </p:cNvPr>
          <p:cNvCxnSpPr>
            <a:cxnSpLocks/>
            <a:stCxn id="1128" idx="5"/>
            <a:endCxn id="1114" idx="1"/>
          </p:cNvCxnSpPr>
          <p:nvPr/>
        </p:nvCxnSpPr>
        <p:spPr bwMode="auto">
          <a:xfrm>
            <a:off x="4923581" y="4093458"/>
            <a:ext cx="186575" cy="381221"/>
          </a:xfrm>
          <a:prstGeom prst="line">
            <a:avLst/>
          </a:prstGeom>
          <a:noFill/>
          <a:ln w="38100" cap="flat" cmpd="sng" algn="ctr">
            <a:solidFill>
              <a:srgbClr val="FF0000"/>
            </a:solidFill>
            <a:prstDash val="solid"/>
            <a:round/>
            <a:headEnd type="none" w="med" len="med"/>
            <a:tailEnd type="none" w="med" len="med"/>
          </a:ln>
        </p:spPr>
      </p:cxnSp>
      <p:cxnSp>
        <p:nvCxnSpPr>
          <p:cNvPr id="1136" name="直线连接符 60">
            <a:extLst>
              <a:ext uri="{FF2B5EF4-FFF2-40B4-BE49-F238E27FC236}">
                <a16:creationId xmlns:a16="http://schemas.microsoft.com/office/drawing/2014/main" id="{87C6C065-52DC-47CF-AB06-08A46D28319F}"/>
              </a:ext>
            </a:extLst>
          </p:cNvPr>
          <p:cNvCxnSpPr>
            <a:cxnSpLocks/>
            <a:stCxn id="1130" idx="6"/>
            <a:endCxn id="1118" idx="2"/>
          </p:cNvCxnSpPr>
          <p:nvPr/>
        </p:nvCxnSpPr>
        <p:spPr bwMode="auto">
          <a:xfrm>
            <a:off x="5088527" y="2990424"/>
            <a:ext cx="375422" cy="86030"/>
          </a:xfrm>
          <a:prstGeom prst="line">
            <a:avLst/>
          </a:prstGeom>
          <a:noFill/>
          <a:ln w="38100" cap="flat" cmpd="sng" algn="ctr">
            <a:solidFill>
              <a:srgbClr val="FF0000"/>
            </a:solidFill>
            <a:prstDash val="solid"/>
            <a:round/>
            <a:headEnd type="none" w="med" len="med"/>
            <a:tailEnd type="none" w="med" len="med"/>
          </a:ln>
        </p:spPr>
      </p:cxnSp>
      <p:cxnSp>
        <p:nvCxnSpPr>
          <p:cNvPr id="1137" name="直线连接符 66">
            <a:extLst>
              <a:ext uri="{FF2B5EF4-FFF2-40B4-BE49-F238E27FC236}">
                <a16:creationId xmlns:a16="http://schemas.microsoft.com/office/drawing/2014/main" id="{55110BA6-7494-445E-BBA2-5CA464960835}"/>
              </a:ext>
            </a:extLst>
          </p:cNvPr>
          <p:cNvCxnSpPr>
            <a:cxnSpLocks/>
            <a:stCxn id="1116" idx="3"/>
            <a:endCxn id="1120" idx="7"/>
          </p:cNvCxnSpPr>
          <p:nvPr/>
        </p:nvCxnSpPr>
        <p:spPr bwMode="auto">
          <a:xfrm flipH="1">
            <a:off x="5457310" y="3590705"/>
            <a:ext cx="247490" cy="333269"/>
          </a:xfrm>
          <a:prstGeom prst="line">
            <a:avLst/>
          </a:prstGeom>
          <a:noFill/>
          <a:ln w="38100" cap="flat" cmpd="sng" algn="ctr">
            <a:solidFill>
              <a:srgbClr val="FF0000"/>
            </a:solidFill>
            <a:prstDash val="solid"/>
            <a:round/>
            <a:headEnd type="none" w="med" len="med"/>
            <a:tailEnd type="none" w="med" len="med"/>
          </a:ln>
        </p:spPr>
      </p:cxnSp>
      <p:cxnSp>
        <p:nvCxnSpPr>
          <p:cNvPr id="1138" name="直线连接符 69">
            <a:extLst>
              <a:ext uri="{FF2B5EF4-FFF2-40B4-BE49-F238E27FC236}">
                <a16:creationId xmlns:a16="http://schemas.microsoft.com/office/drawing/2014/main" id="{12EA3AC5-1259-441B-A00D-2FEDB08F7D2D}"/>
              </a:ext>
            </a:extLst>
          </p:cNvPr>
          <p:cNvCxnSpPr>
            <a:cxnSpLocks/>
            <a:stCxn id="1120" idx="3"/>
            <a:endCxn id="1114" idx="7"/>
          </p:cNvCxnSpPr>
          <p:nvPr/>
        </p:nvCxnSpPr>
        <p:spPr bwMode="auto">
          <a:xfrm flipH="1">
            <a:off x="5252615" y="4032766"/>
            <a:ext cx="134261" cy="408827"/>
          </a:xfrm>
          <a:prstGeom prst="line">
            <a:avLst/>
          </a:prstGeom>
          <a:noFill/>
          <a:ln w="38100" cap="flat" cmpd="sng" algn="ctr">
            <a:solidFill>
              <a:srgbClr val="FF0000"/>
            </a:solidFill>
            <a:prstDash val="solid"/>
            <a:round/>
            <a:headEnd type="none" w="med" len="med"/>
            <a:tailEnd type="none" w="med" len="med"/>
          </a:ln>
        </p:spPr>
      </p:cxnSp>
      <p:cxnSp>
        <p:nvCxnSpPr>
          <p:cNvPr id="1139" name="直线连接符 80">
            <a:extLst>
              <a:ext uri="{FF2B5EF4-FFF2-40B4-BE49-F238E27FC236}">
                <a16:creationId xmlns:a16="http://schemas.microsoft.com/office/drawing/2014/main" id="{193130BF-B834-41EB-AEF7-2201A177FA92}"/>
              </a:ext>
            </a:extLst>
          </p:cNvPr>
          <p:cNvCxnSpPr>
            <a:cxnSpLocks/>
            <a:stCxn id="1116" idx="1"/>
            <a:endCxn id="1118" idx="5"/>
          </p:cNvCxnSpPr>
          <p:nvPr/>
        </p:nvCxnSpPr>
        <p:spPr bwMode="auto">
          <a:xfrm flipH="1" flipV="1">
            <a:off x="5556514" y="3152404"/>
            <a:ext cx="148286" cy="346659"/>
          </a:xfrm>
          <a:prstGeom prst="line">
            <a:avLst/>
          </a:prstGeom>
          <a:noFill/>
          <a:ln w="38100" cap="flat" cmpd="sng" algn="ctr">
            <a:solidFill>
              <a:srgbClr val="FF0000"/>
            </a:solidFill>
            <a:prstDash val="solid"/>
            <a:round/>
            <a:headEnd type="none" w="med" len="med"/>
            <a:tailEnd type="none" w="med" len="med"/>
          </a:ln>
        </p:spPr>
      </p:cxnSp>
      <p:cxnSp>
        <p:nvCxnSpPr>
          <p:cNvPr id="1140" name="直线连接符 85">
            <a:extLst>
              <a:ext uri="{FF2B5EF4-FFF2-40B4-BE49-F238E27FC236}">
                <a16:creationId xmlns:a16="http://schemas.microsoft.com/office/drawing/2014/main" id="{C8E14AFD-0620-4D18-9EA1-6B7871D4075E}"/>
              </a:ext>
            </a:extLst>
          </p:cNvPr>
          <p:cNvCxnSpPr>
            <a:cxnSpLocks/>
            <a:stCxn id="1129" idx="3"/>
            <a:endCxn id="1117" idx="7"/>
          </p:cNvCxnSpPr>
          <p:nvPr/>
        </p:nvCxnSpPr>
        <p:spPr bwMode="auto">
          <a:xfrm flipH="1">
            <a:off x="6326732" y="3006543"/>
            <a:ext cx="247928" cy="342397"/>
          </a:xfrm>
          <a:prstGeom prst="line">
            <a:avLst/>
          </a:prstGeom>
          <a:noFill/>
          <a:ln w="38100" cap="flat" cmpd="sng" algn="ctr">
            <a:solidFill>
              <a:srgbClr val="FF0000"/>
            </a:solidFill>
            <a:prstDash val="solid"/>
            <a:round/>
            <a:headEnd type="none" w="med" len="med"/>
            <a:tailEnd type="none" w="med" len="med"/>
          </a:ln>
        </p:spPr>
      </p:cxnSp>
      <p:cxnSp>
        <p:nvCxnSpPr>
          <p:cNvPr id="1141" name="直线连接符 88">
            <a:extLst>
              <a:ext uri="{FF2B5EF4-FFF2-40B4-BE49-F238E27FC236}">
                <a16:creationId xmlns:a16="http://schemas.microsoft.com/office/drawing/2014/main" id="{1A2CD241-A758-417B-A1FC-1D67A40897AA}"/>
              </a:ext>
            </a:extLst>
          </p:cNvPr>
          <p:cNvCxnSpPr>
            <a:cxnSpLocks/>
            <a:stCxn id="1117" idx="2"/>
            <a:endCxn id="1116" idx="7"/>
          </p:cNvCxnSpPr>
          <p:nvPr/>
        </p:nvCxnSpPr>
        <p:spPr bwMode="auto">
          <a:xfrm flipH="1">
            <a:off x="5796442" y="3394761"/>
            <a:ext cx="419669" cy="104302"/>
          </a:xfrm>
          <a:prstGeom prst="line">
            <a:avLst/>
          </a:prstGeom>
          <a:noFill/>
          <a:ln w="38100" cap="flat" cmpd="sng" algn="ctr">
            <a:solidFill>
              <a:srgbClr val="FF0000"/>
            </a:solidFill>
            <a:prstDash val="solid"/>
            <a:round/>
            <a:headEnd type="none" w="med" len="med"/>
            <a:tailEnd type="none" w="med" len="med"/>
          </a:ln>
        </p:spPr>
      </p:cxnSp>
      <p:cxnSp>
        <p:nvCxnSpPr>
          <p:cNvPr id="1142" name="直线连接符 94">
            <a:extLst>
              <a:ext uri="{FF2B5EF4-FFF2-40B4-BE49-F238E27FC236}">
                <a16:creationId xmlns:a16="http://schemas.microsoft.com/office/drawing/2014/main" id="{72AACD28-0BA4-4EFE-BE26-C270BB7801B0}"/>
              </a:ext>
            </a:extLst>
          </p:cNvPr>
          <p:cNvCxnSpPr>
            <a:cxnSpLocks/>
            <a:stCxn id="1119" idx="2"/>
            <a:endCxn id="1117" idx="5"/>
          </p:cNvCxnSpPr>
          <p:nvPr/>
        </p:nvCxnSpPr>
        <p:spPr bwMode="auto">
          <a:xfrm flipH="1" flipV="1">
            <a:off x="6326732" y="3440582"/>
            <a:ext cx="320085" cy="238163"/>
          </a:xfrm>
          <a:prstGeom prst="line">
            <a:avLst/>
          </a:prstGeom>
          <a:noFill/>
          <a:ln w="38100" cap="flat" cmpd="sng" algn="ctr">
            <a:solidFill>
              <a:srgbClr val="FF0000"/>
            </a:solidFill>
            <a:prstDash val="solid"/>
            <a:round/>
            <a:headEnd type="none" w="med" len="med"/>
            <a:tailEnd type="none" w="med" len="med"/>
          </a:ln>
        </p:spPr>
      </p:cxnSp>
      <p:cxnSp>
        <p:nvCxnSpPr>
          <p:cNvPr id="1143" name="直线连接符 106">
            <a:extLst>
              <a:ext uri="{FF2B5EF4-FFF2-40B4-BE49-F238E27FC236}">
                <a16:creationId xmlns:a16="http://schemas.microsoft.com/office/drawing/2014/main" id="{D03389F8-9CE3-407D-AF9D-CBFE3DEA1626}"/>
              </a:ext>
            </a:extLst>
          </p:cNvPr>
          <p:cNvCxnSpPr>
            <a:cxnSpLocks/>
            <a:stCxn id="1121" idx="3"/>
            <a:endCxn id="1119" idx="7"/>
          </p:cNvCxnSpPr>
          <p:nvPr/>
        </p:nvCxnSpPr>
        <p:spPr bwMode="auto">
          <a:xfrm flipH="1">
            <a:off x="6766552" y="3549696"/>
            <a:ext cx="359193" cy="129167"/>
          </a:xfrm>
          <a:prstGeom prst="line">
            <a:avLst/>
          </a:prstGeom>
          <a:noFill/>
          <a:ln w="38100" cap="flat" cmpd="sng" algn="ctr">
            <a:solidFill>
              <a:srgbClr val="FF0000"/>
            </a:solidFill>
            <a:prstDash val="solid"/>
            <a:round/>
            <a:headEnd type="none" w="med" len="med"/>
            <a:tailEnd type="none" w="med" len="med"/>
          </a:ln>
        </p:spPr>
      </p:cxnSp>
      <p:cxnSp>
        <p:nvCxnSpPr>
          <p:cNvPr id="1144" name="直线连接符 122">
            <a:extLst>
              <a:ext uri="{FF2B5EF4-FFF2-40B4-BE49-F238E27FC236}">
                <a16:creationId xmlns:a16="http://schemas.microsoft.com/office/drawing/2014/main" id="{6472C1AD-A838-4EBC-AA1A-9D7735AB374A}"/>
              </a:ext>
            </a:extLst>
          </p:cNvPr>
          <p:cNvCxnSpPr>
            <a:cxnSpLocks/>
            <a:stCxn id="1119" idx="5"/>
            <a:endCxn id="1124" idx="0"/>
          </p:cNvCxnSpPr>
          <p:nvPr/>
        </p:nvCxnSpPr>
        <p:spPr bwMode="auto">
          <a:xfrm>
            <a:off x="6731399" y="3763494"/>
            <a:ext cx="116765" cy="364817"/>
          </a:xfrm>
          <a:prstGeom prst="line">
            <a:avLst/>
          </a:prstGeom>
          <a:noFill/>
          <a:ln w="38100" cap="flat" cmpd="sng" algn="ctr">
            <a:solidFill>
              <a:srgbClr val="FF0000"/>
            </a:solidFill>
            <a:prstDash val="solid"/>
            <a:round/>
            <a:headEnd type="none" w="med" len="med"/>
            <a:tailEnd type="none" w="med" len="med"/>
          </a:ln>
        </p:spPr>
      </p:cxnSp>
      <p:cxnSp>
        <p:nvCxnSpPr>
          <p:cNvPr id="1145" name="直线连接符 127">
            <a:extLst>
              <a:ext uri="{FF2B5EF4-FFF2-40B4-BE49-F238E27FC236}">
                <a16:creationId xmlns:a16="http://schemas.microsoft.com/office/drawing/2014/main" id="{BDA9AFCA-A4CE-40F0-92C3-E4FCAE22D04C}"/>
              </a:ext>
            </a:extLst>
          </p:cNvPr>
          <p:cNvCxnSpPr>
            <a:cxnSpLocks/>
            <a:stCxn id="1123" idx="6"/>
            <a:endCxn id="1127" idx="2"/>
          </p:cNvCxnSpPr>
          <p:nvPr/>
        </p:nvCxnSpPr>
        <p:spPr bwMode="auto">
          <a:xfrm flipV="1">
            <a:off x="7779352" y="3860451"/>
            <a:ext cx="356825" cy="125759"/>
          </a:xfrm>
          <a:prstGeom prst="line">
            <a:avLst/>
          </a:prstGeom>
          <a:noFill/>
          <a:ln w="38100" cap="flat" cmpd="sng" algn="ctr">
            <a:solidFill>
              <a:srgbClr val="FF0000"/>
            </a:solidFill>
            <a:prstDash val="solid"/>
            <a:round/>
            <a:headEnd type="none" w="med" len="med"/>
            <a:tailEnd type="none" w="med" len="med"/>
          </a:ln>
        </p:spPr>
      </p:cxnSp>
      <p:cxnSp>
        <p:nvCxnSpPr>
          <p:cNvPr id="1146" name="直线连接符 130">
            <a:extLst>
              <a:ext uri="{FF2B5EF4-FFF2-40B4-BE49-F238E27FC236}">
                <a16:creationId xmlns:a16="http://schemas.microsoft.com/office/drawing/2014/main" id="{8A60B9C8-5546-49B4-841F-AA43C9620DEF}"/>
              </a:ext>
            </a:extLst>
          </p:cNvPr>
          <p:cNvCxnSpPr>
            <a:cxnSpLocks/>
            <a:stCxn id="1123" idx="3"/>
            <a:endCxn id="1122" idx="0"/>
          </p:cNvCxnSpPr>
          <p:nvPr/>
        </p:nvCxnSpPr>
        <p:spPr bwMode="auto">
          <a:xfrm flipH="1">
            <a:off x="7365856" y="4032031"/>
            <a:ext cx="302875" cy="252973"/>
          </a:xfrm>
          <a:prstGeom prst="line">
            <a:avLst/>
          </a:prstGeom>
          <a:noFill/>
          <a:ln w="38100" cap="flat" cmpd="sng" algn="ctr">
            <a:solidFill>
              <a:srgbClr val="FF0000"/>
            </a:solidFill>
            <a:prstDash val="solid"/>
            <a:round/>
            <a:headEnd type="none" w="med" len="med"/>
            <a:tailEnd type="none" w="med" len="med"/>
          </a:ln>
        </p:spPr>
      </p:cxnSp>
      <p:cxnSp>
        <p:nvCxnSpPr>
          <p:cNvPr id="1147" name="直线连接符 133">
            <a:extLst>
              <a:ext uri="{FF2B5EF4-FFF2-40B4-BE49-F238E27FC236}">
                <a16:creationId xmlns:a16="http://schemas.microsoft.com/office/drawing/2014/main" id="{5AC0170E-F0F4-47B1-A529-1B2F20A2BAF5}"/>
              </a:ext>
            </a:extLst>
          </p:cNvPr>
          <p:cNvCxnSpPr>
            <a:cxnSpLocks/>
            <a:stCxn id="1125" idx="7"/>
            <a:endCxn id="1124" idx="3"/>
          </p:cNvCxnSpPr>
          <p:nvPr/>
        </p:nvCxnSpPr>
        <p:spPr bwMode="auto">
          <a:xfrm flipV="1">
            <a:off x="6580937" y="4238932"/>
            <a:ext cx="221406" cy="314639"/>
          </a:xfrm>
          <a:prstGeom prst="line">
            <a:avLst/>
          </a:prstGeom>
          <a:noFill/>
          <a:ln w="38100" cap="flat" cmpd="sng" algn="ctr">
            <a:solidFill>
              <a:srgbClr val="FF0000"/>
            </a:solidFill>
            <a:prstDash val="solid"/>
            <a:round/>
            <a:headEnd type="none" w="med" len="med"/>
            <a:tailEnd type="none" w="med" len="med"/>
          </a:ln>
        </p:spPr>
      </p:cxnSp>
      <p:cxnSp>
        <p:nvCxnSpPr>
          <p:cNvPr id="1148" name="直线连接符 140">
            <a:extLst>
              <a:ext uri="{FF2B5EF4-FFF2-40B4-BE49-F238E27FC236}">
                <a16:creationId xmlns:a16="http://schemas.microsoft.com/office/drawing/2014/main" id="{79F6607C-0E52-42A8-95F2-BB1D961DE63D}"/>
              </a:ext>
            </a:extLst>
          </p:cNvPr>
          <p:cNvCxnSpPr>
            <a:cxnSpLocks/>
            <a:stCxn id="1122" idx="2"/>
            <a:endCxn id="1124" idx="6"/>
          </p:cNvCxnSpPr>
          <p:nvPr/>
        </p:nvCxnSpPr>
        <p:spPr bwMode="auto">
          <a:xfrm flipH="1" flipV="1">
            <a:off x="6912964" y="4193111"/>
            <a:ext cx="368826" cy="128377"/>
          </a:xfrm>
          <a:prstGeom prst="line">
            <a:avLst/>
          </a:prstGeom>
          <a:noFill/>
          <a:ln w="38100" cap="flat" cmpd="sng" algn="ctr">
            <a:solidFill>
              <a:srgbClr val="FF0000"/>
            </a:solidFill>
            <a:prstDash val="solid"/>
            <a:round/>
            <a:headEnd type="none" w="med" len="med"/>
            <a:tailEnd type="none" w="med" len="med"/>
          </a:ln>
        </p:spPr>
      </p:cxnSp>
      <p:cxnSp>
        <p:nvCxnSpPr>
          <p:cNvPr id="1149" name="直线连接符 143">
            <a:extLst>
              <a:ext uri="{FF2B5EF4-FFF2-40B4-BE49-F238E27FC236}">
                <a16:creationId xmlns:a16="http://schemas.microsoft.com/office/drawing/2014/main" id="{443C1168-7EF4-42B9-9A69-0243DB27DFE1}"/>
              </a:ext>
            </a:extLst>
          </p:cNvPr>
          <p:cNvCxnSpPr>
            <a:cxnSpLocks/>
            <a:stCxn id="1132" idx="2"/>
            <a:endCxn id="1122" idx="6"/>
          </p:cNvCxnSpPr>
          <p:nvPr/>
        </p:nvCxnSpPr>
        <p:spPr bwMode="auto">
          <a:xfrm flipH="1" flipV="1">
            <a:off x="7402340" y="4369070"/>
            <a:ext cx="319696" cy="193897"/>
          </a:xfrm>
          <a:prstGeom prst="line">
            <a:avLst/>
          </a:prstGeom>
          <a:noFill/>
          <a:ln w="38100" cap="flat" cmpd="sng" algn="ctr">
            <a:solidFill>
              <a:srgbClr val="FF0000"/>
            </a:solidFill>
            <a:prstDash val="solid"/>
            <a:round/>
            <a:headEnd type="none" w="med" len="med"/>
            <a:tailEnd type="none" w="med" len="med"/>
          </a:ln>
        </p:spPr>
      </p:cxnSp>
      <p:cxnSp>
        <p:nvCxnSpPr>
          <p:cNvPr id="1150" name="直线连接符 146">
            <a:extLst>
              <a:ext uri="{FF2B5EF4-FFF2-40B4-BE49-F238E27FC236}">
                <a16:creationId xmlns:a16="http://schemas.microsoft.com/office/drawing/2014/main" id="{853D3A06-E4C9-4504-B6B5-303C8F7B404A}"/>
              </a:ext>
            </a:extLst>
          </p:cNvPr>
          <p:cNvCxnSpPr>
            <a:cxnSpLocks/>
            <a:stCxn id="1131" idx="5"/>
            <a:endCxn id="1127" idx="0"/>
          </p:cNvCxnSpPr>
          <p:nvPr/>
        </p:nvCxnSpPr>
        <p:spPr bwMode="auto">
          <a:xfrm>
            <a:off x="8177965" y="3429694"/>
            <a:ext cx="23012" cy="365957"/>
          </a:xfrm>
          <a:prstGeom prst="line">
            <a:avLst/>
          </a:prstGeom>
          <a:noFill/>
          <a:ln w="38100" cap="flat" cmpd="sng" algn="ctr">
            <a:solidFill>
              <a:srgbClr val="FF0000"/>
            </a:solidFill>
            <a:prstDash val="solid"/>
            <a:round/>
            <a:headEnd type="none" w="med" len="med"/>
            <a:tailEnd type="none" w="med" len="med"/>
          </a:ln>
        </p:spPr>
      </p:cxnSp>
      <p:cxnSp>
        <p:nvCxnSpPr>
          <p:cNvPr id="1151" name="直线连接符 150">
            <a:extLst>
              <a:ext uri="{FF2B5EF4-FFF2-40B4-BE49-F238E27FC236}">
                <a16:creationId xmlns:a16="http://schemas.microsoft.com/office/drawing/2014/main" id="{F90A9FD7-9AE9-4C53-9C3A-67EA3E091CC8}"/>
              </a:ext>
            </a:extLst>
          </p:cNvPr>
          <p:cNvCxnSpPr>
            <a:cxnSpLocks/>
            <a:stCxn id="1127" idx="6"/>
            <a:endCxn id="1126" idx="5"/>
          </p:cNvCxnSpPr>
          <p:nvPr/>
        </p:nvCxnSpPr>
        <p:spPr bwMode="auto">
          <a:xfrm>
            <a:off x="8265777" y="3860451"/>
            <a:ext cx="343000" cy="165354"/>
          </a:xfrm>
          <a:prstGeom prst="line">
            <a:avLst/>
          </a:prstGeom>
          <a:noFill/>
          <a:ln w="38100" cap="flat" cmpd="sng" algn="ctr">
            <a:solidFill>
              <a:srgbClr val="FF0000"/>
            </a:solidFill>
            <a:prstDash val="solid"/>
            <a:round/>
            <a:headEnd type="none" w="med" len="med"/>
            <a:tailEnd type="none" w="med" len="med"/>
          </a:ln>
        </p:spPr>
      </p:cxnSp>
      <p:cxnSp>
        <p:nvCxnSpPr>
          <p:cNvPr id="1152" name="直线连接符 154">
            <a:extLst>
              <a:ext uri="{FF2B5EF4-FFF2-40B4-BE49-F238E27FC236}">
                <a16:creationId xmlns:a16="http://schemas.microsoft.com/office/drawing/2014/main" id="{1FD90AA0-8D05-4A39-9819-CD1884A65A98}"/>
              </a:ext>
            </a:extLst>
          </p:cNvPr>
          <p:cNvCxnSpPr>
            <a:cxnSpLocks/>
            <a:stCxn id="1115" idx="3"/>
            <a:endCxn id="1131" idx="1"/>
          </p:cNvCxnSpPr>
          <p:nvPr/>
        </p:nvCxnSpPr>
        <p:spPr bwMode="auto">
          <a:xfrm flipH="1">
            <a:off x="8198913" y="3059982"/>
            <a:ext cx="172845" cy="241814"/>
          </a:xfrm>
          <a:prstGeom prst="line">
            <a:avLst/>
          </a:prstGeom>
          <a:noFill/>
          <a:ln w="38100" cap="flat" cmpd="sng" algn="ctr">
            <a:solidFill>
              <a:srgbClr val="FF0000"/>
            </a:solidFill>
            <a:prstDash val="solid"/>
            <a:round/>
            <a:headEnd type="none" w="med" len="med"/>
            <a:tailEnd type="none" w="med" len="med"/>
          </a:ln>
        </p:spPr>
      </p:cxnSp>
      <p:cxnSp>
        <p:nvCxnSpPr>
          <p:cNvPr id="1153" name="直线连接符 160">
            <a:extLst>
              <a:ext uri="{FF2B5EF4-FFF2-40B4-BE49-F238E27FC236}">
                <a16:creationId xmlns:a16="http://schemas.microsoft.com/office/drawing/2014/main" id="{379C565A-07E6-4B40-AEB2-7F439A643A30}"/>
              </a:ext>
            </a:extLst>
          </p:cNvPr>
          <p:cNvCxnSpPr>
            <a:cxnSpLocks/>
            <a:stCxn id="1133" idx="3"/>
            <a:endCxn id="1132" idx="7"/>
          </p:cNvCxnSpPr>
          <p:nvPr/>
        </p:nvCxnSpPr>
        <p:spPr bwMode="auto">
          <a:xfrm flipH="1" flipV="1">
            <a:off x="7840863" y="4577686"/>
            <a:ext cx="373351" cy="9707"/>
          </a:xfrm>
          <a:prstGeom prst="line">
            <a:avLst/>
          </a:prstGeom>
          <a:noFill/>
          <a:ln w="38100" cap="flat" cmpd="sng" algn="ctr">
            <a:solidFill>
              <a:srgbClr val="FF0000"/>
            </a:solidFill>
            <a:prstDash val="solid"/>
            <a:round/>
            <a:headEnd type="none" w="med" len="med"/>
            <a:tailEnd type="none" w="med" len="med"/>
          </a:ln>
        </p:spPr>
      </p:cxnSp>
      <p:cxnSp>
        <p:nvCxnSpPr>
          <p:cNvPr id="1154" name="直线连接符 197">
            <a:extLst>
              <a:ext uri="{FF2B5EF4-FFF2-40B4-BE49-F238E27FC236}">
                <a16:creationId xmlns:a16="http://schemas.microsoft.com/office/drawing/2014/main" id="{912D3BFB-0B27-4ED4-BBDF-16C8244FEFCA}"/>
              </a:ext>
            </a:extLst>
          </p:cNvPr>
          <p:cNvCxnSpPr>
            <a:cxnSpLocks/>
            <a:stCxn id="1134" idx="4"/>
            <a:endCxn id="1128" idx="0"/>
          </p:cNvCxnSpPr>
          <p:nvPr/>
        </p:nvCxnSpPr>
        <p:spPr bwMode="auto">
          <a:xfrm flipH="1">
            <a:off x="4900248" y="3628961"/>
            <a:ext cx="85066" cy="347057"/>
          </a:xfrm>
          <a:prstGeom prst="line">
            <a:avLst/>
          </a:prstGeom>
          <a:noFill/>
          <a:ln w="38100" cap="flat" cmpd="sng" algn="ctr">
            <a:solidFill>
              <a:srgbClr val="FF0000"/>
            </a:solidFill>
            <a:prstDash val="solid"/>
            <a:round/>
            <a:headEnd type="none" w="med" len="med"/>
            <a:tailEnd type="none" w="med" len="med"/>
          </a:ln>
        </p:spPr>
      </p:cxnSp>
      <p:sp>
        <p:nvSpPr>
          <p:cNvPr id="1155" name="矩形 1154">
            <a:extLst>
              <a:ext uri="{FF2B5EF4-FFF2-40B4-BE49-F238E27FC236}">
                <a16:creationId xmlns:a16="http://schemas.microsoft.com/office/drawing/2014/main" id="{9F335C37-150F-417A-ABF3-8FA7C0B899EB}"/>
              </a:ext>
            </a:extLst>
          </p:cNvPr>
          <p:cNvSpPr/>
          <p:nvPr/>
        </p:nvSpPr>
        <p:spPr bwMode="auto">
          <a:xfrm>
            <a:off x="8418347" y="2658397"/>
            <a:ext cx="564608"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fontAlgn="base">
              <a:lnSpc>
                <a:spcPct val="100000"/>
              </a:lnSpc>
              <a:spcBef>
                <a:spcPct val="25000"/>
              </a:spcBef>
              <a:spcAft>
                <a:spcPct val="0"/>
              </a:spcAft>
              <a:buClr>
                <a:schemeClr val="accent2"/>
              </a:buClr>
              <a:buSzTx/>
              <a:buNone/>
            </a:pPr>
            <a:r>
              <a:rPr kumimoji="1" lang="en-US" altLang="zh-CN" sz="1300" b="1" dirty="0">
                <a:latin typeface="Arial" panose="020B0604020202020204" pitchFamily="34" charset="0"/>
                <a:ea typeface="Tahoma" panose="020B0604030504040204" pitchFamily="34" charset="0"/>
                <a:cs typeface="Arial" panose="020B0604020202020204" pitchFamily="34" charset="0"/>
              </a:rPr>
              <a:t>Goal</a:t>
            </a:r>
            <a:endParaRPr kumimoji="1" lang="zh-CN" altLang="en-US" sz="1300" b="1" dirty="0">
              <a:latin typeface="Arial" panose="020B0604020202020204" pitchFamily="34" charset="0"/>
              <a:cs typeface="Arial" panose="020B0604020202020204" pitchFamily="34" charset="0"/>
            </a:endParaRPr>
          </a:p>
        </p:txBody>
      </p:sp>
      <p:sp>
        <p:nvSpPr>
          <p:cNvPr id="1156" name="矩形 1155">
            <a:extLst>
              <a:ext uri="{FF2B5EF4-FFF2-40B4-BE49-F238E27FC236}">
                <a16:creationId xmlns:a16="http://schemas.microsoft.com/office/drawing/2014/main" id="{909229A8-9416-4911-923F-E50E2C8BC327}"/>
              </a:ext>
            </a:extLst>
          </p:cNvPr>
          <p:cNvSpPr/>
          <p:nvPr/>
        </p:nvSpPr>
        <p:spPr bwMode="auto">
          <a:xfrm>
            <a:off x="4626936" y="4547542"/>
            <a:ext cx="564608"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algn="ctr" fontAlgn="base">
              <a:spcBef>
                <a:spcPct val="25000"/>
              </a:spcBef>
              <a:spcAft>
                <a:spcPct val="0"/>
              </a:spcAft>
              <a:buClr>
                <a:schemeClr val="accent2"/>
              </a:buClr>
            </a:pPr>
            <a:r>
              <a:rPr kumimoji="1" lang="en-US" altLang="zh-CN" sz="1300" b="1" dirty="0">
                <a:latin typeface="Arial" panose="020B0604020202020204" pitchFamily="34" charset="0"/>
                <a:ea typeface="Tahoma" panose="020B0604030504040204" pitchFamily="34" charset="0"/>
                <a:cs typeface="Arial" panose="020B0604020202020204" pitchFamily="34" charset="0"/>
              </a:rPr>
              <a:t>Start</a:t>
            </a:r>
            <a:endParaRPr kumimoji="1" lang="zh-CN" altLang="en-US" sz="1300" b="1" dirty="0">
              <a:latin typeface="Arial" panose="020B0604020202020204" pitchFamily="34" charset="0"/>
              <a:cs typeface="Arial" panose="020B0604020202020204" pitchFamily="34" charset="0"/>
            </a:endParaRPr>
          </a:p>
        </p:txBody>
      </p:sp>
      <p:sp>
        <p:nvSpPr>
          <p:cNvPr id="1114" name="椭圆 1113">
            <a:extLst>
              <a:ext uri="{FF2B5EF4-FFF2-40B4-BE49-F238E27FC236}">
                <a16:creationId xmlns:a16="http://schemas.microsoft.com/office/drawing/2014/main" id="{B21BCC6F-C3E1-4906-904F-3C9B407D4C40}"/>
              </a:ext>
            </a:extLst>
          </p:cNvPr>
          <p:cNvSpPr/>
          <p:nvPr/>
        </p:nvSpPr>
        <p:spPr bwMode="auto">
          <a:xfrm rot="20815498">
            <a:off x="5094514" y="4425951"/>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Tree>
    <p:extLst>
      <p:ext uri="{BB962C8B-B14F-4D97-AF65-F5344CB8AC3E}">
        <p14:creationId xmlns:p14="http://schemas.microsoft.com/office/powerpoint/2010/main" val="3370337356"/>
      </p:ext>
    </p:extLst>
  </p:cSld>
  <p:clrMapOvr>
    <a:masterClrMapping/>
  </p:clrMapOvr>
  <mc:AlternateContent xmlns:mc="http://schemas.openxmlformats.org/markup-compatibility/2006" xmlns:p14="http://schemas.microsoft.com/office/powerpoint/2010/main">
    <mc:Choice Requires="p14">
      <p:transition spd="slow" p14:dur="2000" advTm="160382"/>
    </mc:Choice>
    <mc:Fallback xmlns="">
      <p:transition spd="slow" advTm="160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5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350"/>
                            </p:stCondLst>
                            <p:childTnLst>
                              <p:par>
                                <p:cTn id="11" presetID="1" presetClass="entr" presetSubtype="0" fill="hold" nodeType="afterEffect">
                                  <p:stCondLst>
                                    <p:cond delay="35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700"/>
                            </p:stCondLst>
                            <p:childTnLst>
                              <p:par>
                                <p:cTn id="14" presetID="1" presetClass="entr" presetSubtype="0" fill="hold" nodeType="afterEffect">
                                  <p:stCondLst>
                                    <p:cond delay="35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1050"/>
                            </p:stCondLst>
                            <p:childTnLst>
                              <p:par>
                                <p:cTn id="17" presetID="1" presetClass="entr" presetSubtype="0" fill="hold" nodeType="afterEffect">
                                  <p:stCondLst>
                                    <p:cond delay="350"/>
                                  </p:stCondLst>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1400"/>
                            </p:stCondLst>
                            <p:childTnLst>
                              <p:par>
                                <p:cTn id="20" presetID="1" presetClass="entr" presetSubtype="0" fill="hold" nodeType="afterEffect">
                                  <p:stCondLst>
                                    <p:cond delay="350"/>
                                  </p:stCondLst>
                                  <p:childTnLst>
                                    <p:set>
                                      <p:cBhvr>
                                        <p:cTn id="21" dur="1" fill="hold">
                                          <p:stCondLst>
                                            <p:cond delay="0"/>
                                          </p:stCondLst>
                                        </p:cTn>
                                        <p:tgtEl>
                                          <p:spTgt spid="29"/>
                                        </p:tgtEl>
                                        <p:attrNameLst>
                                          <p:attrName>style.visibility</p:attrName>
                                        </p:attrNameLst>
                                      </p:cBhvr>
                                      <p:to>
                                        <p:strVal val="visible"/>
                                      </p:to>
                                    </p:set>
                                  </p:childTnLst>
                                </p:cTn>
                              </p:par>
                            </p:childTnLst>
                          </p:cTn>
                        </p:par>
                        <p:par>
                          <p:cTn id="22" fill="hold">
                            <p:stCondLst>
                              <p:cond delay="1750"/>
                            </p:stCondLst>
                            <p:childTnLst>
                              <p:par>
                                <p:cTn id="23" presetID="1" presetClass="entr" presetSubtype="0" fill="hold" nodeType="afterEffect">
                                  <p:stCondLst>
                                    <p:cond delay="350"/>
                                  </p:stCondLst>
                                  <p:childTnLst>
                                    <p:set>
                                      <p:cBhvr>
                                        <p:cTn id="24" dur="1" fill="hold">
                                          <p:stCondLst>
                                            <p:cond delay="0"/>
                                          </p:stCondLst>
                                        </p:cTn>
                                        <p:tgtEl>
                                          <p:spTgt spid="32"/>
                                        </p:tgtEl>
                                        <p:attrNameLst>
                                          <p:attrName>style.visibility</p:attrName>
                                        </p:attrNameLst>
                                      </p:cBhvr>
                                      <p:to>
                                        <p:strVal val="visible"/>
                                      </p:to>
                                    </p:set>
                                  </p:childTnLst>
                                </p:cTn>
                              </p:par>
                            </p:childTnLst>
                          </p:cTn>
                        </p:par>
                        <p:par>
                          <p:cTn id="25" fill="hold">
                            <p:stCondLst>
                              <p:cond delay="2100"/>
                            </p:stCondLst>
                            <p:childTnLst>
                              <p:par>
                                <p:cTn id="26" presetID="1" presetClass="entr" presetSubtype="0" fill="hold" nodeType="afterEffect">
                                  <p:stCondLst>
                                    <p:cond delay="350"/>
                                  </p:stCondLst>
                                  <p:childTnLst>
                                    <p:set>
                                      <p:cBhvr>
                                        <p:cTn id="27" dur="1" fill="hold">
                                          <p:stCondLst>
                                            <p:cond delay="0"/>
                                          </p:stCondLst>
                                        </p:cTn>
                                        <p:tgtEl>
                                          <p:spTgt spid="33"/>
                                        </p:tgtEl>
                                        <p:attrNameLst>
                                          <p:attrName>style.visibility</p:attrName>
                                        </p:attrNameLst>
                                      </p:cBhvr>
                                      <p:to>
                                        <p:strVal val="visible"/>
                                      </p:to>
                                    </p:set>
                                  </p:childTnLst>
                                </p:cTn>
                              </p:par>
                            </p:childTnLst>
                          </p:cTn>
                        </p:par>
                        <p:par>
                          <p:cTn id="28" fill="hold">
                            <p:stCondLst>
                              <p:cond delay="2450"/>
                            </p:stCondLst>
                            <p:childTnLst>
                              <p:par>
                                <p:cTn id="29" presetID="1" presetClass="entr" presetSubtype="0" fill="hold" nodeType="afterEffect">
                                  <p:stCondLst>
                                    <p:cond delay="35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2800"/>
                            </p:stCondLst>
                            <p:childTnLst>
                              <p:par>
                                <p:cTn id="32" presetID="1" presetClass="entr" presetSubtype="0" fill="hold" nodeType="afterEffect">
                                  <p:stCondLst>
                                    <p:cond delay="350"/>
                                  </p:stCondLst>
                                  <p:childTnLst>
                                    <p:set>
                                      <p:cBhvr>
                                        <p:cTn id="33" dur="1" fill="hold">
                                          <p:stCondLst>
                                            <p:cond delay="0"/>
                                          </p:stCondLst>
                                        </p:cTn>
                                        <p:tgtEl>
                                          <p:spTgt spid="25"/>
                                        </p:tgtEl>
                                        <p:attrNameLst>
                                          <p:attrName>style.visibility</p:attrName>
                                        </p:attrNameLst>
                                      </p:cBhvr>
                                      <p:to>
                                        <p:strVal val="visible"/>
                                      </p:to>
                                    </p:set>
                                  </p:childTnLst>
                                </p:cTn>
                              </p:par>
                            </p:childTnLst>
                          </p:cTn>
                        </p:par>
                        <p:par>
                          <p:cTn id="34" fill="hold">
                            <p:stCondLst>
                              <p:cond delay="3150"/>
                            </p:stCondLst>
                            <p:childTnLst>
                              <p:par>
                                <p:cTn id="35" presetID="1" presetClass="entr" presetSubtype="0" fill="hold" nodeType="afterEffect">
                                  <p:stCondLst>
                                    <p:cond delay="350"/>
                                  </p:stCondLst>
                                  <p:childTnLst>
                                    <p:set>
                                      <p:cBhvr>
                                        <p:cTn id="36" dur="1" fill="hold">
                                          <p:stCondLst>
                                            <p:cond delay="0"/>
                                          </p:stCondLst>
                                        </p:cTn>
                                        <p:tgtEl>
                                          <p:spTgt spid="28"/>
                                        </p:tgtEl>
                                        <p:attrNameLst>
                                          <p:attrName>style.visibility</p:attrName>
                                        </p:attrNameLst>
                                      </p:cBhvr>
                                      <p:to>
                                        <p:strVal val="visible"/>
                                      </p:to>
                                    </p:set>
                                  </p:childTnLst>
                                </p:cTn>
                              </p:par>
                            </p:childTnLst>
                          </p:cTn>
                        </p:par>
                        <p:par>
                          <p:cTn id="37" fill="hold">
                            <p:stCondLst>
                              <p:cond delay="3500"/>
                            </p:stCondLst>
                            <p:childTnLst>
                              <p:par>
                                <p:cTn id="38" presetID="1" presetClass="entr" presetSubtype="0" fill="hold" nodeType="afterEffect">
                                  <p:stCondLst>
                                    <p:cond delay="350"/>
                                  </p:stCondLst>
                                  <p:childTnLst>
                                    <p:set>
                                      <p:cBhvr>
                                        <p:cTn id="39" dur="1" fill="hold">
                                          <p:stCondLst>
                                            <p:cond delay="0"/>
                                          </p:stCondLst>
                                        </p:cTn>
                                        <p:tgtEl>
                                          <p:spTgt spid="35"/>
                                        </p:tgtEl>
                                        <p:attrNameLst>
                                          <p:attrName>style.visibility</p:attrName>
                                        </p:attrNameLst>
                                      </p:cBhvr>
                                      <p:to>
                                        <p:strVal val="visible"/>
                                      </p:to>
                                    </p:set>
                                  </p:childTnLst>
                                </p:cTn>
                              </p:par>
                            </p:childTnLst>
                          </p:cTn>
                        </p:par>
                        <p:par>
                          <p:cTn id="40" fill="hold">
                            <p:stCondLst>
                              <p:cond delay="3850"/>
                            </p:stCondLst>
                            <p:childTnLst>
                              <p:par>
                                <p:cTn id="41" presetID="1" presetClass="entr" presetSubtype="0" fill="hold" nodeType="afterEffect">
                                  <p:stCondLst>
                                    <p:cond delay="350"/>
                                  </p:stCondLst>
                                  <p:childTnLst>
                                    <p:set>
                                      <p:cBhvr>
                                        <p:cTn id="42" dur="1" fill="hold">
                                          <p:stCondLst>
                                            <p:cond delay="0"/>
                                          </p:stCondLst>
                                        </p:cTn>
                                        <p:tgtEl>
                                          <p:spTgt spid="36"/>
                                        </p:tgtEl>
                                        <p:attrNameLst>
                                          <p:attrName>style.visibility</p:attrName>
                                        </p:attrNameLst>
                                      </p:cBhvr>
                                      <p:to>
                                        <p:strVal val="visible"/>
                                      </p:to>
                                    </p:set>
                                  </p:childTnLst>
                                </p:cTn>
                              </p:par>
                            </p:childTnLst>
                          </p:cTn>
                        </p:par>
                        <p:par>
                          <p:cTn id="43" fill="hold">
                            <p:stCondLst>
                              <p:cond delay="4200"/>
                            </p:stCondLst>
                            <p:childTnLst>
                              <p:par>
                                <p:cTn id="44" presetID="1" presetClass="entr" presetSubtype="0" fill="hold" nodeType="afterEffect">
                                  <p:stCondLst>
                                    <p:cond delay="350"/>
                                  </p:stCondLst>
                                  <p:childTnLst>
                                    <p:set>
                                      <p:cBhvr>
                                        <p:cTn id="45" dur="1" fill="hold">
                                          <p:stCondLst>
                                            <p:cond delay="0"/>
                                          </p:stCondLst>
                                        </p:cTn>
                                        <p:tgtEl>
                                          <p:spTgt spid="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1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13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3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13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3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13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2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1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1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12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12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12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12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12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121"/>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12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1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18"/>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17"/>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15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151"/>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150"/>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145"/>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146"/>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149"/>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153"/>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148"/>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147"/>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114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142"/>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1140"/>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1141"/>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139"/>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136"/>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138"/>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137"/>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154"/>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135"/>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143"/>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7" presetClass="emph" presetSubtype="2" fill="hold" nodeType="clickEffect">
                                  <p:stCondLst>
                                    <p:cond delay="0"/>
                                  </p:stCondLst>
                                  <p:childTnLst>
                                    <p:animClr clrSpc="rgb" dir="cw">
                                      <p:cBhvr>
                                        <p:cTn id="131" dur="1000" fill="hold"/>
                                        <p:tgtEl>
                                          <p:spTgt spid="1138"/>
                                        </p:tgtEl>
                                        <p:attrNameLst>
                                          <p:attrName>stroke.color</p:attrName>
                                        </p:attrNameLst>
                                      </p:cBhvr>
                                      <p:to>
                                        <a:srgbClr val="1427F7"/>
                                      </p:to>
                                    </p:animClr>
                                    <p:set>
                                      <p:cBhvr>
                                        <p:cTn id="132" dur="1000" fill="hold"/>
                                        <p:tgtEl>
                                          <p:spTgt spid="1138"/>
                                        </p:tgtEl>
                                        <p:attrNameLst>
                                          <p:attrName>stroke.on</p:attrName>
                                        </p:attrNameLst>
                                      </p:cBhvr>
                                      <p:to>
                                        <p:strVal val="true"/>
                                      </p:to>
                                    </p:set>
                                  </p:childTnLst>
                                </p:cTn>
                              </p:par>
                              <p:par>
                                <p:cTn id="133" presetID="7" presetClass="emph" presetSubtype="2" fill="hold" nodeType="withEffect">
                                  <p:stCondLst>
                                    <p:cond delay="0"/>
                                  </p:stCondLst>
                                  <p:childTnLst>
                                    <p:animClr clrSpc="rgb" dir="cw">
                                      <p:cBhvr>
                                        <p:cTn id="134" dur="1000" fill="hold"/>
                                        <p:tgtEl>
                                          <p:spTgt spid="1137"/>
                                        </p:tgtEl>
                                        <p:attrNameLst>
                                          <p:attrName>stroke.color</p:attrName>
                                        </p:attrNameLst>
                                      </p:cBhvr>
                                      <p:to>
                                        <a:srgbClr val="1427F7"/>
                                      </p:to>
                                    </p:animClr>
                                    <p:set>
                                      <p:cBhvr>
                                        <p:cTn id="135" dur="1000" fill="hold"/>
                                        <p:tgtEl>
                                          <p:spTgt spid="1137"/>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1000" fill="hold"/>
                                        <p:tgtEl>
                                          <p:spTgt spid="1141"/>
                                        </p:tgtEl>
                                        <p:attrNameLst>
                                          <p:attrName>stroke.color</p:attrName>
                                        </p:attrNameLst>
                                      </p:cBhvr>
                                      <p:to>
                                        <a:srgbClr val="1427F7"/>
                                      </p:to>
                                    </p:animClr>
                                    <p:set>
                                      <p:cBhvr>
                                        <p:cTn id="138" dur="1000" fill="hold"/>
                                        <p:tgtEl>
                                          <p:spTgt spid="1141"/>
                                        </p:tgtEl>
                                        <p:attrNameLst>
                                          <p:attrName>stroke.on</p:attrName>
                                        </p:attrNameLst>
                                      </p:cBhvr>
                                      <p:to>
                                        <p:strVal val="true"/>
                                      </p:to>
                                    </p:set>
                                  </p:childTnLst>
                                </p:cTn>
                              </p:par>
                              <p:par>
                                <p:cTn id="139" presetID="7" presetClass="emph" presetSubtype="2" fill="hold" nodeType="withEffect">
                                  <p:stCondLst>
                                    <p:cond delay="0"/>
                                  </p:stCondLst>
                                  <p:childTnLst>
                                    <p:animClr clrSpc="rgb" dir="cw">
                                      <p:cBhvr>
                                        <p:cTn id="140" dur="1000" fill="hold"/>
                                        <p:tgtEl>
                                          <p:spTgt spid="1142"/>
                                        </p:tgtEl>
                                        <p:attrNameLst>
                                          <p:attrName>stroke.color</p:attrName>
                                        </p:attrNameLst>
                                      </p:cBhvr>
                                      <p:to>
                                        <a:srgbClr val="1427F7"/>
                                      </p:to>
                                    </p:animClr>
                                    <p:set>
                                      <p:cBhvr>
                                        <p:cTn id="141" dur="1000" fill="hold"/>
                                        <p:tgtEl>
                                          <p:spTgt spid="1142"/>
                                        </p:tgtEl>
                                        <p:attrNameLst>
                                          <p:attrName>stroke.on</p:attrName>
                                        </p:attrNameLst>
                                      </p:cBhvr>
                                      <p:to>
                                        <p:strVal val="true"/>
                                      </p:to>
                                    </p:set>
                                  </p:childTnLst>
                                </p:cTn>
                              </p:par>
                              <p:par>
                                <p:cTn id="142" presetID="7" presetClass="emph" presetSubtype="2" fill="hold" nodeType="withEffect">
                                  <p:stCondLst>
                                    <p:cond delay="0"/>
                                  </p:stCondLst>
                                  <p:childTnLst>
                                    <p:animClr clrSpc="rgb" dir="cw">
                                      <p:cBhvr>
                                        <p:cTn id="143" dur="1000" fill="hold"/>
                                        <p:tgtEl>
                                          <p:spTgt spid="1144"/>
                                        </p:tgtEl>
                                        <p:attrNameLst>
                                          <p:attrName>stroke.color</p:attrName>
                                        </p:attrNameLst>
                                      </p:cBhvr>
                                      <p:to>
                                        <a:srgbClr val="1427F7"/>
                                      </p:to>
                                    </p:animClr>
                                    <p:set>
                                      <p:cBhvr>
                                        <p:cTn id="144" dur="1000" fill="hold"/>
                                        <p:tgtEl>
                                          <p:spTgt spid="1144"/>
                                        </p:tgtEl>
                                        <p:attrNameLst>
                                          <p:attrName>stroke.on</p:attrName>
                                        </p:attrNameLst>
                                      </p:cBhvr>
                                      <p:to>
                                        <p:strVal val="true"/>
                                      </p:to>
                                    </p:set>
                                  </p:childTnLst>
                                </p:cTn>
                              </p:par>
                              <p:par>
                                <p:cTn id="145" presetID="7" presetClass="emph" presetSubtype="2" fill="hold" nodeType="withEffect">
                                  <p:stCondLst>
                                    <p:cond delay="0"/>
                                  </p:stCondLst>
                                  <p:childTnLst>
                                    <p:animClr clrSpc="rgb" dir="cw">
                                      <p:cBhvr>
                                        <p:cTn id="146" dur="1000" fill="hold"/>
                                        <p:tgtEl>
                                          <p:spTgt spid="1148"/>
                                        </p:tgtEl>
                                        <p:attrNameLst>
                                          <p:attrName>stroke.color</p:attrName>
                                        </p:attrNameLst>
                                      </p:cBhvr>
                                      <p:to>
                                        <a:srgbClr val="1427F7"/>
                                      </p:to>
                                    </p:animClr>
                                    <p:set>
                                      <p:cBhvr>
                                        <p:cTn id="147" dur="1000" fill="hold"/>
                                        <p:tgtEl>
                                          <p:spTgt spid="1148"/>
                                        </p:tgtEl>
                                        <p:attrNameLst>
                                          <p:attrName>stroke.on</p:attrName>
                                        </p:attrNameLst>
                                      </p:cBhvr>
                                      <p:to>
                                        <p:strVal val="true"/>
                                      </p:to>
                                    </p:set>
                                  </p:childTnLst>
                                </p:cTn>
                              </p:par>
                              <p:par>
                                <p:cTn id="148" presetID="7" presetClass="emph" presetSubtype="2" fill="hold" nodeType="withEffect">
                                  <p:stCondLst>
                                    <p:cond delay="0"/>
                                  </p:stCondLst>
                                  <p:childTnLst>
                                    <p:animClr clrSpc="rgb" dir="cw">
                                      <p:cBhvr>
                                        <p:cTn id="149" dur="1000" fill="hold"/>
                                        <p:tgtEl>
                                          <p:spTgt spid="1146"/>
                                        </p:tgtEl>
                                        <p:attrNameLst>
                                          <p:attrName>stroke.color</p:attrName>
                                        </p:attrNameLst>
                                      </p:cBhvr>
                                      <p:to>
                                        <a:srgbClr val="1427F7"/>
                                      </p:to>
                                    </p:animClr>
                                    <p:set>
                                      <p:cBhvr>
                                        <p:cTn id="150" dur="1000" fill="hold"/>
                                        <p:tgtEl>
                                          <p:spTgt spid="1146"/>
                                        </p:tgtEl>
                                        <p:attrNameLst>
                                          <p:attrName>stroke.on</p:attrName>
                                        </p:attrNameLst>
                                      </p:cBhvr>
                                      <p:to>
                                        <p:strVal val="true"/>
                                      </p:to>
                                    </p:set>
                                  </p:childTnLst>
                                </p:cTn>
                              </p:par>
                              <p:par>
                                <p:cTn id="151" presetID="7" presetClass="emph" presetSubtype="2" fill="hold" nodeType="withEffect">
                                  <p:stCondLst>
                                    <p:cond delay="0"/>
                                  </p:stCondLst>
                                  <p:childTnLst>
                                    <p:animClr clrSpc="rgb" dir="cw">
                                      <p:cBhvr>
                                        <p:cTn id="152" dur="1000" fill="hold"/>
                                        <p:tgtEl>
                                          <p:spTgt spid="1145"/>
                                        </p:tgtEl>
                                        <p:attrNameLst>
                                          <p:attrName>stroke.color</p:attrName>
                                        </p:attrNameLst>
                                      </p:cBhvr>
                                      <p:to>
                                        <a:srgbClr val="1427F7"/>
                                      </p:to>
                                    </p:animClr>
                                    <p:set>
                                      <p:cBhvr>
                                        <p:cTn id="153" dur="1000" fill="hold"/>
                                        <p:tgtEl>
                                          <p:spTgt spid="1145"/>
                                        </p:tgtEl>
                                        <p:attrNameLst>
                                          <p:attrName>stroke.on</p:attrName>
                                        </p:attrNameLst>
                                      </p:cBhvr>
                                      <p:to>
                                        <p:strVal val="true"/>
                                      </p:to>
                                    </p:set>
                                  </p:childTnLst>
                                </p:cTn>
                              </p:par>
                              <p:par>
                                <p:cTn id="154" presetID="7" presetClass="emph" presetSubtype="2" fill="hold" nodeType="withEffect">
                                  <p:stCondLst>
                                    <p:cond delay="0"/>
                                  </p:stCondLst>
                                  <p:childTnLst>
                                    <p:animClr clrSpc="rgb" dir="cw">
                                      <p:cBhvr>
                                        <p:cTn id="155" dur="1000" fill="hold"/>
                                        <p:tgtEl>
                                          <p:spTgt spid="1150"/>
                                        </p:tgtEl>
                                        <p:attrNameLst>
                                          <p:attrName>stroke.color</p:attrName>
                                        </p:attrNameLst>
                                      </p:cBhvr>
                                      <p:to>
                                        <a:srgbClr val="1427F7"/>
                                      </p:to>
                                    </p:animClr>
                                    <p:set>
                                      <p:cBhvr>
                                        <p:cTn id="156" dur="1000" fill="hold"/>
                                        <p:tgtEl>
                                          <p:spTgt spid="1150"/>
                                        </p:tgtEl>
                                        <p:attrNameLst>
                                          <p:attrName>stroke.on</p:attrName>
                                        </p:attrNameLst>
                                      </p:cBhvr>
                                      <p:to>
                                        <p:strVal val="true"/>
                                      </p:to>
                                    </p:set>
                                  </p:childTnLst>
                                </p:cTn>
                              </p:par>
                              <p:par>
                                <p:cTn id="157" presetID="7" presetClass="emph" presetSubtype="2" fill="hold" nodeType="withEffect">
                                  <p:stCondLst>
                                    <p:cond delay="0"/>
                                  </p:stCondLst>
                                  <p:childTnLst>
                                    <p:animClr clrSpc="rgb" dir="cw">
                                      <p:cBhvr>
                                        <p:cTn id="158" dur="1000" fill="hold"/>
                                        <p:tgtEl>
                                          <p:spTgt spid="1152"/>
                                        </p:tgtEl>
                                        <p:attrNameLst>
                                          <p:attrName>stroke.color</p:attrName>
                                        </p:attrNameLst>
                                      </p:cBhvr>
                                      <p:to>
                                        <a:srgbClr val="1427F7"/>
                                      </p:to>
                                    </p:animClr>
                                    <p:set>
                                      <p:cBhvr>
                                        <p:cTn id="159" dur="1000" fill="hold"/>
                                        <p:tgtEl>
                                          <p:spTgt spid="115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 grpId="0" animBg="1"/>
      <p:bldP spid="1117" grpId="0" animBg="1"/>
      <p:bldP spid="1118" grpId="0" animBg="1"/>
      <p:bldP spid="1119" grpId="0" animBg="1"/>
      <p:bldP spid="1120" grpId="0" animBg="1"/>
      <p:bldP spid="1121" grpId="0" animBg="1"/>
      <p:bldP spid="1122" grpId="0" animBg="1"/>
      <p:bldP spid="1123" grpId="0" animBg="1"/>
      <p:bldP spid="1124" grpId="0" animBg="1"/>
      <p:bldP spid="1125" grpId="0" animBg="1"/>
      <p:bldP spid="1126" grpId="0" animBg="1"/>
      <p:bldP spid="1127" grpId="0" animBg="1"/>
      <p:bldP spid="1128" grpId="0" animBg="1"/>
      <p:bldP spid="1129" grpId="0" animBg="1"/>
      <p:bldP spid="1130" grpId="0" animBg="1"/>
      <p:bldP spid="1131" grpId="0" animBg="1"/>
      <p:bldP spid="1132" grpId="0" animBg="1"/>
      <p:bldP spid="1133" grpId="0" animBg="1"/>
      <p:bldP spid="11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sz="3200" b="1" dirty="0">
              <a:solidFill>
                <a:schemeClr val="tx1"/>
              </a:solidFill>
              <a:latin typeface="Times New Roman"/>
            </a:endParaRPr>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39</a:t>
            </a:fld>
            <a:endParaRPr lang="zh-CN" altLang="en-US"/>
          </a:p>
        </p:txBody>
      </p:sp>
      <p:sp>
        <p:nvSpPr>
          <p:cNvPr id="18" name="文本框 17">
            <a:extLst>
              <a:ext uri="{FF2B5EF4-FFF2-40B4-BE49-F238E27FC236}">
                <a16:creationId xmlns:a16="http://schemas.microsoft.com/office/drawing/2014/main" id="{9C448DE0-EBBA-4E7A-A019-E84DBB3C92CD}"/>
              </a:ext>
            </a:extLst>
          </p:cNvPr>
          <p:cNvSpPr txBox="1"/>
          <p:nvPr/>
        </p:nvSpPr>
        <p:spPr>
          <a:xfrm rot="16200000">
            <a:off x="-231860" y="5113757"/>
            <a:ext cx="1380320" cy="338554"/>
          </a:xfrm>
          <a:prstGeom prst="rect">
            <a:avLst/>
          </a:prstGeom>
          <a:noFill/>
        </p:spPr>
        <p:txBody>
          <a:bodyPr wrap="square">
            <a:spAutoFit/>
          </a:bodyPr>
          <a:lstStyle/>
          <a:p>
            <a:pPr algn="ctr"/>
            <a:r>
              <a:rPr lang="en-US" altLang="zh-CN" sz="1600" dirty="0"/>
              <a:t>path length [m]</a:t>
            </a:r>
            <a:r>
              <a:rPr lang="en-US" altLang="zh-CN" sz="1600" b="1" dirty="0"/>
              <a:t> </a:t>
            </a:r>
            <a:endParaRPr lang="zh-CN" altLang="en-US" sz="1600" dirty="0"/>
          </a:p>
        </p:txBody>
      </p:sp>
      <p:graphicFrame>
        <p:nvGraphicFramePr>
          <p:cNvPr id="9" name="图表 8">
            <a:extLst>
              <a:ext uri="{FF2B5EF4-FFF2-40B4-BE49-F238E27FC236}">
                <a16:creationId xmlns:a16="http://schemas.microsoft.com/office/drawing/2014/main" id="{6E6E1073-30C9-421F-8289-A0F9B4307943}"/>
              </a:ext>
            </a:extLst>
          </p:cNvPr>
          <p:cNvGraphicFramePr>
            <a:graphicFrameLocks/>
          </p:cNvGraphicFramePr>
          <p:nvPr>
            <p:extLst>
              <p:ext uri="{D42A27DB-BD31-4B8C-83A1-F6EECF244321}">
                <p14:modId xmlns:p14="http://schemas.microsoft.com/office/powerpoint/2010/main" val="189060258"/>
              </p:ext>
            </p:extLst>
          </p:nvPr>
        </p:nvGraphicFramePr>
        <p:xfrm>
          <a:off x="1257300" y="1343026"/>
          <a:ext cx="6629400" cy="26574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a:extLst>
              <a:ext uri="{FF2B5EF4-FFF2-40B4-BE49-F238E27FC236}">
                <a16:creationId xmlns:a16="http://schemas.microsoft.com/office/drawing/2014/main" id="{1940C7BA-3464-449F-92D6-D96C192345D5}"/>
              </a:ext>
            </a:extLst>
          </p:cNvPr>
          <p:cNvGraphicFramePr>
            <a:graphicFrameLocks/>
          </p:cNvGraphicFramePr>
          <p:nvPr>
            <p:extLst>
              <p:ext uri="{D42A27DB-BD31-4B8C-83A1-F6EECF244321}">
                <p14:modId xmlns:p14="http://schemas.microsoft.com/office/powerpoint/2010/main" val="981814616"/>
              </p:ext>
            </p:extLst>
          </p:nvPr>
        </p:nvGraphicFramePr>
        <p:xfrm>
          <a:off x="662940" y="4030164"/>
          <a:ext cx="7818120" cy="2735049"/>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10">
            <a:extLst>
              <a:ext uri="{FF2B5EF4-FFF2-40B4-BE49-F238E27FC236}">
                <a16:creationId xmlns:a16="http://schemas.microsoft.com/office/drawing/2014/main" id="{9A130B5C-AE49-4E02-A195-D0F78AFBD477}"/>
              </a:ext>
            </a:extLst>
          </p:cNvPr>
          <p:cNvSpPr txBox="1"/>
          <p:nvPr/>
        </p:nvSpPr>
        <p:spPr>
          <a:xfrm>
            <a:off x="179388" y="944031"/>
            <a:ext cx="8964612" cy="369332"/>
          </a:xfrm>
          <a:prstGeom prst="rect">
            <a:avLst/>
          </a:prstGeom>
          <a:noFill/>
        </p:spPr>
        <p:txBody>
          <a:bodyPr wrap="square" rtlCol="0">
            <a:spAutoFit/>
          </a:bodyPr>
          <a:lstStyle/>
          <a:p>
            <a:r>
              <a:rPr lang="en-US" altLang="zh-CN" dirty="0"/>
              <a:t>Comparison in </a:t>
            </a:r>
            <a:r>
              <a:rPr lang="en-US" altLang="zh-CN" sz="1800" dirty="0">
                <a:solidFill>
                  <a:srgbClr val="FF0000"/>
                </a:solidFill>
              </a:rPr>
              <a:t>computation</a:t>
            </a:r>
            <a:r>
              <a:rPr lang="en-US" altLang="zh-CN" b="1" dirty="0">
                <a:solidFill>
                  <a:srgbClr val="FF0000"/>
                </a:solidFill>
              </a:rPr>
              <a:t> </a:t>
            </a:r>
            <a:r>
              <a:rPr lang="en-US" altLang="zh-CN" dirty="0">
                <a:solidFill>
                  <a:srgbClr val="FF0000"/>
                </a:solidFill>
              </a:rPr>
              <a:t>time </a:t>
            </a:r>
            <a:r>
              <a:rPr lang="en-US" altLang="zh-CN" dirty="0"/>
              <a:t>[sec.]</a:t>
            </a:r>
            <a:r>
              <a:rPr lang="zh-CN" altLang="en-US" dirty="0"/>
              <a:t> </a:t>
            </a:r>
            <a:r>
              <a:rPr lang="en-US" altLang="zh-CN" dirty="0"/>
              <a:t>and </a:t>
            </a:r>
            <a:r>
              <a:rPr lang="en-US" altLang="zh-CN" dirty="0">
                <a:solidFill>
                  <a:srgbClr val="FF0000"/>
                </a:solidFill>
              </a:rPr>
              <a:t>path length</a:t>
            </a:r>
            <a:r>
              <a:rPr lang="en-US" altLang="zh-CN" dirty="0"/>
              <a:t> [m] (Each algorithm was run </a:t>
            </a:r>
            <a:r>
              <a:rPr lang="en-US" altLang="zh-CN" b="1" dirty="0"/>
              <a:t>10 times</a:t>
            </a:r>
            <a:r>
              <a:rPr lang="en-US" altLang="zh-CN" dirty="0"/>
              <a:t>)</a:t>
            </a:r>
            <a:endParaRPr lang="zh-CN" altLang="en-US" dirty="0"/>
          </a:p>
        </p:txBody>
      </p:sp>
      <p:sp>
        <p:nvSpPr>
          <p:cNvPr id="12" name="文本框 11">
            <a:extLst>
              <a:ext uri="{FF2B5EF4-FFF2-40B4-BE49-F238E27FC236}">
                <a16:creationId xmlns:a16="http://schemas.microsoft.com/office/drawing/2014/main" id="{B23AF9FC-A957-494D-BB45-3ECC4B9CE835}"/>
              </a:ext>
            </a:extLst>
          </p:cNvPr>
          <p:cNvSpPr txBox="1"/>
          <p:nvPr/>
        </p:nvSpPr>
        <p:spPr>
          <a:xfrm rot="16200000">
            <a:off x="-233083" y="2394820"/>
            <a:ext cx="2059876" cy="338554"/>
          </a:xfrm>
          <a:prstGeom prst="rect">
            <a:avLst/>
          </a:prstGeom>
          <a:noFill/>
        </p:spPr>
        <p:txBody>
          <a:bodyPr wrap="square">
            <a:spAutoFit/>
          </a:bodyPr>
          <a:lstStyle/>
          <a:p>
            <a:pPr algn="ctr"/>
            <a:r>
              <a:rPr lang="en-US" altLang="zh-CN" sz="1600" dirty="0"/>
              <a:t>computation time [sec.]</a:t>
            </a:r>
            <a:r>
              <a:rPr lang="en-US" altLang="zh-CN" sz="1600" b="1" dirty="0"/>
              <a:t> </a:t>
            </a:r>
            <a:endParaRPr lang="zh-CN" altLang="en-US" sz="1600" dirty="0"/>
          </a:p>
        </p:txBody>
      </p:sp>
    </p:spTree>
    <p:extLst>
      <p:ext uri="{BB962C8B-B14F-4D97-AF65-F5344CB8AC3E}">
        <p14:creationId xmlns:p14="http://schemas.microsoft.com/office/powerpoint/2010/main" val="229217817"/>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8F4C9B2-1D92-4B89-9F9D-34BB62D79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153" y="1756878"/>
            <a:ext cx="4020535" cy="4020535"/>
          </a:xfrm>
          <a:prstGeom prst="rect">
            <a:avLst/>
          </a:prstGeom>
        </p:spPr>
      </p:pic>
      <p:pic>
        <p:nvPicPr>
          <p:cNvPr id="4" name="图片 3">
            <a:extLst>
              <a:ext uri="{FF2B5EF4-FFF2-40B4-BE49-F238E27FC236}">
                <a16:creationId xmlns:a16="http://schemas.microsoft.com/office/drawing/2014/main" id="{0EF6E102-E633-49FB-8495-A6F20E63C3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5978" y="1756878"/>
            <a:ext cx="4020535" cy="4020535"/>
          </a:xfrm>
          <a:prstGeom prst="rect">
            <a:avLst/>
          </a:prstGeom>
        </p:spPr>
      </p:pic>
      <p:pic>
        <p:nvPicPr>
          <p:cNvPr id="10" name="图片 9">
            <a:extLst>
              <a:ext uri="{FF2B5EF4-FFF2-40B4-BE49-F238E27FC236}">
                <a16:creationId xmlns:a16="http://schemas.microsoft.com/office/drawing/2014/main" id="{65037763-6379-477C-9009-5BE131A22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975" y="1756878"/>
            <a:ext cx="4020537" cy="4020537"/>
          </a:xfrm>
          <a:prstGeom prst="rect">
            <a:avLst/>
          </a:prstGeom>
        </p:spPr>
      </p:pic>
      <p:sp>
        <p:nvSpPr>
          <p:cNvPr id="12" name="文本框 11">
            <a:extLst>
              <a:ext uri="{FF2B5EF4-FFF2-40B4-BE49-F238E27FC236}">
                <a16:creationId xmlns:a16="http://schemas.microsoft.com/office/drawing/2014/main" id="{5DE65E3F-79F6-4D79-9A12-118B24C1DF52}"/>
              </a:ext>
            </a:extLst>
          </p:cNvPr>
          <p:cNvSpPr txBox="1"/>
          <p:nvPr/>
        </p:nvSpPr>
        <p:spPr>
          <a:xfrm>
            <a:off x="1035084" y="6081790"/>
            <a:ext cx="2430635" cy="276999"/>
          </a:xfrm>
          <a:prstGeom prst="rect">
            <a:avLst/>
          </a:prstGeom>
          <a:noFill/>
        </p:spPr>
        <p:txBody>
          <a:bodyPr wrap="square" rtlCol="0">
            <a:spAutoFit/>
          </a:bodyPr>
          <a:lstStyle/>
          <a:p>
            <a:pPr algn="ctr"/>
            <a:r>
              <a:rPr lang="en-US" altLang="zh-CN" sz="1200" dirty="0"/>
              <a:t>Fig.13 </a:t>
            </a:r>
            <a:r>
              <a:rPr lang="en" altLang="zh-CN" sz="1200" dirty="0"/>
              <a:t>Aerial</a:t>
            </a:r>
            <a:r>
              <a:rPr lang="en-US" altLang="zh-CN" sz="1200" dirty="0"/>
              <a:t> image for navigation</a:t>
            </a:r>
            <a:endParaRPr lang="zh-CN" altLang="en-US" sz="1200" dirty="0"/>
          </a:p>
        </p:txBody>
      </p:sp>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b="1" dirty="0">
              <a:solidFill>
                <a:schemeClr val="tx1"/>
              </a:solidFill>
            </a:endParaRPr>
          </a:p>
        </p:txBody>
      </p:sp>
      <p:sp>
        <p:nvSpPr>
          <p:cNvPr id="13" name="文本框 12">
            <a:extLst>
              <a:ext uri="{FF2B5EF4-FFF2-40B4-BE49-F238E27FC236}">
                <a16:creationId xmlns:a16="http://schemas.microsoft.com/office/drawing/2014/main" id="{E35D682E-CA22-4715-97DE-B78B2B8AFBD2}"/>
              </a:ext>
            </a:extLst>
          </p:cNvPr>
          <p:cNvSpPr txBox="1"/>
          <p:nvPr/>
        </p:nvSpPr>
        <p:spPr>
          <a:xfrm>
            <a:off x="5650927" y="6081790"/>
            <a:ext cx="2430636" cy="276999"/>
          </a:xfrm>
          <a:prstGeom prst="rect">
            <a:avLst/>
          </a:prstGeom>
          <a:noFill/>
        </p:spPr>
        <p:txBody>
          <a:bodyPr wrap="square" rtlCol="0">
            <a:spAutoFit/>
          </a:bodyPr>
          <a:lstStyle/>
          <a:p>
            <a:pPr algn="ctr"/>
            <a:r>
              <a:rPr lang="en-US" altLang="zh-CN" sz="1200" dirty="0"/>
              <a:t>Fig.14 Map for path planning</a:t>
            </a:r>
            <a:endParaRPr lang="zh-CN" altLang="en-US" sz="1200" dirty="0"/>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40</a:t>
            </a:fld>
            <a:endParaRPr lang="zh-CN" altLang="en-US"/>
          </a:p>
        </p:txBody>
      </p:sp>
      <p:pic>
        <p:nvPicPr>
          <p:cNvPr id="5" name="图片 4">
            <a:extLst>
              <a:ext uri="{FF2B5EF4-FFF2-40B4-BE49-F238E27FC236}">
                <a16:creationId xmlns:a16="http://schemas.microsoft.com/office/drawing/2014/main" id="{E8DA410B-173D-4216-AC0C-0F6063EEE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5974" y="1756878"/>
            <a:ext cx="4020535" cy="4020535"/>
          </a:xfrm>
          <a:prstGeom prst="rect">
            <a:avLst/>
          </a:prstGeom>
        </p:spPr>
      </p:pic>
      <p:sp>
        <p:nvSpPr>
          <p:cNvPr id="34" name="文本框 33">
            <a:extLst>
              <a:ext uri="{FF2B5EF4-FFF2-40B4-BE49-F238E27FC236}">
                <a16:creationId xmlns:a16="http://schemas.microsoft.com/office/drawing/2014/main" id="{73ED4893-3099-44EF-9434-80CB820403DB}"/>
              </a:ext>
            </a:extLst>
          </p:cNvPr>
          <p:cNvSpPr txBox="1"/>
          <p:nvPr/>
        </p:nvSpPr>
        <p:spPr>
          <a:xfrm>
            <a:off x="1947679" y="2121744"/>
            <a:ext cx="643635" cy="338554"/>
          </a:xfrm>
          <a:prstGeom prst="rect">
            <a:avLst/>
          </a:prstGeom>
          <a:noFill/>
        </p:spPr>
        <p:txBody>
          <a:bodyPr wrap="square" rtlCol="0">
            <a:spAutoFit/>
          </a:bodyPr>
          <a:lstStyle/>
          <a:p>
            <a:r>
              <a:rPr lang="en-US" altLang="zh-CN" sz="1600" b="1" dirty="0">
                <a:solidFill>
                  <a:srgbClr val="FFFF00"/>
                </a:solidFill>
              </a:rPr>
              <a:t>Goal</a:t>
            </a:r>
            <a:endParaRPr lang="zh-CN" altLang="en-US" sz="1600" b="1" dirty="0">
              <a:solidFill>
                <a:srgbClr val="FFFF00"/>
              </a:solidFill>
            </a:endParaRPr>
          </a:p>
        </p:txBody>
      </p:sp>
      <p:sp>
        <p:nvSpPr>
          <p:cNvPr id="28" name="文本框 27">
            <a:extLst>
              <a:ext uri="{FF2B5EF4-FFF2-40B4-BE49-F238E27FC236}">
                <a16:creationId xmlns:a16="http://schemas.microsoft.com/office/drawing/2014/main" id="{56898476-3461-42B3-A996-D3E089C3E996}"/>
              </a:ext>
            </a:extLst>
          </p:cNvPr>
          <p:cNvSpPr txBox="1"/>
          <p:nvPr/>
        </p:nvSpPr>
        <p:spPr>
          <a:xfrm>
            <a:off x="2753858" y="4905308"/>
            <a:ext cx="687521" cy="338554"/>
          </a:xfrm>
          <a:prstGeom prst="rect">
            <a:avLst/>
          </a:prstGeom>
          <a:noFill/>
        </p:spPr>
        <p:txBody>
          <a:bodyPr wrap="square" rtlCol="0">
            <a:spAutoFit/>
          </a:bodyPr>
          <a:lstStyle/>
          <a:p>
            <a:r>
              <a:rPr lang="en-US" altLang="zh-CN" sz="1600" b="1" dirty="0">
                <a:solidFill>
                  <a:srgbClr val="FFFF00"/>
                </a:solidFill>
              </a:rPr>
              <a:t>Start</a:t>
            </a:r>
            <a:endParaRPr lang="zh-CN" altLang="en-US" sz="1600" b="1" dirty="0">
              <a:solidFill>
                <a:srgbClr val="FFFF00"/>
              </a:solidFill>
            </a:endParaRPr>
          </a:p>
        </p:txBody>
      </p:sp>
      <p:pic>
        <p:nvPicPr>
          <p:cNvPr id="9" name="图片 8">
            <a:extLst>
              <a:ext uri="{FF2B5EF4-FFF2-40B4-BE49-F238E27FC236}">
                <a16:creationId xmlns:a16="http://schemas.microsoft.com/office/drawing/2014/main" id="{DB36C568-6554-426C-A88D-F42C8FC9C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5971" y="1756878"/>
            <a:ext cx="4020538" cy="4020538"/>
          </a:xfrm>
          <a:prstGeom prst="rect">
            <a:avLst/>
          </a:prstGeom>
        </p:spPr>
      </p:pic>
      <p:sp>
        <p:nvSpPr>
          <p:cNvPr id="16" name="任意多边形: 形状 15">
            <a:extLst>
              <a:ext uri="{FF2B5EF4-FFF2-40B4-BE49-F238E27FC236}">
                <a16:creationId xmlns:a16="http://schemas.microsoft.com/office/drawing/2014/main" id="{0CE6D885-5FCE-4F59-8E36-5EAA948CE376}"/>
              </a:ext>
            </a:extLst>
          </p:cNvPr>
          <p:cNvSpPr/>
          <p:nvPr/>
        </p:nvSpPr>
        <p:spPr bwMode="auto">
          <a:xfrm>
            <a:off x="2576623" y="1959935"/>
            <a:ext cx="520996" cy="517451"/>
          </a:xfrm>
          <a:custGeom>
            <a:avLst/>
            <a:gdLst>
              <a:gd name="connsiteX0" fmla="*/ 0 w 535172"/>
              <a:gd name="connsiteY0" fmla="*/ 226828 h 517451"/>
              <a:gd name="connsiteX1" fmla="*/ 223284 w 535172"/>
              <a:gd name="connsiteY1" fmla="*/ 0 h 517451"/>
              <a:gd name="connsiteX2" fmla="*/ 535172 w 535172"/>
              <a:gd name="connsiteY2" fmla="*/ 237460 h 517451"/>
              <a:gd name="connsiteX3" fmla="*/ 134679 w 535172"/>
              <a:gd name="connsiteY3" fmla="*/ 517451 h 517451"/>
              <a:gd name="connsiteX4" fmla="*/ 0 w 535172"/>
              <a:gd name="connsiteY4" fmla="*/ 226828 h 51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72" h="517451">
                <a:moveTo>
                  <a:pt x="0" y="226828"/>
                </a:moveTo>
                <a:lnTo>
                  <a:pt x="223284" y="0"/>
                </a:lnTo>
                <a:lnTo>
                  <a:pt x="535172" y="237460"/>
                </a:lnTo>
                <a:lnTo>
                  <a:pt x="134679" y="517451"/>
                </a:lnTo>
                <a:lnTo>
                  <a:pt x="0" y="226828"/>
                </a:lnTo>
                <a:close/>
              </a:path>
            </a:pathLst>
          </a:custGeom>
          <a:solidFill>
            <a:srgbClr val="FFFF00">
              <a:alpha val="80000"/>
            </a:srgbClr>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pic>
        <p:nvPicPr>
          <p:cNvPr id="7" name="图片 6">
            <a:extLst>
              <a:ext uri="{FF2B5EF4-FFF2-40B4-BE49-F238E27FC236}">
                <a16:creationId xmlns:a16="http://schemas.microsoft.com/office/drawing/2014/main" id="{3218B531-E85B-44E7-AA67-669B1C5B86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5974" y="1756878"/>
            <a:ext cx="4020535" cy="4020535"/>
          </a:xfrm>
          <a:prstGeom prst="rect">
            <a:avLst/>
          </a:prstGeom>
        </p:spPr>
      </p:pic>
      <p:sp>
        <p:nvSpPr>
          <p:cNvPr id="17" name="文本框 16">
            <a:extLst>
              <a:ext uri="{FF2B5EF4-FFF2-40B4-BE49-F238E27FC236}">
                <a16:creationId xmlns:a16="http://schemas.microsoft.com/office/drawing/2014/main" id="{9CCA790F-8E58-4E0D-9E97-530238DB1018}"/>
              </a:ext>
            </a:extLst>
          </p:cNvPr>
          <p:cNvSpPr txBox="1"/>
          <p:nvPr/>
        </p:nvSpPr>
        <p:spPr>
          <a:xfrm>
            <a:off x="179389" y="1007341"/>
            <a:ext cx="8697124" cy="400110"/>
          </a:xfrm>
          <a:prstGeom prst="rect">
            <a:avLst/>
          </a:prstGeom>
          <a:noFill/>
        </p:spPr>
        <p:txBody>
          <a:bodyPr wrap="square" rtlCol="0">
            <a:spAutoFit/>
          </a:bodyPr>
          <a:lstStyle/>
          <a:p>
            <a:r>
              <a:rPr lang="en-US" altLang="zh-CN" sz="2000" dirty="0"/>
              <a:t>S</a:t>
            </a:r>
            <a:r>
              <a:rPr lang="en" altLang="zh-CN" sz="2000" dirty="0"/>
              <a:t>cenario 6</a:t>
            </a:r>
            <a:endParaRPr lang="zh-CN" altLang="en-US" sz="2000" dirty="0"/>
          </a:p>
        </p:txBody>
      </p:sp>
    </p:spTree>
    <p:extLst>
      <p:ext uri="{BB962C8B-B14F-4D97-AF65-F5344CB8AC3E}">
        <p14:creationId xmlns:p14="http://schemas.microsoft.com/office/powerpoint/2010/main" val="3111100927"/>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8">
            <a:extLst>
              <a:ext uri="{FF2B5EF4-FFF2-40B4-BE49-F238E27FC236}">
                <a16:creationId xmlns:a16="http://schemas.microsoft.com/office/drawing/2014/main" id="{7E76804B-D3D9-C349-A136-E04A2C65B353}"/>
              </a:ext>
            </a:extLst>
          </p:cNvPr>
          <p:cNvSpPr>
            <a:spLocks noGrp="1"/>
          </p:cNvSpPr>
          <p:nvPr>
            <p:ph type="title"/>
          </p:nvPr>
        </p:nvSpPr>
        <p:spPr>
          <a:xfrm>
            <a:off x="179388" y="0"/>
            <a:ext cx="8964612" cy="836613"/>
          </a:xfrm>
        </p:spPr>
        <p:txBody>
          <a:bodyPr/>
          <a:lstStyle/>
          <a:p>
            <a:r>
              <a:rPr lang="en-GB" altLang="en-US" sz="3200" b="1" dirty="0">
                <a:solidFill>
                  <a:schemeClr val="tx1"/>
                </a:solidFill>
                <a:latin typeface="Times New Roman"/>
              </a:rPr>
              <a:t>Simulation &amp; </a:t>
            </a:r>
            <a:r>
              <a:rPr lang="en-US" altLang="zh-CN" sz="3200" b="1" dirty="0">
                <a:solidFill>
                  <a:schemeClr val="tx1"/>
                </a:solidFill>
                <a:latin typeface="Times New Roman"/>
              </a:rPr>
              <a:t>Result</a:t>
            </a:r>
            <a:endParaRPr lang="zh-CN" altLang="en-US" sz="3200" b="1" dirty="0">
              <a:solidFill>
                <a:schemeClr val="tx1"/>
              </a:solidFill>
              <a:latin typeface="Times New Roman"/>
            </a:endParaRPr>
          </a:p>
        </p:txBody>
      </p:sp>
      <p:sp>
        <p:nvSpPr>
          <p:cNvPr id="3" name="灯片编号占位符 2">
            <a:extLst>
              <a:ext uri="{FF2B5EF4-FFF2-40B4-BE49-F238E27FC236}">
                <a16:creationId xmlns:a16="http://schemas.microsoft.com/office/drawing/2014/main" id="{D1B18AAF-006C-4414-84DE-04DDD39509F3}"/>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41</a:t>
            </a:fld>
            <a:endParaRPr lang="zh-CN" altLang="en-US"/>
          </a:p>
        </p:txBody>
      </p:sp>
      <p:sp>
        <p:nvSpPr>
          <p:cNvPr id="18" name="文本框 17">
            <a:extLst>
              <a:ext uri="{FF2B5EF4-FFF2-40B4-BE49-F238E27FC236}">
                <a16:creationId xmlns:a16="http://schemas.microsoft.com/office/drawing/2014/main" id="{9C448DE0-EBBA-4E7A-A019-E84DBB3C92CD}"/>
              </a:ext>
            </a:extLst>
          </p:cNvPr>
          <p:cNvSpPr txBox="1"/>
          <p:nvPr/>
        </p:nvSpPr>
        <p:spPr>
          <a:xfrm rot="16200000">
            <a:off x="-231860" y="5113757"/>
            <a:ext cx="1380320" cy="338554"/>
          </a:xfrm>
          <a:prstGeom prst="rect">
            <a:avLst/>
          </a:prstGeom>
          <a:noFill/>
        </p:spPr>
        <p:txBody>
          <a:bodyPr wrap="square">
            <a:spAutoFit/>
          </a:bodyPr>
          <a:lstStyle/>
          <a:p>
            <a:pPr algn="ctr"/>
            <a:r>
              <a:rPr lang="en-US" altLang="zh-CN" sz="1600" dirty="0"/>
              <a:t>path length [m]</a:t>
            </a:r>
            <a:r>
              <a:rPr lang="en-US" altLang="zh-CN" sz="1600" b="1" dirty="0"/>
              <a:t> </a:t>
            </a:r>
            <a:endParaRPr lang="zh-CN" altLang="en-US" sz="1600" dirty="0"/>
          </a:p>
        </p:txBody>
      </p:sp>
      <p:graphicFrame>
        <p:nvGraphicFramePr>
          <p:cNvPr id="11" name="图表 10">
            <a:extLst>
              <a:ext uri="{FF2B5EF4-FFF2-40B4-BE49-F238E27FC236}">
                <a16:creationId xmlns:a16="http://schemas.microsoft.com/office/drawing/2014/main" id="{A8EC57F7-8D68-4F58-84C1-9557ACD2188D}"/>
              </a:ext>
            </a:extLst>
          </p:cNvPr>
          <p:cNvGraphicFramePr>
            <a:graphicFrameLocks/>
          </p:cNvGraphicFramePr>
          <p:nvPr>
            <p:extLst>
              <p:ext uri="{D42A27DB-BD31-4B8C-83A1-F6EECF244321}">
                <p14:modId xmlns:p14="http://schemas.microsoft.com/office/powerpoint/2010/main" val="3285805242"/>
              </p:ext>
            </p:extLst>
          </p:nvPr>
        </p:nvGraphicFramePr>
        <p:xfrm>
          <a:off x="1257300" y="1420781"/>
          <a:ext cx="6629400" cy="26574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a:extLst>
              <a:ext uri="{FF2B5EF4-FFF2-40B4-BE49-F238E27FC236}">
                <a16:creationId xmlns:a16="http://schemas.microsoft.com/office/drawing/2014/main" id="{BF547F9A-FCDC-4FF0-A76E-EB57DCE922A7}"/>
              </a:ext>
            </a:extLst>
          </p:cNvPr>
          <p:cNvGraphicFramePr>
            <a:graphicFrameLocks/>
          </p:cNvGraphicFramePr>
          <p:nvPr>
            <p:extLst>
              <p:ext uri="{D42A27DB-BD31-4B8C-83A1-F6EECF244321}">
                <p14:modId xmlns:p14="http://schemas.microsoft.com/office/powerpoint/2010/main" val="2819312645"/>
              </p:ext>
            </p:extLst>
          </p:nvPr>
        </p:nvGraphicFramePr>
        <p:xfrm>
          <a:off x="662940" y="4058253"/>
          <a:ext cx="7818120" cy="2657475"/>
        </p:xfrm>
        <a:graphic>
          <a:graphicData uri="http://schemas.openxmlformats.org/drawingml/2006/chart">
            <c:chart xmlns:c="http://schemas.openxmlformats.org/drawingml/2006/chart" xmlns:r="http://schemas.openxmlformats.org/officeDocument/2006/relationships" r:id="rId4"/>
          </a:graphicData>
        </a:graphic>
      </p:graphicFrame>
      <p:sp>
        <p:nvSpPr>
          <p:cNvPr id="9" name="文本框 8">
            <a:extLst>
              <a:ext uri="{FF2B5EF4-FFF2-40B4-BE49-F238E27FC236}">
                <a16:creationId xmlns:a16="http://schemas.microsoft.com/office/drawing/2014/main" id="{9F9CA973-4B64-4E08-ABEC-67BAFBD6E932}"/>
              </a:ext>
            </a:extLst>
          </p:cNvPr>
          <p:cNvSpPr txBox="1"/>
          <p:nvPr/>
        </p:nvSpPr>
        <p:spPr>
          <a:xfrm>
            <a:off x="179388" y="944031"/>
            <a:ext cx="8964612" cy="369332"/>
          </a:xfrm>
          <a:prstGeom prst="rect">
            <a:avLst/>
          </a:prstGeom>
          <a:noFill/>
        </p:spPr>
        <p:txBody>
          <a:bodyPr wrap="square" rtlCol="0">
            <a:spAutoFit/>
          </a:bodyPr>
          <a:lstStyle/>
          <a:p>
            <a:r>
              <a:rPr lang="en-US" altLang="zh-CN" dirty="0"/>
              <a:t>Comparison in </a:t>
            </a:r>
            <a:r>
              <a:rPr lang="en-US" altLang="zh-CN" sz="1800" dirty="0">
                <a:solidFill>
                  <a:srgbClr val="FF0000"/>
                </a:solidFill>
              </a:rPr>
              <a:t>computation</a:t>
            </a:r>
            <a:r>
              <a:rPr lang="en-US" altLang="zh-CN" b="1" dirty="0">
                <a:solidFill>
                  <a:srgbClr val="FF0000"/>
                </a:solidFill>
              </a:rPr>
              <a:t> </a:t>
            </a:r>
            <a:r>
              <a:rPr lang="en-US" altLang="zh-CN" dirty="0">
                <a:solidFill>
                  <a:srgbClr val="FF0000"/>
                </a:solidFill>
              </a:rPr>
              <a:t>time </a:t>
            </a:r>
            <a:r>
              <a:rPr lang="en-US" altLang="zh-CN" dirty="0"/>
              <a:t>[sec.]</a:t>
            </a:r>
            <a:r>
              <a:rPr lang="zh-CN" altLang="en-US" dirty="0"/>
              <a:t> </a:t>
            </a:r>
            <a:r>
              <a:rPr lang="en-US" altLang="zh-CN" dirty="0"/>
              <a:t>and </a:t>
            </a:r>
            <a:r>
              <a:rPr lang="en-US" altLang="zh-CN" dirty="0">
                <a:solidFill>
                  <a:srgbClr val="FF0000"/>
                </a:solidFill>
              </a:rPr>
              <a:t>path length</a:t>
            </a:r>
            <a:r>
              <a:rPr lang="en-US" altLang="zh-CN" dirty="0"/>
              <a:t> [m] (Each algorithm was run </a:t>
            </a:r>
            <a:r>
              <a:rPr lang="en-US" altLang="zh-CN" b="1" dirty="0"/>
              <a:t>10 times</a:t>
            </a:r>
            <a:r>
              <a:rPr lang="en-US" altLang="zh-CN" dirty="0"/>
              <a:t>)</a:t>
            </a:r>
            <a:endParaRPr lang="zh-CN" altLang="en-US" dirty="0"/>
          </a:p>
        </p:txBody>
      </p:sp>
      <p:sp>
        <p:nvSpPr>
          <p:cNvPr id="10" name="文本框 9">
            <a:extLst>
              <a:ext uri="{FF2B5EF4-FFF2-40B4-BE49-F238E27FC236}">
                <a16:creationId xmlns:a16="http://schemas.microsoft.com/office/drawing/2014/main" id="{A3134B19-6718-421A-8D23-990E9A40B5B9}"/>
              </a:ext>
            </a:extLst>
          </p:cNvPr>
          <p:cNvSpPr txBox="1"/>
          <p:nvPr/>
        </p:nvSpPr>
        <p:spPr>
          <a:xfrm rot="16200000">
            <a:off x="-233083" y="2394820"/>
            <a:ext cx="2059876" cy="338554"/>
          </a:xfrm>
          <a:prstGeom prst="rect">
            <a:avLst/>
          </a:prstGeom>
          <a:noFill/>
        </p:spPr>
        <p:txBody>
          <a:bodyPr wrap="square">
            <a:spAutoFit/>
          </a:bodyPr>
          <a:lstStyle/>
          <a:p>
            <a:pPr algn="ctr"/>
            <a:r>
              <a:rPr lang="en-US" altLang="zh-CN" sz="1600" dirty="0"/>
              <a:t>computation time [sec.]</a:t>
            </a:r>
            <a:r>
              <a:rPr lang="en-US" altLang="zh-CN" sz="1600" b="1" dirty="0"/>
              <a:t> </a:t>
            </a:r>
            <a:endParaRPr lang="zh-CN" altLang="en-US" sz="1600" dirty="0"/>
          </a:p>
        </p:txBody>
      </p:sp>
    </p:spTree>
    <p:extLst>
      <p:ext uri="{BB962C8B-B14F-4D97-AF65-F5344CB8AC3E}">
        <p14:creationId xmlns:p14="http://schemas.microsoft.com/office/powerpoint/2010/main" val="3730310070"/>
      </p:ext>
    </p:extLst>
  </p:cSld>
  <p:clrMapOvr>
    <a:masterClrMapping/>
  </p:clrMapOvr>
  <mc:AlternateContent xmlns:mc="http://schemas.openxmlformats.org/markup-compatibility/2006" xmlns:p14="http://schemas.microsoft.com/office/powerpoint/2010/main">
    <mc:Choice Requires="p14">
      <p:transition p14:dur="0" advTm="115849"/>
    </mc:Choice>
    <mc:Fallback xmlns="">
      <p:transition advTm="11584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虚线 左">
            <a:extLst>
              <a:ext uri="{FF2B5EF4-FFF2-40B4-BE49-F238E27FC236}">
                <a16:creationId xmlns:a16="http://schemas.microsoft.com/office/drawing/2014/main" id="{2F04439E-EC86-E145-8FD5-398D18B2ADF2}"/>
              </a:ext>
            </a:extLst>
          </p:cNvPr>
          <p:cNvCxnSpPr>
            <a:cxnSpLocks/>
            <a:stCxn id="91" idx="3"/>
            <a:endCxn id="94" idx="7"/>
          </p:cNvCxnSpPr>
          <p:nvPr/>
        </p:nvCxnSpPr>
        <p:spPr bwMode="auto">
          <a:xfrm flipH="1">
            <a:off x="2039210" y="3551133"/>
            <a:ext cx="493784" cy="1513170"/>
          </a:xfrm>
          <a:prstGeom prst="line">
            <a:avLst/>
          </a:prstGeom>
          <a:noFill/>
          <a:ln w="31750" cap="flat" cmpd="sng" algn="ctr">
            <a:solidFill>
              <a:srgbClr val="FF0000"/>
            </a:solidFill>
            <a:prstDash val="sysDot"/>
            <a:round/>
            <a:headEnd type="none" w="med" len="med"/>
            <a:tailEnd type="none" w="med" len="med"/>
          </a:ln>
        </p:spPr>
      </p:cxnSp>
      <p:sp>
        <p:nvSpPr>
          <p:cNvPr id="42" name="文本random node 左">
            <a:extLst>
              <a:ext uri="{FF2B5EF4-FFF2-40B4-BE49-F238E27FC236}">
                <a16:creationId xmlns:a16="http://schemas.microsoft.com/office/drawing/2014/main" id="{9E4926B5-7769-464F-B35E-EB100A5337CF}"/>
              </a:ext>
            </a:extLst>
          </p:cNvPr>
          <p:cNvSpPr txBox="1"/>
          <p:nvPr/>
        </p:nvSpPr>
        <p:spPr>
          <a:xfrm>
            <a:off x="530830" y="4530965"/>
            <a:ext cx="1453731" cy="523220"/>
          </a:xfrm>
          <a:prstGeom prst="rect">
            <a:avLst/>
          </a:prstGeom>
          <a:noFill/>
        </p:spPr>
        <p:txBody>
          <a:bodyPr wrap="square" rtlCol="0">
            <a:spAutoFit/>
          </a:bodyPr>
          <a:lstStyle/>
          <a:p>
            <a:pPr algn="ctr"/>
            <a:r>
              <a:rPr lang="en-US" altLang="zh-CN" sz="1400" b="1" dirty="0">
                <a:latin typeface="Calibri Light" panose="020F0302020204030204" pitchFamily="34" charset="0"/>
                <a:cs typeface="Calibri Light" panose="020F0302020204030204" pitchFamily="34" charset="0"/>
              </a:rPr>
              <a:t>specified distance</a:t>
            </a:r>
          </a:p>
          <a:p>
            <a:pPr algn="ctr"/>
            <a:r>
              <a:rPr kumimoji="1" lang="en-US" altLang="zh-CN" sz="1400" b="1" dirty="0">
                <a:latin typeface="Calibri Light" panose="020F0302020204030204" pitchFamily="34" charset="0"/>
                <a:cs typeface="Calibri Light" panose="020F0302020204030204" pitchFamily="34" charset="0"/>
              </a:rPr>
              <a:t>(step size)</a:t>
            </a:r>
            <a:endParaRPr kumimoji="1" lang="zh-CN" altLang="en-US" sz="1400" b="1" dirty="0">
              <a:latin typeface="Calibri Light" panose="020F0302020204030204" pitchFamily="34" charset="0"/>
              <a:cs typeface="Calibri Light" panose="020F0302020204030204" pitchFamily="34" charset="0"/>
            </a:endParaRPr>
          </a:p>
        </p:txBody>
      </p:sp>
      <p:sp>
        <p:nvSpPr>
          <p:cNvPr id="78" name="椭圆 77">
            <a:extLst>
              <a:ext uri="{FF2B5EF4-FFF2-40B4-BE49-F238E27FC236}">
                <a16:creationId xmlns:a16="http://schemas.microsoft.com/office/drawing/2014/main" id="{8D0BDAB7-8E66-A243-8651-ADD9BE4BA591}"/>
              </a:ext>
            </a:extLst>
          </p:cNvPr>
          <p:cNvSpPr/>
          <p:nvPr/>
        </p:nvSpPr>
        <p:spPr bwMode="auto">
          <a:xfrm>
            <a:off x="8343989" y="2967337"/>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 name="Title 1"/>
          <p:cNvSpPr>
            <a:spLocks noGrp="1"/>
          </p:cNvSpPr>
          <p:nvPr>
            <p:ph type="title"/>
          </p:nvPr>
        </p:nvSpPr>
        <p:spPr/>
        <p:txBody>
          <a:bodyPr/>
          <a:lstStyle/>
          <a:p>
            <a:r>
              <a:rPr lang="en-US" altLang="ko-KR" sz="3200" b="1" kern="100" dirty="0">
                <a:solidFill>
                  <a:schemeClr val="tx1"/>
                </a:solidFill>
                <a:latin typeface="Times" panose="02020603050405020304" pitchFamily="18" charset="0"/>
                <a:ea typeface="맑은 고딕" panose="020B0503020000020004" pitchFamily="50" charset="-127"/>
                <a:cs typeface="Times New Roman" panose="02020603050405020304" pitchFamily="18" charset="0"/>
              </a:rPr>
              <a:t>Previous Research (2/2)</a:t>
            </a:r>
            <a:endParaRPr lang="en-GB" altLang="en-US" sz="3200" b="1" dirty="0">
              <a:solidFill>
                <a:schemeClr val="tx1"/>
              </a:solidFill>
              <a:latin typeface="+mn-lt"/>
            </a:endParaRPr>
          </a:p>
        </p:txBody>
      </p:sp>
      <p:sp>
        <p:nvSpPr>
          <p:cNvPr id="74" name="椭圆 73">
            <a:extLst>
              <a:ext uri="{FF2B5EF4-FFF2-40B4-BE49-F238E27FC236}">
                <a16:creationId xmlns:a16="http://schemas.microsoft.com/office/drawing/2014/main" id="{00D1DF09-23F3-A64C-8DDE-625178747AE6}"/>
              </a:ext>
            </a:extLst>
          </p:cNvPr>
          <p:cNvSpPr/>
          <p:nvPr/>
        </p:nvSpPr>
        <p:spPr bwMode="auto">
          <a:xfrm>
            <a:off x="447563" y="5973361"/>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2" name="椭圆 81">
            <a:extLst>
              <a:ext uri="{FF2B5EF4-FFF2-40B4-BE49-F238E27FC236}">
                <a16:creationId xmlns:a16="http://schemas.microsoft.com/office/drawing/2014/main" id="{7459D52C-4AF3-304C-BCE0-5127439EB46B}"/>
              </a:ext>
            </a:extLst>
          </p:cNvPr>
          <p:cNvSpPr/>
          <p:nvPr/>
        </p:nvSpPr>
        <p:spPr bwMode="auto">
          <a:xfrm>
            <a:off x="3846940" y="2967338"/>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95" name="文本random node 左">
            <a:extLst>
              <a:ext uri="{FF2B5EF4-FFF2-40B4-BE49-F238E27FC236}">
                <a16:creationId xmlns:a16="http://schemas.microsoft.com/office/drawing/2014/main" id="{353E17C6-229E-AE41-86E9-CFC114F3AF2E}"/>
              </a:ext>
            </a:extLst>
          </p:cNvPr>
          <p:cNvSpPr txBox="1"/>
          <p:nvPr/>
        </p:nvSpPr>
        <p:spPr>
          <a:xfrm>
            <a:off x="1240377" y="3304605"/>
            <a:ext cx="1317990" cy="307777"/>
          </a:xfrm>
          <a:prstGeom prst="rect">
            <a:avLst/>
          </a:prstGeom>
          <a:noFill/>
        </p:spPr>
        <p:txBody>
          <a:bodyPr wrap="none" rtlCol="0">
            <a:spAutoFit/>
          </a:bodyPr>
          <a:lstStyle/>
          <a:p>
            <a:r>
              <a:rPr kumimoji="1" lang="en-US" altLang="zh-CN" sz="1400" b="1" dirty="0">
                <a:solidFill>
                  <a:srgbClr val="0070C0"/>
                </a:solidFill>
                <a:latin typeface="+mj-lt"/>
              </a:rPr>
              <a:t>random node</a:t>
            </a:r>
            <a:endParaRPr kumimoji="1" lang="zh-CN" altLang="en-US" sz="1400" b="1" dirty="0">
              <a:solidFill>
                <a:srgbClr val="0070C0"/>
              </a:solidFill>
              <a:latin typeface="+mj-lt"/>
            </a:endParaRPr>
          </a:p>
        </p:txBody>
      </p:sp>
      <p:sp>
        <p:nvSpPr>
          <p:cNvPr id="91" name="random node 左">
            <a:extLst>
              <a:ext uri="{FF2B5EF4-FFF2-40B4-BE49-F238E27FC236}">
                <a16:creationId xmlns:a16="http://schemas.microsoft.com/office/drawing/2014/main" id="{07B2D57E-2DCF-3746-83F0-6070A89400FF}"/>
              </a:ext>
            </a:extLst>
          </p:cNvPr>
          <p:cNvSpPr/>
          <p:nvPr/>
        </p:nvSpPr>
        <p:spPr bwMode="auto">
          <a:xfrm rot="20082908">
            <a:off x="2490054" y="3425331"/>
            <a:ext cx="129600" cy="129600"/>
          </a:xfrm>
          <a:prstGeom prst="ellipse">
            <a:avLst/>
          </a:prstGeom>
          <a:solidFill>
            <a:srgbClr val="0070C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6" name="椭圆 85">
            <a:extLst>
              <a:ext uri="{FF2B5EF4-FFF2-40B4-BE49-F238E27FC236}">
                <a16:creationId xmlns:a16="http://schemas.microsoft.com/office/drawing/2014/main" id="{1B3A81FF-08A6-4646-9B94-AF80345E0AB3}"/>
              </a:ext>
            </a:extLst>
          </p:cNvPr>
          <p:cNvSpPr/>
          <p:nvPr/>
        </p:nvSpPr>
        <p:spPr bwMode="auto">
          <a:xfrm>
            <a:off x="1983132" y="5860046"/>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92" name="椭圆 91">
            <a:extLst>
              <a:ext uri="{FF2B5EF4-FFF2-40B4-BE49-F238E27FC236}">
                <a16:creationId xmlns:a16="http://schemas.microsoft.com/office/drawing/2014/main" id="{A81D4695-0D0A-3B42-99DE-AE3EFE00577F}"/>
              </a:ext>
            </a:extLst>
          </p:cNvPr>
          <p:cNvSpPr/>
          <p:nvPr/>
        </p:nvSpPr>
        <p:spPr bwMode="auto">
          <a:xfrm>
            <a:off x="1527646" y="5485192"/>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94" name="椭圆 93">
            <a:extLst>
              <a:ext uri="{FF2B5EF4-FFF2-40B4-BE49-F238E27FC236}">
                <a16:creationId xmlns:a16="http://schemas.microsoft.com/office/drawing/2014/main" id="{C30D2215-FBDD-EB4A-9A90-C39C3A0C919B}"/>
              </a:ext>
            </a:extLst>
          </p:cNvPr>
          <p:cNvSpPr/>
          <p:nvPr/>
        </p:nvSpPr>
        <p:spPr bwMode="auto">
          <a:xfrm rot="19528559">
            <a:off x="1962628" y="5063224"/>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96" name="直线连接符 95">
            <a:extLst>
              <a:ext uri="{FF2B5EF4-FFF2-40B4-BE49-F238E27FC236}">
                <a16:creationId xmlns:a16="http://schemas.microsoft.com/office/drawing/2014/main" id="{3876DC6B-5FA3-E94F-BE7F-F3BE066840E5}"/>
              </a:ext>
            </a:extLst>
          </p:cNvPr>
          <p:cNvCxnSpPr>
            <a:cxnSpLocks/>
            <a:stCxn id="92" idx="2"/>
            <a:endCxn id="127" idx="6"/>
          </p:cNvCxnSpPr>
          <p:nvPr/>
        </p:nvCxnSpPr>
        <p:spPr bwMode="auto">
          <a:xfrm flipH="1">
            <a:off x="1078252" y="5549992"/>
            <a:ext cx="449394" cy="79309"/>
          </a:xfrm>
          <a:prstGeom prst="line">
            <a:avLst/>
          </a:prstGeom>
          <a:noFill/>
          <a:ln w="38100" cap="flat" cmpd="sng" algn="ctr">
            <a:solidFill>
              <a:srgbClr val="FF0000"/>
            </a:solidFill>
            <a:prstDash val="solid"/>
            <a:round/>
            <a:headEnd type="none" w="med" len="med"/>
            <a:tailEnd type="none" w="med" len="med"/>
          </a:ln>
        </p:spPr>
      </p:cxnSp>
      <p:cxnSp>
        <p:nvCxnSpPr>
          <p:cNvPr id="97" name="直线连接符 96">
            <a:extLst>
              <a:ext uri="{FF2B5EF4-FFF2-40B4-BE49-F238E27FC236}">
                <a16:creationId xmlns:a16="http://schemas.microsoft.com/office/drawing/2014/main" id="{B548FDED-17D2-0B44-A637-BEAC41326C84}"/>
              </a:ext>
            </a:extLst>
          </p:cNvPr>
          <p:cNvCxnSpPr>
            <a:cxnSpLocks/>
            <a:stCxn id="94" idx="2"/>
            <a:endCxn id="92" idx="7"/>
          </p:cNvCxnSpPr>
          <p:nvPr/>
        </p:nvCxnSpPr>
        <p:spPr bwMode="auto">
          <a:xfrm flipH="1">
            <a:off x="1638267" y="5164750"/>
            <a:ext cx="335773" cy="339421"/>
          </a:xfrm>
          <a:prstGeom prst="line">
            <a:avLst/>
          </a:prstGeom>
          <a:noFill/>
          <a:ln w="38100" cap="flat" cmpd="sng" algn="ctr">
            <a:solidFill>
              <a:srgbClr val="FF0000"/>
            </a:solidFill>
            <a:prstDash val="solid"/>
            <a:round/>
            <a:headEnd type="none" w="med" len="med"/>
            <a:tailEnd type="none" w="med" len="med"/>
          </a:ln>
        </p:spPr>
      </p:cxnSp>
      <p:cxnSp>
        <p:nvCxnSpPr>
          <p:cNvPr id="83" name="直线连接符 98">
            <a:extLst>
              <a:ext uri="{FF2B5EF4-FFF2-40B4-BE49-F238E27FC236}">
                <a16:creationId xmlns:a16="http://schemas.microsoft.com/office/drawing/2014/main" id="{9E2336C9-48EF-4704-AE05-824FD22A53D0}"/>
              </a:ext>
            </a:extLst>
          </p:cNvPr>
          <p:cNvCxnSpPr>
            <a:cxnSpLocks/>
            <a:stCxn id="86" idx="4"/>
            <a:endCxn id="87" idx="2"/>
          </p:cNvCxnSpPr>
          <p:nvPr/>
        </p:nvCxnSpPr>
        <p:spPr bwMode="auto">
          <a:xfrm>
            <a:off x="2047932" y="5989646"/>
            <a:ext cx="131744" cy="407035"/>
          </a:xfrm>
          <a:prstGeom prst="line">
            <a:avLst/>
          </a:prstGeom>
          <a:noFill/>
          <a:ln w="38100" cap="flat" cmpd="sng" algn="ctr">
            <a:solidFill>
              <a:srgbClr val="FF0000"/>
            </a:solidFill>
            <a:prstDash val="solid"/>
            <a:round/>
            <a:headEnd type="none" w="med" len="med"/>
            <a:tailEnd type="none" w="med" len="med"/>
          </a:ln>
        </p:spPr>
      </p:cxnSp>
      <p:cxnSp>
        <p:nvCxnSpPr>
          <p:cNvPr id="100" name="直线连接符 99">
            <a:extLst>
              <a:ext uri="{FF2B5EF4-FFF2-40B4-BE49-F238E27FC236}">
                <a16:creationId xmlns:a16="http://schemas.microsoft.com/office/drawing/2014/main" id="{F13B1925-0803-4C4B-97A5-A01F6193838E}"/>
              </a:ext>
            </a:extLst>
          </p:cNvPr>
          <p:cNvCxnSpPr>
            <a:cxnSpLocks/>
            <a:stCxn id="86" idx="6"/>
            <a:endCxn id="191" idx="2"/>
          </p:cNvCxnSpPr>
          <p:nvPr/>
        </p:nvCxnSpPr>
        <p:spPr bwMode="auto">
          <a:xfrm flipV="1">
            <a:off x="2112732" y="5808681"/>
            <a:ext cx="445636" cy="116165"/>
          </a:xfrm>
          <a:prstGeom prst="line">
            <a:avLst/>
          </a:prstGeom>
          <a:noFill/>
          <a:ln w="38100" cap="flat" cmpd="sng" algn="ctr">
            <a:solidFill>
              <a:srgbClr val="FF0000"/>
            </a:solidFill>
            <a:prstDash val="solid"/>
            <a:round/>
            <a:headEnd type="none" w="med" len="med"/>
            <a:tailEnd type="none" w="med" len="med"/>
          </a:ln>
        </p:spPr>
      </p:cxnSp>
      <p:cxnSp>
        <p:nvCxnSpPr>
          <p:cNvPr id="106" name="直线连接符 105">
            <a:extLst>
              <a:ext uri="{FF2B5EF4-FFF2-40B4-BE49-F238E27FC236}">
                <a16:creationId xmlns:a16="http://schemas.microsoft.com/office/drawing/2014/main" id="{73A3309C-FD80-0548-9440-ADC6A02B9B52}"/>
              </a:ext>
            </a:extLst>
          </p:cNvPr>
          <p:cNvCxnSpPr>
            <a:cxnSpLocks/>
            <a:stCxn id="86" idx="1"/>
            <a:endCxn id="92" idx="5"/>
          </p:cNvCxnSpPr>
          <p:nvPr/>
        </p:nvCxnSpPr>
        <p:spPr bwMode="auto">
          <a:xfrm flipH="1" flipV="1">
            <a:off x="1638267" y="5595813"/>
            <a:ext cx="363844" cy="283212"/>
          </a:xfrm>
          <a:prstGeom prst="line">
            <a:avLst/>
          </a:prstGeom>
          <a:noFill/>
          <a:ln w="38100" cap="flat" cmpd="sng" algn="ctr">
            <a:solidFill>
              <a:srgbClr val="FF0000"/>
            </a:solidFill>
            <a:prstDash val="solid"/>
            <a:round/>
            <a:headEnd type="none" w="med" len="med"/>
            <a:tailEnd type="none" w="med" len="med"/>
          </a:ln>
        </p:spPr>
      </p:cxnSp>
      <p:cxnSp>
        <p:nvCxnSpPr>
          <p:cNvPr id="110" name="直线连接符 109">
            <a:extLst>
              <a:ext uri="{FF2B5EF4-FFF2-40B4-BE49-F238E27FC236}">
                <a16:creationId xmlns:a16="http://schemas.microsoft.com/office/drawing/2014/main" id="{0C608C40-735F-684F-849C-F9C935295D6A}"/>
              </a:ext>
            </a:extLst>
          </p:cNvPr>
          <p:cNvCxnSpPr>
            <a:cxnSpLocks/>
            <a:stCxn id="145" idx="4"/>
            <a:endCxn id="127" idx="0"/>
          </p:cNvCxnSpPr>
          <p:nvPr/>
        </p:nvCxnSpPr>
        <p:spPr bwMode="auto">
          <a:xfrm>
            <a:off x="785310" y="5226381"/>
            <a:ext cx="204810" cy="377804"/>
          </a:xfrm>
          <a:prstGeom prst="line">
            <a:avLst/>
          </a:prstGeom>
          <a:noFill/>
          <a:ln w="38100" cap="flat" cmpd="sng" algn="ctr">
            <a:solidFill>
              <a:srgbClr val="FF0000"/>
            </a:solidFill>
            <a:prstDash val="solid"/>
            <a:round/>
            <a:headEnd type="none" w="med" len="med"/>
            <a:tailEnd type="none" w="med" len="med"/>
          </a:ln>
        </p:spPr>
      </p:cxnSp>
      <p:cxnSp>
        <p:nvCxnSpPr>
          <p:cNvPr id="131" name="直线连接符 130">
            <a:extLst>
              <a:ext uri="{FF2B5EF4-FFF2-40B4-BE49-F238E27FC236}">
                <a16:creationId xmlns:a16="http://schemas.microsoft.com/office/drawing/2014/main" id="{53166A50-0F5D-754A-BF1E-7CAC5FA82261}"/>
              </a:ext>
            </a:extLst>
          </p:cNvPr>
          <p:cNvCxnSpPr>
            <a:cxnSpLocks/>
            <a:stCxn id="127" idx="2"/>
            <a:endCxn id="74" idx="7"/>
          </p:cNvCxnSpPr>
          <p:nvPr/>
        </p:nvCxnSpPr>
        <p:spPr bwMode="auto">
          <a:xfrm flipH="1">
            <a:off x="624103" y="5692317"/>
            <a:ext cx="340901" cy="311333"/>
          </a:xfrm>
          <a:prstGeom prst="line">
            <a:avLst/>
          </a:prstGeom>
          <a:noFill/>
          <a:ln w="38100" cap="flat" cmpd="sng" algn="ctr">
            <a:solidFill>
              <a:srgbClr val="FF0000"/>
            </a:solidFill>
            <a:prstDash val="solid"/>
            <a:round/>
            <a:headEnd type="none" w="med" len="med"/>
            <a:tailEnd type="none" w="med" len="med"/>
          </a:ln>
        </p:spPr>
      </p:cxnSp>
      <p:sp>
        <p:nvSpPr>
          <p:cNvPr id="127" name="椭圆 126">
            <a:extLst>
              <a:ext uri="{FF2B5EF4-FFF2-40B4-BE49-F238E27FC236}">
                <a16:creationId xmlns:a16="http://schemas.microsoft.com/office/drawing/2014/main" id="{4EEFBE4C-2408-3E49-8459-DCAE29E27E0D}"/>
              </a:ext>
            </a:extLst>
          </p:cNvPr>
          <p:cNvSpPr/>
          <p:nvPr/>
        </p:nvSpPr>
        <p:spPr bwMode="auto">
          <a:xfrm rot="19854376">
            <a:off x="956828" y="559600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45" name="椭圆 144">
            <a:extLst>
              <a:ext uri="{FF2B5EF4-FFF2-40B4-BE49-F238E27FC236}">
                <a16:creationId xmlns:a16="http://schemas.microsoft.com/office/drawing/2014/main" id="{2D66E2A2-8855-8448-B804-B7A7408ABB3D}"/>
              </a:ext>
            </a:extLst>
          </p:cNvPr>
          <p:cNvSpPr/>
          <p:nvPr/>
        </p:nvSpPr>
        <p:spPr bwMode="auto">
          <a:xfrm rot="20215870">
            <a:off x="695119" y="5101963"/>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91" name="椭圆 190">
            <a:extLst>
              <a:ext uri="{FF2B5EF4-FFF2-40B4-BE49-F238E27FC236}">
                <a16:creationId xmlns:a16="http://schemas.microsoft.com/office/drawing/2014/main" id="{07B93E11-0EF5-564C-B586-CF8BC6BABD98}"/>
              </a:ext>
            </a:extLst>
          </p:cNvPr>
          <p:cNvSpPr/>
          <p:nvPr/>
        </p:nvSpPr>
        <p:spPr bwMode="auto">
          <a:xfrm rot="20407331">
            <a:off x="2554507" y="5721848"/>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287" name="直线连接符 286">
            <a:extLst>
              <a:ext uri="{FF2B5EF4-FFF2-40B4-BE49-F238E27FC236}">
                <a16:creationId xmlns:a16="http://schemas.microsoft.com/office/drawing/2014/main" id="{03812B2F-9D61-3943-9F89-3E8AA2289A09}"/>
              </a:ext>
            </a:extLst>
          </p:cNvPr>
          <p:cNvCxnSpPr>
            <a:cxnSpLocks/>
            <a:stCxn id="94" idx="7"/>
            <a:endCxn id="323" idx="3"/>
          </p:cNvCxnSpPr>
          <p:nvPr/>
        </p:nvCxnSpPr>
        <p:spPr bwMode="auto">
          <a:xfrm flipV="1">
            <a:off x="2039210" y="4579454"/>
            <a:ext cx="160645" cy="484849"/>
          </a:xfrm>
          <a:prstGeom prst="line">
            <a:avLst/>
          </a:prstGeom>
          <a:noFill/>
          <a:ln w="38100" cap="flat" cmpd="sng" algn="ctr">
            <a:solidFill>
              <a:srgbClr val="FF0000"/>
            </a:solidFill>
            <a:prstDash val="solid"/>
            <a:round/>
            <a:headEnd type="none" w="med" len="med"/>
            <a:tailEnd type="none" w="med" len="med"/>
          </a:ln>
        </p:spPr>
      </p:cxnSp>
      <p:sp>
        <p:nvSpPr>
          <p:cNvPr id="323" name="椭圆 322">
            <a:extLst>
              <a:ext uri="{FF2B5EF4-FFF2-40B4-BE49-F238E27FC236}">
                <a16:creationId xmlns:a16="http://schemas.microsoft.com/office/drawing/2014/main" id="{2488DB5F-784C-A24F-90EC-3FFF024E95FE}"/>
              </a:ext>
            </a:extLst>
          </p:cNvPr>
          <p:cNvSpPr/>
          <p:nvPr/>
        </p:nvSpPr>
        <p:spPr bwMode="auto">
          <a:xfrm rot="20009620">
            <a:off x="2155610" y="4453200"/>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96" name="文本 new node 左">
            <a:extLst>
              <a:ext uri="{FF2B5EF4-FFF2-40B4-BE49-F238E27FC236}">
                <a16:creationId xmlns:a16="http://schemas.microsoft.com/office/drawing/2014/main" id="{E10BB1AE-C24F-3641-9FE5-34DAF26F0325}"/>
              </a:ext>
            </a:extLst>
          </p:cNvPr>
          <p:cNvSpPr txBox="1"/>
          <p:nvPr/>
        </p:nvSpPr>
        <p:spPr>
          <a:xfrm>
            <a:off x="2288599" y="4413853"/>
            <a:ext cx="1008609" cy="307777"/>
          </a:xfrm>
          <a:prstGeom prst="rect">
            <a:avLst/>
          </a:prstGeom>
          <a:noFill/>
        </p:spPr>
        <p:txBody>
          <a:bodyPr wrap="none" rtlCol="0">
            <a:spAutoFit/>
          </a:bodyPr>
          <a:lstStyle/>
          <a:p>
            <a:r>
              <a:rPr kumimoji="1" lang="en-US" altLang="zh-CN" sz="1400" b="1" dirty="0">
                <a:solidFill>
                  <a:srgbClr val="FF0000"/>
                </a:solidFill>
                <a:latin typeface="+mj-lt"/>
              </a:rPr>
              <a:t>new node</a:t>
            </a:r>
            <a:endParaRPr kumimoji="1" lang="zh-CN" altLang="en-US" sz="1400" b="1" dirty="0">
              <a:solidFill>
                <a:srgbClr val="FF0000"/>
              </a:solidFill>
              <a:latin typeface="+mj-lt"/>
            </a:endParaRPr>
          </a:p>
        </p:txBody>
      </p:sp>
      <p:sp>
        <p:nvSpPr>
          <p:cNvPr id="76" name="椭圆 75">
            <a:extLst>
              <a:ext uri="{FF2B5EF4-FFF2-40B4-BE49-F238E27FC236}">
                <a16:creationId xmlns:a16="http://schemas.microsoft.com/office/drawing/2014/main" id="{A02D1500-D53D-D44C-9805-9992A41F0D0B}"/>
              </a:ext>
            </a:extLst>
          </p:cNvPr>
          <p:cNvSpPr/>
          <p:nvPr/>
        </p:nvSpPr>
        <p:spPr bwMode="auto">
          <a:xfrm>
            <a:off x="4959603" y="5973361"/>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49" name="矩形 48">
            <a:extLst>
              <a:ext uri="{FF2B5EF4-FFF2-40B4-BE49-F238E27FC236}">
                <a16:creationId xmlns:a16="http://schemas.microsoft.com/office/drawing/2014/main" id="{FBA1B5A8-95F8-49DF-8C95-0DA0A837FBC8}"/>
              </a:ext>
            </a:extLst>
          </p:cNvPr>
          <p:cNvSpPr/>
          <p:nvPr/>
        </p:nvSpPr>
        <p:spPr bwMode="auto">
          <a:xfrm>
            <a:off x="4009959" y="2906749"/>
            <a:ext cx="587835"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algn="ctr" fontAlgn="base">
              <a:spcBef>
                <a:spcPct val="25000"/>
              </a:spcBef>
              <a:spcAft>
                <a:spcPct val="0"/>
              </a:spcAft>
              <a:buClr>
                <a:schemeClr val="accent2"/>
              </a:buClr>
            </a:pPr>
            <a:r>
              <a:rPr kumimoji="1" lang="en-US" altLang="zh-CN" sz="1400" dirty="0">
                <a:latin typeface="Arial" panose="020B0604020202020204" pitchFamily="34" charset="0"/>
                <a:ea typeface="Tahoma" panose="020B0604030504040204" pitchFamily="34" charset="0"/>
                <a:cs typeface="Arial" panose="020B0604020202020204" pitchFamily="34" charset="0"/>
              </a:rPr>
              <a:t>Goal</a:t>
            </a:r>
            <a:endParaRPr kumimoji="1" lang="zh-CN" altLang="en-US" sz="1400" dirty="0">
              <a:latin typeface="Arial" panose="020B0604020202020204" pitchFamily="34" charset="0"/>
              <a:cs typeface="Arial" panose="020B0604020202020204" pitchFamily="34" charset="0"/>
            </a:endParaRPr>
          </a:p>
        </p:txBody>
      </p:sp>
      <p:sp>
        <p:nvSpPr>
          <p:cNvPr id="50" name="矩形 49">
            <a:extLst>
              <a:ext uri="{FF2B5EF4-FFF2-40B4-BE49-F238E27FC236}">
                <a16:creationId xmlns:a16="http://schemas.microsoft.com/office/drawing/2014/main" id="{C2922347-CDB9-4838-94F6-696345C91C28}"/>
              </a:ext>
            </a:extLst>
          </p:cNvPr>
          <p:cNvSpPr/>
          <p:nvPr/>
        </p:nvSpPr>
        <p:spPr bwMode="auto">
          <a:xfrm>
            <a:off x="8506404" y="2901719"/>
            <a:ext cx="587835"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400" b="0" i="0" u="none" strike="noStrike" cap="none" normalizeH="0" baseline="0" dirty="0">
                <a:ln>
                  <a:noFill/>
                </a:ln>
                <a:solidFill>
                  <a:schemeClr val="tx1"/>
                </a:solidFill>
                <a:effectLst/>
                <a:latin typeface="Arial" panose="020B0604020202020204" pitchFamily="34" charset="0"/>
                <a:ea typeface="Tahoma" panose="020B0604030504040204" pitchFamily="34" charset="0"/>
                <a:cs typeface="Arial" panose="020B0604020202020204" pitchFamily="34" charset="0"/>
              </a:rPr>
              <a:t>Goal</a:t>
            </a:r>
            <a:endParaRPr kumimoji="1" lang="zh-CN" altLang="en-US" sz="1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p:txBody>
      </p:sp>
      <p:sp>
        <p:nvSpPr>
          <p:cNvPr id="51" name="矩形 50">
            <a:extLst>
              <a:ext uri="{FF2B5EF4-FFF2-40B4-BE49-F238E27FC236}">
                <a16:creationId xmlns:a16="http://schemas.microsoft.com/office/drawing/2014/main" id="{01E98460-CB04-44F7-9C6E-25E2E82F9F03}"/>
              </a:ext>
            </a:extLst>
          </p:cNvPr>
          <p:cNvSpPr/>
          <p:nvPr/>
        </p:nvSpPr>
        <p:spPr bwMode="auto">
          <a:xfrm>
            <a:off x="0" y="6091782"/>
            <a:ext cx="628318"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400" b="0" i="0" u="none" strike="noStrike" cap="none" normalizeH="0" baseline="0" dirty="0">
                <a:ln>
                  <a:noFill/>
                </a:ln>
                <a:solidFill>
                  <a:schemeClr val="tx1"/>
                </a:solidFill>
                <a:effectLst/>
                <a:latin typeface="Arial" panose="020B0604020202020204" pitchFamily="34" charset="0"/>
                <a:ea typeface="Tahoma" panose="020B0604030504040204" pitchFamily="34" charset="0"/>
                <a:cs typeface="Arial" panose="020B0604020202020204" pitchFamily="34" charset="0"/>
              </a:rPr>
              <a:t>Start</a:t>
            </a:r>
            <a:endParaRPr kumimoji="1" lang="zh-CN" altLang="en-US" sz="1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p:txBody>
      </p:sp>
      <p:sp>
        <p:nvSpPr>
          <p:cNvPr id="52" name="矩形 51">
            <a:extLst>
              <a:ext uri="{FF2B5EF4-FFF2-40B4-BE49-F238E27FC236}">
                <a16:creationId xmlns:a16="http://schemas.microsoft.com/office/drawing/2014/main" id="{12888B0F-1DE2-4365-83D5-7286131699BA}"/>
              </a:ext>
            </a:extLst>
          </p:cNvPr>
          <p:cNvSpPr/>
          <p:nvPr/>
        </p:nvSpPr>
        <p:spPr bwMode="auto">
          <a:xfrm>
            <a:off x="4507825" y="6091782"/>
            <a:ext cx="628318"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400" b="0" i="0" u="none" strike="noStrike" cap="none" normalizeH="0" baseline="0" dirty="0">
                <a:ln>
                  <a:noFill/>
                </a:ln>
                <a:solidFill>
                  <a:schemeClr val="tx1"/>
                </a:solidFill>
                <a:effectLst/>
                <a:latin typeface="+mj-lt"/>
                <a:ea typeface="Tahoma" panose="020B0604030504040204" pitchFamily="34" charset="0"/>
                <a:cs typeface="Tahoma" panose="020B0604030504040204" pitchFamily="34" charset="0"/>
              </a:rPr>
              <a:t>Start</a:t>
            </a:r>
            <a:endParaRPr kumimoji="1" lang="zh-CN" altLang="en-US" sz="1400" b="0" i="0" u="none" strike="noStrike" cap="none" normalizeH="0" baseline="0" dirty="0">
              <a:ln>
                <a:noFill/>
              </a:ln>
              <a:solidFill>
                <a:schemeClr val="tx1"/>
              </a:solidFill>
              <a:effectLst/>
              <a:latin typeface="+mj-lt"/>
              <a:ea typeface="MS PGothic" panose="020B0600070205080204" pitchFamily="34" charset="-128"/>
              <a:cs typeface="Tahoma" panose="020B0604030504040204" pitchFamily="34" charset="0"/>
            </a:endParaRPr>
          </a:p>
        </p:txBody>
      </p:sp>
      <p:sp>
        <p:nvSpPr>
          <p:cNvPr id="41" name="文本框 40">
            <a:extLst>
              <a:ext uri="{FF2B5EF4-FFF2-40B4-BE49-F238E27FC236}">
                <a16:creationId xmlns:a16="http://schemas.microsoft.com/office/drawing/2014/main" id="{6B1C7756-3C20-48DC-AC4C-48B76F26F394}"/>
              </a:ext>
            </a:extLst>
          </p:cNvPr>
          <p:cNvSpPr txBox="1"/>
          <p:nvPr/>
        </p:nvSpPr>
        <p:spPr>
          <a:xfrm>
            <a:off x="899548" y="6478954"/>
            <a:ext cx="2895872" cy="276999"/>
          </a:xfrm>
          <a:prstGeom prst="rect">
            <a:avLst/>
          </a:prstGeom>
          <a:noFill/>
        </p:spPr>
        <p:txBody>
          <a:bodyPr wrap="square" rtlCol="0">
            <a:spAutoFit/>
          </a:bodyPr>
          <a:lstStyle/>
          <a:p>
            <a:pPr algn="ctr"/>
            <a:r>
              <a:rPr lang="en-US" altLang="zh-CN" sz="1200" dirty="0"/>
              <a:t>Fig.3 RRT algorithm</a:t>
            </a:r>
            <a:endParaRPr lang="zh-CN" altLang="en-US" sz="1200" dirty="0"/>
          </a:p>
        </p:txBody>
      </p:sp>
      <p:sp>
        <p:nvSpPr>
          <p:cNvPr id="44" name="文本框 43">
            <a:extLst>
              <a:ext uri="{FF2B5EF4-FFF2-40B4-BE49-F238E27FC236}">
                <a16:creationId xmlns:a16="http://schemas.microsoft.com/office/drawing/2014/main" id="{A300ED11-D7E8-4993-B847-407DDD8B6EB5}"/>
              </a:ext>
            </a:extLst>
          </p:cNvPr>
          <p:cNvSpPr txBox="1"/>
          <p:nvPr/>
        </p:nvSpPr>
        <p:spPr>
          <a:xfrm>
            <a:off x="5369723" y="6476805"/>
            <a:ext cx="2895872" cy="276999"/>
          </a:xfrm>
          <a:prstGeom prst="rect">
            <a:avLst/>
          </a:prstGeom>
          <a:noFill/>
        </p:spPr>
        <p:txBody>
          <a:bodyPr wrap="square" rtlCol="0">
            <a:spAutoFit/>
          </a:bodyPr>
          <a:lstStyle/>
          <a:p>
            <a:pPr algn="ctr"/>
            <a:r>
              <a:rPr lang="en-US" altLang="zh-CN" sz="1200" dirty="0"/>
              <a:t>Fig.4 Goal-bias RRT algorithm </a:t>
            </a:r>
            <a:endParaRPr lang="zh-CN" altLang="en-US" sz="1200" dirty="0"/>
          </a:p>
        </p:txBody>
      </p:sp>
      <p:sp>
        <p:nvSpPr>
          <p:cNvPr id="4" name="灯片编号占位符 3">
            <a:extLst>
              <a:ext uri="{FF2B5EF4-FFF2-40B4-BE49-F238E27FC236}">
                <a16:creationId xmlns:a16="http://schemas.microsoft.com/office/drawing/2014/main" id="{34B88782-DF30-4ED7-AE2B-35422B68F534}"/>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4</a:t>
            </a:fld>
            <a:endParaRPr lang="zh-CN" altLang="en-US"/>
          </a:p>
        </p:txBody>
      </p:sp>
      <p:sp>
        <p:nvSpPr>
          <p:cNvPr id="6" name="左大括号 5">
            <a:extLst>
              <a:ext uri="{FF2B5EF4-FFF2-40B4-BE49-F238E27FC236}">
                <a16:creationId xmlns:a16="http://schemas.microsoft.com/office/drawing/2014/main" id="{34EB6EF2-6B13-4D47-AF50-43ADA4464A4B}"/>
              </a:ext>
            </a:extLst>
          </p:cNvPr>
          <p:cNvSpPr/>
          <p:nvPr/>
        </p:nvSpPr>
        <p:spPr bwMode="auto">
          <a:xfrm rot="1079633">
            <a:off x="1899025" y="4472486"/>
            <a:ext cx="160981" cy="602404"/>
          </a:xfrm>
          <a:prstGeom prst="leftBrace">
            <a:avLst>
              <a:gd name="adj1" fmla="val 42003"/>
              <a:gd name="adj2" fmla="val 50000"/>
            </a:avLst>
          </a:prstGeom>
          <a:noFill/>
          <a:ln w="25400" cap="flat" cmpd="sng" algn="ctr">
            <a:solidFill>
              <a:schemeClr val="tx1"/>
            </a:solidFill>
            <a:prstDash val="solid"/>
            <a:round/>
            <a:headEnd type="none" w="med" len="med"/>
            <a:tailEnd type="none" w="med" len="med"/>
          </a:ln>
        </p:spPr>
        <p:txBody>
          <a:bodyPr rtlCol="0" anchor="ctr"/>
          <a:lstStyle/>
          <a:p>
            <a:pPr algn="ctr"/>
            <a:endParaRPr lang="zh-CN" altLang="en-US" dirty="0"/>
          </a:p>
        </p:txBody>
      </p:sp>
      <p:sp>
        <p:nvSpPr>
          <p:cNvPr id="87" name="椭圆 86">
            <a:extLst>
              <a:ext uri="{FF2B5EF4-FFF2-40B4-BE49-F238E27FC236}">
                <a16:creationId xmlns:a16="http://schemas.microsoft.com/office/drawing/2014/main" id="{924B9D5C-B59D-4F3E-B706-D14376D2A247}"/>
              </a:ext>
            </a:extLst>
          </p:cNvPr>
          <p:cNvSpPr/>
          <p:nvPr/>
        </p:nvSpPr>
        <p:spPr bwMode="auto">
          <a:xfrm rot="4340735">
            <a:off x="2134528" y="639362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8" name="矩形 57">
            <a:extLst>
              <a:ext uri="{FF2B5EF4-FFF2-40B4-BE49-F238E27FC236}">
                <a16:creationId xmlns:a16="http://schemas.microsoft.com/office/drawing/2014/main" id="{75C882EA-87C1-4FD6-B928-975F9F0B0FE6}"/>
              </a:ext>
            </a:extLst>
          </p:cNvPr>
          <p:cNvSpPr/>
          <p:nvPr/>
        </p:nvSpPr>
        <p:spPr bwMode="auto">
          <a:xfrm>
            <a:off x="2821436" y="4846416"/>
            <a:ext cx="1002060" cy="1427216"/>
          </a:xfrm>
          <a:prstGeom prst="rect">
            <a:avLst/>
          </a:prstGeom>
          <a:solidFill>
            <a:schemeClr val="tx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9" name="椭圆 58">
            <a:extLst>
              <a:ext uri="{FF2B5EF4-FFF2-40B4-BE49-F238E27FC236}">
                <a16:creationId xmlns:a16="http://schemas.microsoft.com/office/drawing/2014/main" id="{EE23FEAF-C4DC-4F23-BFE2-2E38BED9C3FF}"/>
              </a:ext>
            </a:extLst>
          </p:cNvPr>
          <p:cNvSpPr/>
          <p:nvPr/>
        </p:nvSpPr>
        <p:spPr bwMode="auto">
          <a:xfrm>
            <a:off x="645588" y="3734530"/>
            <a:ext cx="1451904" cy="647967"/>
          </a:xfrm>
          <a:prstGeom prst="ellipse">
            <a:avLst/>
          </a:prstGeom>
          <a:solidFill>
            <a:schemeClr val="tx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97" name="文本 nearest node 左">
            <a:extLst>
              <a:ext uri="{FF2B5EF4-FFF2-40B4-BE49-F238E27FC236}">
                <a16:creationId xmlns:a16="http://schemas.microsoft.com/office/drawing/2014/main" id="{333B682E-D181-724C-98D7-B47D6C5A341F}"/>
              </a:ext>
            </a:extLst>
          </p:cNvPr>
          <p:cNvSpPr txBox="1"/>
          <p:nvPr/>
        </p:nvSpPr>
        <p:spPr>
          <a:xfrm>
            <a:off x="2075744" y="5015030"/>
            <a:ext cx="1297150" cy="307777"/>
          </a:xfrm>
          <a:prstGeom prst="rect">
            <a:avLst/>
          </a:prstGeom>
          <a:noFill/>
        </p:spPr>
        <p:txBody>
          <a:bodyPr wrap="none" rtlCol="0">
            <a:spAutoFit/>
          </a:bodyPr>
          <a:lstStyle/>
          <a:p>
            <a:r>
              <a:rPr kumimoji="1" lang="en-US" altLang="zh-CN" sz="1400" b="1" dirty="0">
                <a:solidFill>
                  <a:srgbClr val="FF0000"/>
                </a:solidFill>
                <a:latin typeface="Arial" panose="020B0604020202020204" pitchFamily="34" charset="0"/>
                <a:cs typeface="Arial" panose="020B0604020202020204" pitchFamily="34" charset="0"/>
              </a:rPr>
              <a:t>nearest node</a:t>
            </a:r>
            <a:endParaRPr kumimoji="1" lang="zh-CN" altLang="en-US" sz="1400" b="1" dirty="0">
              <a:solidFill>
                <a:srgbClr val="FF0000"/>
              </a:solidFill>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59DDBBE1-54EC-48CC-B268-67E065667273}"/>
              </a:ext>
            </a:extLst>
          </p:cNvPr>
          <p:cNvSpPr txBox="1"/>
          <p:nvPr/>
        </p:nvSpPr>
        <p:spPr>
          <a:xfrm>
            <a:off x="4585494" y="1067396"/>
            <a:ext cx="4464330" cy="1795363"/>
          </a:xfrm>
          <a:prstGeom prst="rect">
            <a:avLst/>
          </a:prstGeom>
          <a:noFill/>
        </p:spPr>
        <p:txBody>
          <a:bodyPr wrap="square">
            <a:spAutoFit/>
          </a:bodyPr>
          <a:lstStyle/>
          <a:p>
            <a:pPr lvl="0"/>
            <a:r>
              <a:rPr lang="en-US" altLang="zh-CN" b="1" dirty="0"/>
              <a:t>Goal-biased</a:t>
            </a:r>
            <a:r>
              <a:rPr lang="zh-CN" altLang="en-US" b="1" dirty="0"/>
              <a:t> </a:t>
            </a:r>
            <a:r>
              <a:rPr lang="en-US" altLang="zh-CN" b="1" dirty="0"/>
              <a:t>RRT</a:t>
            </a:r>
          </a:p>
          <a:p>
            <a:pPr lvl="0">
              <a:spcAft>
                <a:spcPts val="200"/>
              </a:spcAft>
            </a:pPr>
            <a:r>
              <a:rPr lang="en-US" altLang="zh-CN" sz="1050" dirty="0"/>
              <a:t>Steven LaValle and James </a:t>
            </a:r>
            <a:r>
              <a:rPr lang="en-US" altLang="zh-CN" sz="1050" dirty="0" err="1"/>
              <a:t>Kuffne</a:t>
            </a:r>
            <a:r>
              <a:rPr lang="en-US" altLang="zh-CN" sz="1050" dirty="0"/>
              <a:t>. 2001. Randomized </a:t>
            </a:r>
            <a:r>
              <a:rPr lang="en-US" altLang="zh-CN" sz="1050" dirty="0" err="1"/>
              <a:t>Kinodynamic</a:t>
            </a:r>
            <a:r>
              <a:rPr lang="en-US" altLang="zh-CN" sz="1050" dirty="0"/>
              <a:t> Planning. </a:t>
            </a:r>
            <a:r>
              <a:rPr lang="en-US" altLang="zh-CN" sz="1050" i="1" dirty="0"/>
              <a:t>International Journal of Robotics Research</a:t>
            </a:r>
            <a:r>
              <a:rPr lang="en-US" altLang="zh-CN" sz="1050" dirty="0"/>
              <a:t>. Vol. 20 (5).</a:t>
            </a:r>
            <a:endParaRPr lang="en-US" altLang="zh-CN" sz="1050" dirty="0">
              <a:sym typeface="Wingdings" panose="05000000000000000000" pitchFamily="2" charset="2"/>
            </a:endParaRPr>
          </a:p>
          <a:p>
            <a:pPr marL="285750" lvl="0" indent="-285750">
              <a:lnSpc>
                <a:spcPts val="1800"/>
              </a:lnSpc>
              <a:buClr>
                <a:schemeClr val="tx1"/>
              </a:buClr>
              <a:buFont typeface="Wingdings" panose="05000000000000000000" pitchFamily="2" charset="2"/>
              <a:buChar char="p"/>
            </a:pPr>
            <a:r>
              <a:rPr lang="en-US" altLang="zh-CN" dirty="0"/>
              <a:t>There is a small </a:t>
            </a:r>
            <a:r>
              <a:rPr lang="en-US" altLang="zh-CN" b="1" dirty="0"/>
              <a:t>probability </a:t>
            </a:r>
            <a:r>
              <a:rPr lang="en-US" altLang="zh-CN" dirty="0"/>
              <a:t>(</a:t>
            </a:r>
            <a:r>
              <a:rPr lang="en-US" altLang="zh-CN" b="1" dirty="0"/>
              <a:t>goal bias</a:t>
            </a:r>
            <a:r>
              <a:rPr lang="en-US" altLang="zh-CN" dirty="0"/>
              <a:t>) that </a:t>
            </a:r>
            <a:r>
              <a:rPr lang="en-US" altLang="zh-CN" b="1" dirty="0"/>
              <a:t>sampling the goal</a:t>
            </a:r>
          </a:p>
          <a:p>
            <a:pPr marL="285750" lvl="0" indent="-285750">
              <a:lnSpc>
                <a:spcPts val="1800"/>
              </a:lnSpc>
              <a:spcBef>
                <a:spcPts val="1200"/>
              </a:spcBef>
              <a:buClr>
                <a:schemeClr val="tx1"/>
              </a:buClr>
              <a:buFont typeface="Wingdings" panose="05000000000000000000" pitchFamily="2" charset="2"/>
              <a:buChar char="p"/>
            </a:pPr>
            <a:r>
              <a:rPr lang="en-US" altLang="zh-CN" dirty="0"/>
              <a:t>The higher this probability, the more greedily the tree grows towards the goal</a:t>
            </a:r>
            <a:endParaRPr lang="en-US" altLang="zh-CN" sz="1800" dirty="0"/>
          </a:p>
        </p:txBody>
      </p:sp>
      <p:sp>
        <p:nvSpPr>
          <p:cNvPr id="53" name="文本框 52">
            <a:extLst>
              <a:ext uri="{FF2B5EF4-FFF2-40B4-BE49-F238E27FC236}">
                <a16:creationId xmlns:a16="http://schemas.microsoft.com/office/drawing/2014/main" id="{1AB59C53-0FD8-4800-A9EB-704B2D9D0DF2}"/>
              </a:ext>
            </a:extLst>
          </p:cNvPr>
          <p:cNvSpPr txBox="1"/>
          <p:nvPr/>
        </p:nvSpPr>
        <p:spPr>
          <a:xfrm>
            <a:off x="94177" y="1067397"/>
            <a:ext cx="4477823" cy="1872307"/>
          </a:xfrm>
          <a:prstGeom prst="rect">
            <a:avLst/>
          </a:prstGeom>
          <a:noFill/>
        </p:spPr>
        <p:txBody>
          <a:bodyPr wrap="square">
            <a:spAutoFit/>
          </a:bodyPr>
          <a:lstStyle/>
          <a:p>
            <a:pPr lvl="0"/>
            <a:r>
              <a:rPr lang="en-US" altLang="zh-CN" sz="1800" b="1" dirty="0"/>
              <a:t>RRT </a:t>
            </a:r>
            <a:r>
              <a:rPr lang="en-US" altLang="zh-CN" sz="1600" dirty="0"/>
              <a:t>(R</a:t>
            </a:r>
            <a:r>
              <a:rPr lang="en-US" altLang="zh-CN" sz="1600" i="0" dirty="0">
                <a:effectLst/>
              </a:rPr>
              <a:t>apidly-exploring Random </a:t>
            </a:r>
            <a:r>
              <a:rPr lang="en-US" altLang="zh-CN" sz="1600" dirty="0"/>
              <a:t>T</a:t>
            </a:r>
            <a:r>
              <a:rPr lang="en-US" altLang="zh-CN" sz="1600" i="0" dirty="0">
                <a:effectLst/>
              </a:rPr>
              <a:t>ree</a:t>
            </a:r>
            <a:r>
              <a:rPr lang="en-US" altLang="zh-CN" sz="1600" dirty="0"/>
              <a:t>)</a:t>
            </a:r>
          </a:p>
          <a:p>
            <a:pPr lvl="0">
              <a:spcAft>
                <a:spcPts val="200"/>
              </a:spcAft>
            </a:pPr>
            <a:r>
              <a:rPr lang="en-US" altLang="zh-CN" sz="1050" dirty="0"/>
              <a:t>Steven LaValle</a:t>
            </a:r>
            <a:r>
              <a:rPr lang="en-US" altLang="zh-CN" sz="1050" dirty="0">
                <a:sym typeface="Wingdings" panose="05000000000000000000" pitchFamily="2" charset="2"/>
              </a:rPr>
              <a:t>. 1996. Rapidly-exploring random trees: A new tool for path planning. </a:t>
            </a:r>
            <a:r>
              <a:rPr lang="en-US" altLang="zh-CN" sz="1050" i="1" dirty="0">
                <a:sym typeface="Wingdings" panose="05000000000000000000" pitchFamily="2" charset="2"/>
              </a:rPr>
              <a:t>Computer Science Department</a:t>
            </a:r>
            <a:r>
              <a:rPr lang="en-US" altLang="zh-CN" sz="1050" dirty="0">
                <a:sym typeface="Wingdings" panose="05000000000000000000" pitchFamily="2" charset="2"/>
              </a:rPr>
              <a:t>.</a:t>
            </a:r>
            <a:r>
              <a:rPr lang="en-US" altLang="zh-CN" sz="1050" dirty="0"/>
              <a:t> Vol. 98 (11).</a:t>
            </a:r>
            <a:endParaRPr lang="en-US" altLang="zh-CN" sz="1050" dirty="0">
              <a:sym typeface="Wingdings" panose="05000000000000000000" pitchFamily="2" charset="2"/>
            </a:endParaRPr>
          </a:p>
          <a:p>
            <a:pPr marL="285750" lvl="0" indent="-285750">
              <a:lnSpc>
                <a:spcPts val="1800"/>
              </a:lnSpc>
              <a:buFont typeface="Wingdings" panose="05000000000000000000" pitchFamily="2" charset="2"/>
              <a:buChar char="p"/>
            </a:pPr>
            <a:r>
              <a:rPr lang="en-US" altLang="zh-CN" b="1" dirty="0"/>
              <a:t>Grow a</a:t>
            </a:r>
            <a:r>
              <a:rPr lang="en-US" altLang="zh-CN" sz="1800" b="1" dirty="0"/>
              <a:t> </a:t>
            </a:r>
            <a:r>
              <a:rPr lang="en-US" altLang="zh-CN" b="1" dirty="0"/>
              <a:t>tree </a:t>
            </a:r>
            <a:r>
              <a:rPr lang="en-US" altLang="zh-CN" dirty="0"/>
              <a:t>rooted at the start node by connecting new nodes one by one to the nearest node on the tree</a:t>
            </a:r>
          </a:p>
          <a:p>
            <a:pPr marL="285750" lvl="0" indent="-285750">
              <a:lnSpc>
                <a:spcPts val="1800"/>
              </a:lnSpc>
              <a:buFont typeface="Wingdings" panose="05000000000000000000" pitchFamily="2" charset="2"/>
              <a:buChar char="p"/>
            </a:pPr>
            <a:r>
              <a:rPr lang="en-US" altLang="zh-CN" dirty="0"/>
              <a:t>The growth direction of the tree depends on a </a:t>
            </a:r>
            <a:r>
              <a:rPr lang="en-US" altLang="zh-CN" b="1" dirty="0"/>
              <a:t>random node </a:t>
            </a:r>
            <a:r>
              <a:rPr lang="en-US" altLang="zh-CN" dirty="0"/>
              <a:t>sampled in the map</a:t>
            </a:r>
            <a:endParaRPr lang="en-US" altLang="zh-CN" sz="1800" i="1" dirty="0"/>
          </a:p>
        </p:txBody>
      </p:sp>
    </p:spTree>
    <p:extLst>
      <p:ext uri="{BB962C8B-B14F-4D97-AF65-F5344CB8AC3E}">
        <p14:creationId xmlns:p14="http://schemas.microsoft.com/office/powerpoint/2010/main" val="2509036412"/>
      </p:ext>
    </p:extLst>
  </p:cSld>
  <p:clrMapOvr>
    <a:masterClrMapping/>
  </p:clrMapOvr>
  <mc:AlternateContent xmlns:mc="http://schemas.openxmlformats.org/markup-compatibility/2006" xmlns:p14="http://schemas.microsoft.com/office/powerpoint/2010/main">
    <mc:Choice Requires="p14">
      <p:transition spd="slow" p14:dur="2000" advTm="160382"/>
    </mc:Choice>
    <mc:Fallback xmlns="">
      <p:transition spd="slow" advTm="160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grpId="0" nodeType="afterEffect">
                                  <p:stCondLst>
                                    <p:cond delay="500"/>
                                  </p:stCondLst>
                                  <p:childTnLst>
                                    <p:set>
                                      <p:cBhvr>
                                        <p:cTn id="12" dur="1" fill="hold">
                                          <p:stCondLst>
                                            <p:cond delay="0"/>
                                          </p:stCondLst>
                                        </p:cTn>
                                        <p:tgtEl>
                                          <p:spTgt spid="9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nodeType="afterEffect">
                                  <p:stCondLst>
                                    <p:cond delay="300"/>
                                  </p:stCondLst>
                                  <p:childTnLst>
                                    <p:set>
                                      <p:cBhvr>
                                        <p:cTn id="15" dur="1" fill="hold">
                                          <p:stCondLst>
                                            <p:cond delay="0"/>
                                          </p:stCondLst>
                                        </p:cTn>
                                        <p:tgtEl>
                                          <p:spTgt spid="96"/>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nodeType="afterEffect">
                                  <p:stCondLst>
                                    <p:cond delay="300"/>
                                  </p:stCondLst>
                                  <p:childTnLst>
                                    <p:set>
                                      <p:cBhvr>
                                        <p:cTn id="21" dur="1" fill="hold">
                                          <p:stCondLst>
                                            <p:cond delay="0"/>
                                          </p:stCondLst>
                                        </p:cTn>
                                        <p:tgtEl>
                                          <p:spTgt spid="110"/>
                                        </p:tgtEl>
                                        <p:attrNameLst>
                                          <p:attrName>style.visibility</p:attrName>
                                        </p:attrNameLst>
                                      </p:cBhvr>
                                      <p:to>
                                        <p:strVal val="visible"/>
                                      </p:to>
                                    </p:set>
                                  </p:childTnLst>
                                </p:cTn>
                              </p:par>
                            </p:childTnLst>
                          </p:cTn>
                        </p:par>
                        <p:par>
                          <p:cTn id="22" fill="hold">
                            <p:stCondLst>
                              <p:cond delay="1900"/>
                            </p:stCondLst>
                            <p:childTnLst>
                              <p:par>
                                <p:cTn id="23" presetID="1" presetClass="entr" presetSubtype="0" fill="hold" grpId="0" nodeType="afterEffect">
                                  <p:stCondLst>
                                    <p:cond delay="500"/>
                                  </p:stCondLst>
                                  <p:childTnLst>
                                    <p:set>
                                      <p:cBhvr>
                                        <p:cTn id="24" dur="1" fill="hold">
                                          <p:stCondLst>
                                            <p:cond delay="0"/>
                                          </p:stCondLst>
                                        </p:cTn>
                                        <p:tgtEl>
                                          <p:spTgt spid="86"/>
                                        </p:tgtEl>
                                        <p:attrNameLst>
                                          <p:attrName>style.visibility</p:attrName>
                                        </p:attrNameLst>
                                      </p:cBhvr>
                                      <p:to>
                                        <p:strVal val="visible"/>
                                      </p:to>
                                    </p:set>
                                  </p:childTnLst>
                                </p:cTn>
                              </p:par>
                            </p:childTnLst>
                          </p:cTn>
                        </p:par>
                        <p:par>
                          <p:cTn id="25" fill="hold">
                            <p:stCondLst>
                              <p:cond delay="2400"/>
                            </p:stCondLst>
                            <p:childTnLst>
                              <p:par>
                                <p:cTn id="26" presetID="1" presetClass="entr" presetSubtype="0" fill="hold" nodeType="afterEffect">
                                  <p:stCondLst>
                                    <p:cond delay="300"/>
                                  </p:stCondLst>
                                  <p:childTnLst>
                                    <p:set>
                                      <p:cBhvr>
                                        <p:cTn id="27" dur="1" fill="hold">
                                          <p:stCondLst>
                                            <p:cond delay="0"/>
                                          </p:stCondLst>
                                        </p:cTn>
                                        <p:tgtEl>
                                          <p:spTgt spid="106"/>
                                        </p:tgtEl>
                                        <p:attrNameLst>
                                          <p:attrName>style.visibility</p:attrName>
                                        </p:attrNameLst>
                                      </p:cBhvr>
                                      <p:to>
                                        <p:strVal val="visible"/>
                                      </p:to>
                                    </p:set>
                                  </p:childTnLst>
                                </p:cTn>
                              </p:par>
                            </p:childTnLst>
                          </p:cTn>
                        </p:par>
                        <p:par>
                          <p:cTn id="28" fill="hold">
                            <p:stCondLst>
                              <p:cond delay="2700"/>
                            </p:stCondLst>
                            <p:childTnLst>
                              <p:par>
                                <p:cTn id="29" presetID="1" presetClass="entr" presetSubtype="0" fill="hold" grpId="0" nodeType="afterEffect">
                                  <p:stCondLst>
                                    <p:cond delay="500"/>
                                  </p:stCondLst>
                                  <p:childTnLst>
                                    <p:set>
                                      <p:cBhvr>
                                        <p:cTn id="30" dur="1" fill="hold">
                                          <p:stCondLst>
                                            <p:cond delay="0"/>
                                          </p:stCondLst>
                                        </p:cTn>
                                        <p:tgtEl>
                                          <p:spTgt spid="191"/>
                                        </p:tgtEl>
                                        <p:attrNameLst>
                                          <p:attrName>style.visibility</p:attrName>
                                        </p:attrNameLst>
                                      </p:cBhvr>
                                      <p:to>
                                        <p:strVal val="visible"/>
                                      </p:to>
                                    </p:set>
                                  </p:childTnLst>
                                </p:cTn>
                              </p:par>
                            </p:childTnLst>
                          </p:cTn>
                        </p:par>
                        <p:par>
                          <p:cTn id="31" fill="hold">
                            <p:stCondLst>
                              <p:cond delay="3200"/>
                            </p:stCondLst>
                            <p:childTnLst>
                              <p:par>
                                <p:cTn id="32" presetID="1" presetClass="entr" presetSubtype="0" fill="hold" nodeType="afterEffect">
                                  <p:stCondLst>
                                    <p:cond delay="300"/>
                                  </p:stCondLst>
                                  <p:childTnLst>
                                    <p:set>
                                      <p:cBhvr>
                                        <p:cTn id="33" dur="1" fill="hold">
                                          <p:stCondLst>
                                            <p:cond delay="0"/>
                                          </p:stCondLst>
                                        </p:cTn>
                                        <p:tgtEl>
                                          <p:spTgt spid="100"/>
                                        </p:tgtEl>
                                        <p:attrNameLst>
                                          <p:attrName>style.visibility</p:attrName>
                                        </p:attrNameLst>
                                      </p:cBhvr>
                                      <p:to>
                                        <p:strVal val="visible"/>
                                      </p:to>
                                    </p:set>
                                  </p:childTnLst>
                                </p:cTn>
                              </p:par>
                            </p:childTnLst>
                          </p:cTn>
                        </p:par>
                        <p:par>
                          <p:cTn id="34" fill="hold">
                            <p:stCondLst>
                              <p:cond delay="3500"/>
                            </p:stCondLst>
                            <p:childTnLst>
                              <p:par>
                                <p:cTn id="35" presetID="1" presetClass="entr" presetSubtype="0" fill="hold" grpId="0" nodeType="afterEffect">
                                  <p:stCondLst>
                                    <p:cond delay="500"/>
                                  </p:stCondLst>
                                  <p:childTnLst>
                                    <p:set>
                                      <p:cBhvr>
                                        <p:cTn id="36" dur="1" fill="hold">
                                          <p:stCondLst>
                                            <p:cond delay="0"/>
                                          </p:stCondLst>
                                        </p:cTn>
                                        <p:tgtEl>
                                          <p:spTgt spid="87"/>
                                        </p:tgtEl>
                                        <p:attrNameLst>
                                          <p:attrName>style.visibility</p:attrName>
                                        </p:attrNameLst>
                                      </p:cBhvr>
                                      <p:to>
                                        <p:strVal val="visible"/>
                                      </p:to>
                                    </p:set>
                                  </p:childTnLst>
                                </p:cTn>
                              </p:par>
                            </p:childTnLst>
                          </p:cTn>
                        </p:par>
                        <p:par>
                          <p:cTn id="37" fill="hold">
                            <p:stCondLst>
                              <p:cond delay="4000"/>
                            </p:stCondLst>
                            <p:childTnLst>
                              <p:par>
                                <p:cTn id="38" presetID="1" presetClass="entr" presetSubtype="0" fill="hold" nodeType="afterEffect">
                                  <p:stCondLst>
                                    <p:cond delay="300"/>
                                  </p:stCondLst>
                                  <p:childTnLst>
                                    <p:set>
                                      <p:cBhvr>
                                        <p:cTn id="39" dur="1" fill="hold">
                                          <p:stCondLst>
                                            <p:cond delay="0"/>
                                          </p:stCondLst>
                                        </p:cTn>
                                        <p:tgtEl>
                                          <p:spTgt spid="83"/>
                                        </p:tgtEl>
                                        <p:attrNameLst>
                                          <p:attrName>style.visibility</p:attrName>
                                        </p:attrNameLst>
                                      </p:cBhvr>
                                      <p:to>
                                        <p:strVal val="visible"/>
                                      </p:to>
                                    </p:set>
                                  </p:childTnLst>
                                </p:cTn>
                              </p:par>
                            </p:childTnLst>
                          </p:cTn>
                        </p:par>
                        <p:par>
                          <p:cTn id="40" fill="hold">
                            <p:stCondLst>
                              <p:cond delay="4300"/>
                            </p:stCondLst>
                            <p:childTnLst>
                              <p:par>
                                <p:cTn id="41" presetID="1" presetClass="entr" presetSubtype="0" fill="hold" grpId="0" nodeType="afterEffect">
                                  <p:stCondLst>
                                    <p:cond delay="500"/>
                                  </p:stCondLst>
                                  <p:childTnLst>
                                    <p:set>
                                      <p:cBhvr>
                                        <p:cTn id="42" dur="1" fill="hold">
                                          <p:stCondLst>
                                            <p:cond delay="0"/>
                                          </p:stCondLst>
                                        </p:cTn>
                                        <p:tgtEl>
                                          <p:spTgt spid="94"/>
                                        </p:tgtEl>
                                        <p:attrNameLst>
                                          <p:attrName>style.visibility</p:attrName>
                                        </p:attrNameLst>
                                      </p:cBhvr>
                                      <p:to>
                                        <p:strVal val="visible"/>
                                      </p:to>
                                    </p:set>
                                  </p:childTnLst>
                                </p:cTn>
                              </p:par>
                            </p:childTnLst>
                          </p:cTn>
                        </p:par>
                        <p:par>
                          <p:cTn id="43" fill="hold">
                            <p:stCondLst>
                              <p:cond delay="4800"/>
                            </p:stCondLst>
                            <p:childTnLst>
                              <p:par>
                                <p:cTn id="44" presetID="1" presetClass="entr" presetSubtype="0" fill="hold" nodeType="afterEffect">
                                  <p:stCondLst>
                                    <p:cond delay="300"/>
                                  </p:stCondLst>
                                  <p:childTnLst>
                                    <p:set>
                                      <p:cBhvr>
                                        <p:cTn id="45" dur="1" fill="hold">
                                          <p:stCondLst>
                                            <p:cond delay="0"/>
                                          </p:stCondLst>
                                        </p:cTn>
                                        <p:tgtEl>
                                          <p:spTgt spid="9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1"/>
                                        </p:tgtEl>
                                        <p:attrNameLst>
                                          <p:attrName>style.visibility</p:attrName>
                                        </p:attrNameLst>
                                      </p:cBhvr>
                                      <p:to>
                                        <p:strVal val="visible"/>
                                      </p:to>
                                    </p:set>
                                  </p:childTnLst>
                                </p:cTn>
                              </p:par>
                              <p:par>
                                <p:cTn id="50" presetID="10" presetClass="entr" presetSubtype="0" fill="hold" grpId="0" nodeType="withEffect">
                                  <p:stCondLst>
                                    <p:cond delay="0"/>
                                  </p:stCondLst>
                                  <p:childTnLst>
                                    <p:set>
                                      <p:cBhvr>
                                        <p:cTn id="51" dur="1" fill="hold">
                                          <p:stCondLst>
                                            <p:cond delay="0"/>
                                          </p:stCondLst>
                                        </p:cTn>
                                        <p:tgtEl>
                                          <p:spTgt spid="295"/>
                                        </p:tgtEl>
                                        <p:attrNameLst>
                                          <p:attrName>style.visibility</p:attrName>
                                        </p:attrNameLst>
                                      </p:cBhvr>
                                      <p:to>
                                        <p:strVal val="visible"/>
                                      </p:to>
                                    </p:set>
                                    <p:animEffect transition="in" filter="fade">
                                      <p:cBhvr>
                                        <p:cTn id="52" dur="500"/>
                                        <p:tgtEl>
                                          <p:spTgt spid="29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97"/>
                                        </p:tgtEl>
                                        <p:attrNameLst>
                                          <p:attrName>style.visibility</p:attrName>
                                        </p:attrNameLst>
                                      </p:cBhvr>
                                      <p:to>
                                        <p:strVal val="visible"/>
                                      </p:to>
                                    </p:set>
                                    <p:animEffect transition="in" filter="fade">
                                      <p:cBhvr>
                                        <p:cTn id="57" dur="500"/>
                                        <p:tgtEl>
                                          <p:spTgt spid="297"/>
                                        </p:tgtEl>
                                      </p:cBhvr>
                                    </p:animEffect>
                                  </p:childTnLst>
                                </p:cTn>
                              </p:par>
                            </p:childTnLst>
                          </p:cTn>
                        </p:par>
                        <p:par>
                          <p:cTn id="58" fill="hold">
                            <p:stCondLst>
                              <p:cond delay="500"/>
                            </p:stCondLst>
                            <p:childTnLst>
                              <p:par>
                                <p:cTn id="59" presetID="10" presetClass="entr" presetSubtype="0" fill="hold" nodeType="afterEffect">
                                  <p:stCondLst>
                                    <p:cond delay="5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par>
                          <p:cTn id="62" fill="hold">
                            <p:stCondLst>
                              <p:cond delay="1500"/>
                            </p:stCondLst>
                            <p:childTnLst>
                              <p:par>
                                <p:cTn id="63" presetID="1" presetClass="entr" presetSubtype="0" fill="hold" grpId="0" nodeType="afterEffect">
                                  <p:stCondLst>
                                    <p:cond delay="500"/>
                                  </p:stCondLst>
                                  <p:childTnLst>
                                    <p:set>
                                      <p:cBhvr>
                                        <p:cTn id="64" dur="1" fill="hold">
                                          <p:stCondLst>
                                            <p:cond delay="0"/>
                                          </p:stCondLst>
                                        </p:cTn>
                                        <p:tgtEl>
                                          <p:spTgt spid="6"/>
                                        </p:tgtEl>
                                        <p:attrNameLst>
                                          <p:attrName>style.visibility</p:attrName>
                                        </p:attrNameLst>
                                      </p:cBhvr>
                                      <p:to>
                                        <p:strVal val="visible"/>
                                      </p:to>
                                    </p:set>
                                  </p:childTnLst>
                                </p:cTn>
                              </p:par>
                              <p:par>
                                <p:cTn id="65" presetID="10" presetClass="entr" presetSubtype="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par>
                          <p:cTn id="68" fill="hold">
                            <p:stCondLst>
                              <p:cond delay="2500"/>
                            </p:stCondLst>
                            <p:childTnLst>
                              <p:par>
                                <p:cTn id="69" presetID="10" presetClass="entr" presetSubtype="0" fill="hold" grpId="0" nodeType="afterEffect">
                                  <p:stCondLst>
                                    <p:cond delay="500"/>
                                  </p:stCondLst>
                                  <p:childTnLst>
                                    <p:set>
                                      <p:cBhvr>
                                        <p:cTn id="70" dur="1" fill="hold">
                                          <p:stCondLst>
                                            <p:cond delay="0"/>
                                          </p:stCondLst>
                                        </p:cTn>
                                        <p:tgtEl>
                                          <p:spTgt spid="296"/>
                                        </p:tgtEl>
                                        <p:attrNameLst>
                                          <p:attrName>style.visibility</p:attrName>
                                        </p:attrNameLst>
                                      </p:cBhvr>
                                      <p:to>
                                        <p:strVal val="visible"/>
                                      </p:to>
                                    </p:set>
                                    <p:animEffect transition="in" filter="fade">
                                      <p:cBhvr>
                                        <p:cTn id="71" dur="500"/>
                                        <p:tgtEl>
                                          <p:spTgt spid="296"/>
                                        </p:tgtEl>
                                      </p:cBhvr>
                                    </p:animEffect>
                                  </p:childTnLst>
                                </p:cTn>
                              </p:par>
                              <p:par>
                                <p:cTn id="72" presetID="1" presetClass="entr" presetSubtype="0" fill="hold" grpId="0" nodeType="withEffect">
                                  <p:stCondLst>
                                    <p:cond delay="500"/>
                                  </p:stCondLst>
                                  <p:childTnLst>
                                    <p:set>
                                      <p:cBhvr>
                                        <p:cTn id="73" dur="1" fill="hold">
                                          <p:stCondLst>
                                            <p:cond delay="0"/>
                                          </p:stCondLst>
                                        </p:cTn>
                                        <p:tgtEl>
                                          <p:spTgt spid="323"/>
                                        </p:tgtEl>
                                        <p:attrNameLst>
                                          <p:attrName>style.visibility</p:attrName>
                                        </p:attrNameLst>
                                      </p:cBhvr>
                                      <p:to>
                                        <p:strVal val="visible"/>
                                      </p:to>
                                    </p:set>
                                  </p:childTnLst>
                                </p:cTn>
                              </p:par>
                            </p:childTnLst>
                          </p:cTn>
                        </p:par>
                        <p:par>
                          <p:cTn id="74" fill="hold">
                            <p:stCondLst>
                              <p:cond delay="3500"/>
                            </p:stCondLst>
                            <p:childTnLst>
                              <p:par>
                                <p:cTn id="75" presetID="1" presetClass="entr" presetSubtype="0" fill="hold" nodeType="afterEffect">
                                  <p:stCondLst>
                                    <p:cond delay="500"/>
                                  </p:stCondLst>
                                  <p:childTnLst>
                                    <p:set>
                                      <p:cBhvr>
                                        <p:cTn id="76"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95" grpId="0"/>
      <p:bldP spid="91" grpId="0" animBg="1"/>
      <p:bldP spid="86" grpId="0" animBg="1"/>
      <p:bldP spid="92" grpId="0" animBg="1"/>
      <p:bldP spid="94" grpId="0" animBg="1"/>
      <p:bldP spid="127" grpId="0" animBg="1"/>
      <p:bldP spid="145" grpId="0" animBg="1"/>
      <p:bldP spid="191" grpId="0" animBg="1"/>
      <p:bldP spid="323" grpId="0" animBg="1"/>
      <p:bldP spid="296" grpId="0"/>
      <p:bldP spid="6" grpId="0" animBg="1"/>
      <p:bldP spid="87" grpId="0" animBg="1"/>
      <p:bldP spid="2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椭圆 77">
            <a:extLst>
              <a:ext uri="{FF2B5EF4-FFF2-40B4-BE49-F238E27FC236}">
                <a16:creationId xmlns:a16="http://schemas.microsoft.com/office/drawing/2014/main" id="{8D0BDAB7-8E66-A243-8651-ADD9BE4BA591}"/>
              </a:ext>
            </a:extLst>
          </p:cNvPr>
          <p:cNvSpPr/>
          <p:nvPr/>
        </p:nvSpPr>
        <p:spPr bwMode="auto">
          <a:xfrm>
            <a:off x="8343989" y="2967337"/>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 name="Title 1"/>
          <p:cNvSpPr>
            <a:spLocks noGrp="1"/>
          </p:cNvSpPr>
          <p:nvPr>
            <p:ph type="title"/>
          </p:nvPr>
        </p:nvSpPr>
        <p:spPr/>
        <p:txBody>
          <a:bodyPr/>
          <a:lstStyle/>
          <a:p>
            <a:r>
              <a:rPr lang="en-US" altLang="ko-KR" sz="3200" b="1" kern="100" dirty="0">
                <a:solidFill>
                  <a:schemeClr val="tx1"/>
                </a:solidFill>
                <a:latin typeface="Times" panose="02020603050405020304" pitchFamily="18" charset="0"/>
                <a:ea typeface="맑은 고딕" panose="020B0503020000020004" pitchFamily="50" charset="-127"/>
                <a:cs typeface="Times New Roman" panose="02020603050405020304" pitchFamily="18" charset="0"/>
              </a:rPr>
              <a:t>Previous Research (2/2)</a:t>
            </a:r>
            <a:endParaRPr lang="en-GB" altLang="en-US" sz="3200" b="1" dirty="0">
              <a:solidFill>
                <a:schemeClr val="tx1"/>
              </a:solidFill>
              <a:latin typeface="+mn-lt"/>
            </a:endParaRPr>
          </a:p>
        </p:txBody>
      </p:sp>
      <p:sp>
        <p:nvSpPr>
          <p:cNvPr id="74" name="椭圆 73">
            <a:extLst>
              <a:ext uri="{FF2B5EF4-FFF2-40B4-BE49-F238E27FC236}">
                <a16:creationId xmlns:a16="http://schemas.microsoft.com/office/drawing/2014/main" id="{00D1DF09-23F3-A64C-8DDE-625178747AE6}"/>
              </a:ext>
            </a:extLst>
          </p:cNvPr>
          <p:cNvSpPr/>
          <p:nvPr/>
        </p:nvSpPr>
        <p:spPr bwMode="auto">
          <a:xfrm>
            <a:off x="447563" y="5973361"/>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2" name="椭圆 81">
            <a:extLst>
              <a:ext uri="{FF2B5EF4-FFF2-40B4-BE49-F238E27FC236}">
                <a16:creationId xmlns:a16="http://schemas.microsoft.com/office/drawing/2014/main" id="{7459D52C-4AF3-304C-BCE0-5127439EB46B}"/>
              </a:ext>
            </a:extLst>
          </p:cNvPr>
          <p:cNvSpPr/>
          <p:nvPr/>
        </p:nvSpPr>
        <p:spPr bwMode="auto">
          <a:xfrm>
            <a:off x="3846940" y="2967338"/>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95" name="文本random node 左">
            <a:extLst>
              <a:ext uri="{FF2B5EF4-FFF2-40B4-BE49-F238E27FC236}">
                <a16:creationId xmlns:a16="http://schemas.microsoft.com/office/drawing/2014/main" id="{353E17C6-229E-AE41-86E9-CFC114F3AF2E}"/>
              </a:ext>
            </a:extLst>
          </p:cNvPr>
          <p:cNvSpPr txBox="1"/>
          <p:nvPr/>
        </p:nvSpPr>
        <p:spPr>
          <a:xfrm>
            <a:off x="2702280" y="4098158"/>
            <a:ext cx="1317990" cy="307777"/>
          </a:xfrm>
          <a:prstGeom prst="rect">
            <a:avLst/>
          </a:prstGeom>
          <a:noFill/>
        </p:spPr>
        <p:txBody>
          <a:bodyPr wrap="none" rtlCol="0">
            <a:spAutoFit/>
          </a:bodyPr>
          <a:lstStyle/>
          <a:p>
            <a:r>
              <a:rPr kumimoji="1" lang="en-US" altLang="zh-CN" sz="1400" b="1" dirty="0">
                <a:solidFill>
                  <a:srgbClr val="0070C0"/>
                </a:solidFill>
                <a:latin typeface="+mj-lt"/>
              </a:rPr>
              <a:t>random node</a:t>
            </a:r>
            <a:endParaRPr kumimoji="1" lang="zh-CN" altLang="en-US" sz="1400" b="1" dirty="0">
              <a:solidFill>
                <a:srgbClr val="0070C0"/>
              </a:solidFill>
              <a:latin typeface="+mj-lt"/>
            </a:endParaRPr>
          </a:p>
        </p:txBody>
      </p:sp>
      <p:sp>
        <p:nvSpPr>
          <p:cNvPr id="91" name="random node 左">
            <a:extLst>
              <a:ext uri="{FF2B5EF4-FFF2-40B4-BE49-F238E27FC236}">
                <a16:creationId xmlns:a16="http://schemas.microsoft.com/office/drawing/2014/main" id="{07B2D57E-2DCF-3746-83F0-6070A89400FF}"/>
              </a:ext>
            </a:extLst>
          </p:cNvPr>
          <p:cNvSpPr/>
          <p:nvPr/>
        </p:nvSpPr>
        <p:spPr bwMode="auto">
          <a:xfrm>
            <a:off x="4029326" y="4254865"/>
            <a:ext cx="129600" cy="129600"/>
          </a:xfrm>
          <a:prstGeom prst="ellipse">
            <a:avLst/>
          </a:prstGeom>
          <a:solidFill>
            <a:srgbClr val="0070C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6" name="椭圆 85">
            <a:extLst>
              <a:ext uri="{FF2B5EF4-FFF2-40B4-BE49-F238E27FC236}">
                <a16:creationId xmlns:a16="http://schemas.microsoft.com/office/drawing/2014/main" id="{1B3A81FF-08A6-4646-9B94-AF80345E0AB3}"/>
              </a:ext>
            </a:extLst>
          </p:cNvPr>
          <p:cNvSpPr/>
          <p:nvPr/>
        </p:nvSpPr>
        <p:spPr bwMode="auto">
          <a:xfrm>
            <a:off x="1983132" y="5860046"/>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92" name="椭圆 91">
            <a:extLst>
              <a:ext uri="{FF2B5EF4-FFF2-40B4-BE49-F238E27FC236}">
                <a16:creationId xmlns:a16="http://schemas.microsoft.com/office/drawing/2014/main" id="{A81D4695-0D0A-3B42-99DE-AE3EFE00577F}"/>
              </a:ext>
            </a:extLst>
          </p:cNvPr>
          <p:cNvSpPr/>
          <p:nvPr/>
        </p:nvSpPr>
        <p:spPr bwMode="auto">
          <a:xfrm>
            <a:off x="1527646" y="5485192"/>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94" name="椭圆 93">
            <a:extLst>
              <a:ext uri="{FF2B5EF4-FFF2-40B4-BE49-F238E27FC236}">
                <a16:creationId xmlns:a16="http://schemas.microsoft.com/office/drawing/2014/main" id="{C30D2215-FBDD-EB4A-9A90-C39C3A0C919B}"/>
              </a:ext>
            </a:extLst>
          </p:cNvPr>
          <p:cNvSpPr/>
          <p:nvPr/>
        </p:nvSpPr>
        <p:spPr bwMode="auto">
          <a:xfrm rot="19528559">
            <a:off x="1962628" y="5063224"/>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96" name="直线连接符 95">
            <a:extLst>
              <a:ext uri="{FF2B5EF4-FFF2-40B4-BE49-F238E27FC236}">
                <a16:creationId xmlns:a16="http://schemas.microsoft.com/office/drawing/2014/main" id="{3876DC6B-5FA3-E94F-BE7F-F3BE066840E5}"/>
              </a:ext>
            </a:extLst>
          </p:cNvPr>
          <p:cNvCxnSpPr>
            <a:cxnSpLocks/>
            <a:stCxn id="92" idx="2"/>
            <a:endCxn id="127" idx="6"/>
          </p:cNvCxnSpPr>
          <p:nvPr/>
        </p:nvCxnSpPr>
        <p:spPr bwMode="auto">
          <a:xfrm flipH="1">
            <a:off x="1078252" y="5549992"/>
            <a:ext cx="449394" cy="79309"/>
          </a:xfrm>
          <a:prstGeom prst="line">
            <a:avLst/>
          </a:prstGeom>
          <a:noFill/>
          <a:ln w="38100" cap="flat" cmpd="sng" algn="ctr">
            <a:solidFill>
              <a:srgbClr val="FF0000"/>
            </a:solidFill>
            <a:prstDash val="solid"/>
            <a:round/>
            <a:headEnd type="none" w="med" len="med"/>
            <a:tailEnd type="none" w="med" len="med"/>
          </a:ln>
        </p:spPr>
      </p:cxnSp>
      <p:cxnSp>
        <p:nvCxnSpPr>
          <p:cNvPr id="97" name="直线连接符 96">
            <a:extLst>
              <a:ext uri="{FF2B5EF4-FFF2-40B4-BE49-F238E27FC236}">
                <a16:creationId xmlns:a16="http://schemas.microsoft.com/office/drawing/2014/main" id="{B548FDED-17D2-0B44-A637-BEAC41326C84}"/>
              </a:ext>
            </a:extLst>
          </p:cNvPr>
          <p:cNvCxnSpPr>
            <a:cxnSpLocks/>
            <a:stCxn id="94" idx="2"/>
            <a:endCxn id="92" idx="7"/>
          </p:cNvCxnSpPr>
          <p:nvPr/>
        </p:nvCxnSpPr>
        <p:spPr bwMode="auto">
          <a:xfrm flipH="1">
            <a:off x="1638267" y="5164750"/>
            <a:ext cx="335773" cy="339421"/>
          </a:xfrm>
          <a:prstGeom prst="line">
            <a:avLst/>
          </a:prstGeom>
          <a:noFill/>
          <a:ln w="38100" cap="flat" cmpd="sng" algn="ctr">
            <a:solidFill>
              <a:srgbClr val="FF0000"/>
            </a:solidFill>
            <a:prstDash val="solid"/>
            <a:round/>
            <a:headEnd type="none" w="med" len="med"/>
            <a:tailEnd type="none" w="med" len="med"/>
          </a:ln>
        </p:spPr>
      </p:cxnSp>
      <p:cxnSp>
        <p:nvCxnSpPr>
          <p:cNvPr id="83" name="直线连接符 98">
            <a:extLst>
              <a:ext uri="{FF2B5EF4-FFF2-40B4-BE49-F238E27FC236}">
                <a16:creationId xmlns:a16="http://schemas.microsoft.com/office/drawing/2014/main" id="{9E2336C9-48EF-4704-AE05-824FD22A53D0}"/>
              </a:ext>
            </a:extLst>
          </p:cNvPr>
          <p:cNvCxnSpPr>
            <a:cxnSpLocks/>
            <a:stCxn id="86" idx="4"/>
            <a:endCxn id="87" idx="2"/>
          </p:cNvCxnSpPr>
          <p:nvPr/>
        </p:nvCxnSpPr>
        <p:spPr bwMode="auto">
          <a:xfrm>
            <a:off x="2047932" y="5989646"/>
            <a:ext cx="131744" cy="407035"/>
          </a:xfrm>
          <a:prstGeom prst="line">
            <a:avLst/>
          </a:prstGeom>
          <a:noFill/>
          <a:ln w="38100" cap="flat" cmpd="sng" algn="ctr">
            <a:solidFill>
              <a:srgbClr val="FF0000"/>
            </a:solidFill>
            <a:prstDash val="solid"/>
            <a:round/>
            <a:headEnd type="none" w="med" len="med"/>
            <a:tailEnd type="none" w="med" len="med"/>
          </a:ln>
        </p:spPr>
      </p:cxnSp>
      <p:cxnSp>
        <p:nvCxnSpPr>
          <p:cNvPr id="100" name="直线连接符 99">
            <a:extLst>
              <a:ext uri="{FF2B5EF4-FFF2-40B4-BE49-F238E27FC236}">
                <a16:creationId xmlns:a16="http://schemas.microsoft.com/office/drawing/2014/main" id="{F13B1925-0803-4C4B-97A5-A01F6193838E}"/>
              </a:ext>
            </a:extLst>
          </p:cNvPr>
          <p:cNvCxnSpPr>
            <a:cxnSpLocks/>
            <a:stCxn id="86" idx="6"/>
            <a:endCxn id="191" idx="2"/>
          </p:cNvCxnSpPr>
          <p:nvPr/>
        </p:nvCxnSpPr>
        <p:spPr bwMode="auto">
          <a:xfrm flipV="1">
            <a:off x="2112732" y="5808681"/>
            <a:ext cx="445636" cy="116165"/>
          </a:xfrm>
          <a:prstGeom prst="line">
            <a:avLst/>
          </a:prstGeom>
          <a:noFill/>
          <a:ln w="38100" cap="flat" cmpd="sng" algn="ctr">
            <a:solidFill>
              <a:srgbClr val="FF0000"/>
            </a:solidFill>
            <a:prstDash val="solid"/>
            <a:round/>
            <a:headEnd type="none" w="med" len="med"/>
            <a:tailEnd type="none" w="med" len="med"/>
          </a:ln>
        </p:spPr>
      </p:cxnSp>
      <p:cxnSp>
        <p:nvCxnSpPr>
          <p:cNvPr id="106" name="直线连接符 105">
            <a:extLst>
              <a:ext uri="{FF2B5EF4-FFF2-40B4-BE49-F238E27FC236}">
                <a16:creationId xmlns:a16="http://schemas.microsoft.com/office/drawing/2014/main" id="{73A3309C-FD80-0548-9440-ADC6A02B9B52}"/>
              </a:ext>
            </a:extLst>
          </p:cNvPr>
          <p:cNvCxnSpPr>
            <a:cxnSpLocks/>
            <a:stCxn id="86" idx="1"/>
            <a:endCxn id="92" idx="5"/>
          </p:cNvCxnSpPr>
          <p:nvPr/>
        </p:nvCxnSpPr>
        <p:spPr bwMode="auto">
          <a:xfrm flipH="1" flipV="1">
            <a:off x="1638267" y="5595813"/>
            <a:ext cx="363844" cy="283212"/>
          </a:xfrm>
          <a:prstGeom prst="line">
            <a:avLst/>
          </a:prstGeom>
          <a:noFill/>
          <a:ln w="38100" cap="flat" cmpd="sng" algn="ctr">
            <a:solidFill>
              <a:srgbClr val="FF0000"/>
            </a:solidFill>
            <a:prstDash val="solid"/>
            <a:round/>
            <a:headEnd type="none" w="med" len="med"/>
            <a:tailEnd type="none" w="med" len="med"/>
          </a:ln>
        </p:spPr>
      </p:cxnSp>
      <p:cxnSp>
        <p:nvCxnSpPr>
          <p:cNvPr id="110" name="直线连接符 109">
            <a:extLst>
              <a:ext uri="{FF2B5EF4-FFF2-40B4-BE49-F238E27FC236}">
                <a16:creationId xmlns:a16="http://schemas.microsoft.com/office/drawing/2014/main" id="{0C608C40-735F-684F-849C-F9C935295D6A}"/>
              </a:ext>
            </a:extLst>
          </p:cNvPr>
          <p:cNvCxnSpPr>
            <a:cxnSpLocks/>
            <a:stCxn id="145" idx="4"/>
            <a:endCxn id="127" idx="0"/>
          </p:cNvCxnSpPr>
          <p:nvPr/>
        </p:nvCxnSpPr>
        <p:spPr bwMode="auto">
          <a:xfrm>
            <a:off x="785310" y="5226381"/>
            <a:ext cx="204810" cy="377804"/>
          </a:xfrm>
          <a:prstGeom prst="line">
            <a:avLst/>
          </a:prstGeom>
          <a:noFill/>
          <a:ln w="38100" cap="flat" cmpd="sng" algn="ctr">
            <a:solidFill>
              <a:srgbClr val="FF0000"/>
            </a:solidFill>
            <a:prstDash val="solid"/>
            <a:round/>
            <a:headEnd type="none" w="med" len="med"/>
            <a:tailEnd type="none" w="med" len="med"/>
          </a:ln>
        </p:spPr>
      </p:cxnSp>
      <p:cxnSp>
        <p:nvCxnSpPr>
          <p:cNvPr id="131" name="直线连接符 130">
            <a:extLst>
              <a:ext uri="{FF2B5EF4-FFF2-40B4-BE49-F238E27FC236}">
                <a16:creationId xmlns:a16="http://schemas.microsoft.com/office/drawing/2014/main" id="{53166A50-0F5D-754A-BF1E-7CAC5FA82261}"/>
              </a:ext>
            </a:extLst>
          </p:cNvPr>
          <p:cNvCxnSpPr>
            <a:cxnSpLocks/>
            <a:stCxn id="127" idx="2"/>
            <a:endCxn id="74" idx="7"/>
          </p:cNvCxnSpPr>
          <p:nvPr/>
        </p:nvCxnSpPr>
        <p:spPr bwMode="auto">
          <a:xfrm flipH="1">
            <a:off x="624103" y="5692317"/>
            <a:ext cx="340901" cy="311333"/>
          </a:xfrm>
          <a:prstGeom prst="line">
            <a:avLst/>
          </a:prstGeom>
          <a:noFill/>
          <a:ln w="38100" cap="flat" cmpd="sng" algn="ctr">
            <a:solidFill>
              <a:srgbClr val="FF0000"/>
            </a:solidFill>
            <a:prstDash val="solid"/>
            <a:round/>
            <a:headEnd type="none" w="med" len="med"/>
            <a:tailEnd type="none" w="med" len="med"/>
          </a:ln>
        </p:spPr>
      </p:cxnSp>
      <p:sp>
        <p:nvSpPr>
          <p:cNvPr id="127" name="椭圆 126">
            <a:extLst>
              <a:ext uri="{FF2B5EF4-FFF2-40B4-BE49-F238E27FC236}">
                <a16:creationId xmlns:a16="http://schemas.microsoft.com/office/drawing/2014/main" id="{4EEFBE4C-2408-3E49-8459-DCAE29E27E0D}"/>
              </a:ext>
            </a:extLst>
          </p:cNvPr>
          <p:cNvSpPr/>
          <p:nvPr/>
        </p:nvSpPr>
        <p:spPr bwMode="auto">
          <a:xfrm rot="19854376">
            <a:off x="956828" y="559600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45" name="椭圆 144">
            <a:extLst>
              <a:ext uri="{FF2B5EF4-FFF2-40B4-BE49-F238E27FC236}">
                <a16:creationId xmlns:a16="http://schemas.microsoft.com/office/drawing/2014/main" id="{2D66E2A2-8855-8448-B804-B7A7408ABB3D}"/>
              </a:ext>
            </a:extLst>
          </p:cNvPr>
          <p:cNvSpPr/>
          <p:nvPr/>
        </p:nvSpPr>
        <p:spPr bwMode="auto">
          <a:xfrm rot="20215870">
            <a:off x="695119" y="5101963"/>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91" name="椭圆 190">
            <a:extLst>
              <a:ext uri="{FF2B5EF4-FFF2-40B4-BE49-F238E27FC236}">
                <a16:creationId xmlns:a16="http://schemas.microsoft.com/office/drawing/2014/main" id="{07B93E11-0EF5-564C-B586-CF8BC6BABD98}"/>
              </a:ext>
            </a:extLst>
          </p:cNvPr>
          <p:cNvSpPr/>
          <p:nvPr/>
        </p:nvSpPr>
        <p:spPr bwMode="auto">
          <a:xfrm rot="20407331">
            <a:off x="2554507" y="5721848"/>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287" name="直线连接符 286">
            <a:extLst>
              <a:ext uri="{FF2B5EF4-FFF2-40B4-BE49-F238E27FC236}">
                <a16:creationId xmlns:a16="http://schemas.microsoft.com/office/drawing/2014/main" id="{03812B2F-9D61-3943-9F89-3E8AA2289A09}"/>
              </a:ext>
            </a:extLst>
          </p:cNvPr>
          <p:cNvCxnSpPr>
            <a:cxnSpLocks/>
            <a:stCxn id="94" idx="7"/>
            <a:endCxn id="54" idx="3"/>
          </p:cNvCxnSpPr>
          <p:nvPr/>
        </p:nvCxnSpPr>
        <p:spPr bwMode="auto">
          <a:xfrm flipV="1">
            <a:off x="2039210" y="4579454"/>
            <a:ext cx="160645" cy="484849"/>
          </a:xfrm>
          <a:prstGeom prst="line">
            <a:avLst/>
          </a:prstGeom>
          <a:noFill/>
          <a:ln w="38100" cap="flat" cmpd="sng" algn="ctr">
            <a:solidFill>
              <a:srgbClr val="FF0000"/>
            </a:solidFill>
            <a:prstDash val="solid"/>
            <a:round/>
            <a:headEnd type="none" w="med" len="med"/>
            <a:tailEnd type="none" w="med" len="med"/>
          </a:ln>
        </p:spPr>
      </p:cxnSp>
      <p:sp>
        <p:nvSpPr>
          <p:cNvPr id="76" name="椭圆 75">
            <a:extLst>
              <a:ext uri="{FF2B5EF4-FFF2-40B4-BE49-F238E27FC236}">
                <a16:creationId xmlns:a16="http://schemas.microsoft.com/office/drawing/2014/main" id="{A02D1500-D53D-D44C-9805-9992A41F0D0B}"/>
              </a:ext>
            </a:extLst>
          </p:cNvPr>
          <p:cNvSpPr/>
          <p:nvPr/>
        </p:nvSpPr>
        <p:spPr bwMode="auto">
          <a:xfrm>
            <a:off x="4959603" y="5973361"/>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49" name="矩形 48">
            <a:extLst>
              <a:ext uri="{FF2B5EF4-FFF2-40B4-BE49-F238E27FC236}">
                <a16:creationId xmlns:a16="http://schemas.microsoft.com/office/drawing/2014/main" id="{FBA1B5A8-95F8-49DF-8C95-0DA0A837FBC8}"/>
              </a:ext>
            </a:extLst>
          </p:cNvPr>
          <p:cNvSpPr/>
          <p:nvPr/>
        </p:nvSpPr>
        <p:spPr bwMode="auto">
          <a:xfrm>
            <a:off x="4009959" y="2906749"/>
            <a:ext cx="587835"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algn="ctr" fontAlgn="base">
              <a:spcBef>
                <a:spcPct val="25000"/>
              </a:spcBef>
              <a:spcAft>
                <a:spcPct val="0"/>
              </a:spcAft>
              <a:buClr>
                <a:schemeClr val="accent2"/>
              </a:buClr>
            </a:pPr>
            <a:r>
              <a:rPr kumimoji="1" lang="en-US" altLang="zh-CN" sz="1400" dirty="0">
                <a:latin typeface="Arial" panose="020B0604020202020204" pitchFamily="34" charset="0"/>
                <a:ea typeface="Tahoma" panose="020B0604030504040204" pitchFamily="34" charset="0"/>
                <a:cs typeface="Arial" panose="020B0604020202020204" pitchFamily="34" charset="0"/>
              </a:rPr>
              <a:t>Goal</a:t>
            </a:r>
            <a:endParaRPr kumimoji="1" lang="zh-CN" altLang="en-US" sz="1400" dirty="0">
              <a:latin typeface="Arial" panose="020B0604020202020204" pitchFamily="34" charset="0"/>
              <a:cs typeface="Arial" panose="020B0604020202020204" pitchFamily="34" charset="0"/>
            </a:endParaRPr>
          </a:p>
        </p:txBody>
      </p:sp>
      <p:sp>
        <p:nvSpPr>
          <p:cNvPr id="50" name="矩形 49">
            <a:extLst>
              <a:ext uri="{FF2B5EF4-FFF2-40B4-BE49-F238E27FC236}">
                <a16:creationId xmlns:a16="http://schemas.microsoft.com/office/drawing/2014/main" id="{C2922347-CDB9-4838-94F6-696345C91C28}"/>
              </a:ext>
            </a:extLst>
          </p:cNvPr>
          <p:cNvSpPr/>
          <p:nvPr/>
        </p:nvSpPr>
        <p:spPr bwMode="auto">
          <a:xfrm>
            <a:off x="8506404" y="2901719"/>
            <a:ext cx="587835"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400" b="0" i="0" u="none" strike="noStrike" cap="none" normalizeH="0" baseline="0" dirty="0">
                <a:ln>
                  <a:noFill/>
                </a:ln>
                <a:solidFill>
                  <a:schemeClr val="tx1"/>
                </a:solidFill>
                <a:effectLst/>
                <a:latin typeface="Arial" panose="020B0604020202020204" pitchFamily="34" charset="0"/>
                <a:ea typeface="Tahoma" panose="020B0604030504040204" pitchFamily="34" charset="0"/>
                <a:cs typeface="Arial" panose="020B0604020202020204" pitchFamily="34" charset="0"/>
              </a:rPr>
              <a:t>Goal</a:t>
            </a:r>
            <a:endParaRPr kumimoji="1" lang="zh-CN" altLang="en-US" sz="1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p:txBody>
      </p:sp>
      <p:sp>
        <p:nvSpPr>
          <p:cNvPr id="51" name="矩形 50">
            <a:extLst>
              <a:ext uri="{FF2B5EF4-FFF2-40B4-BE49-F238E27FC236}">
                <a16:creationId xmlns:a16="http://schemas.microsoft.com/office/drawing/2014/main" id="{01E98460-CB04-44F7-9C6E-25E2E82F9F03}"/>
              </a:ext>
            </a:extLst>
          </p:cNvPr>
          <p:cNvSpPr/>
          <p:nvPr/>
        </p:nvSpPr>
        <p:spPr bwMode="auto">
          <a:xfrm>
            <a:off x="0" y="6091782"/>
            <a:ext cx="628318"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400" b="0" i="0" u="none" strike="noStrike" cap="none" normalizeH="0" baseline="0" dirty="0">
                <a:ln>
                  <a:noFill/>
                </a:ln>
                <a:solidFill>
                  <a:schemeClr val="tx1"/>
                </a:solidFill>
                <a:effectLst/>
                <a:latin typeface="Arial" panose="020B0604020202020204" pitchFamily="34" charset="0"/>
                <a:ea typeface="Tahoma" panose="020B0604030504040204" pitchFamily="34" charset="0"/>
                <a:cs typeface="Arial" panose="020B0604020202020204" pitchFamily="34" charset="0"/>
              </a:rPr>
              <a:t>Start</a:t>
            </a:r>
            <a:endParaRPr kumimoji="1" lang="zh-CN" altLang="en-US" sz="1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p:txBody>
      </p:sp>
      <p:sp>
        <p:nvSpPr>
          <p:cNvPr id="52" name="矩形 51">
            <a:extLst>
              <a:ext uri="{FF2B5EF4-FFF2-40B4-BE49-F238E27FC236}">
                <a16:creationId xmlns:a16="http://schemas.microsoft.com/office/drawing/2014/main" id="{12888B0F-1DE2-4365-83D5-7286131699BA}"/>
              </a:ext>
            </a:extLst>
          </p:cNvPr>
          <p:cNvSpPr/>
          <p:nvPr/>
        </p:nvSpPr>
        <p:spPr bwMode="auto">
          <a:xfrm>
            <a:off x="4507825" y="6091782"/>
            <a:ext cx="628318"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400" b="0" i="0" u="none" strike="noStrike" cap="none" normalizeH="0" baseline="0" dirty="0">
                <a:ln>
                  <a:noFill/>
                </a:ln>
                <a:solidFill>
                  <a:schemeClr val="tx1"/>
                </a:solidFill>
                <a:effectLst/>
                <a:latin typeface="+mj-lt"/>
                <a:ea typeface="Tahoma" panose="020B0604030504040204" pitchFamily="34" charset="0"/>
                <a:cs typeface="Tahoma" panose="020B0604030504040204" pitchFamily="34" charset="0"/>
              </a:rPr>
              <a:t>Start</a:t>
            </a:r>
            <a:endParaRPr kumimoji="1" lang="zh-CN" altLang="en-US" sz="1400" b="0" i="0" u="none" strike="noStrike" cap="none" normalizeH="0" baseline="0" dirty="0">
              <a:ln>
                <a:noFill/>
              </a:ln>
              <a:solidFill>
                <a:schemeClr val="tx1"/>
              </a:solidFill>
              <a:effectLst/>
              <a:latin typeface="+mj-lt"/>
              <a:ea typeface="MS PGothic" panose="020B0600070205080204" pitchFamily="34" charset="-128"/>
              <a:cs typeface="Tahoma" panose="020B0604030504040204" pitchFamily="34" charset="0"/>
            </a:endParaRPr>
          </a:p>
        </p:txBody>
      </p:sp>
      <p:sp>
        <p:nvSpPr>
          <p:cNvPr id="41" name="文本框 40">
            <a:extLst>
              <a:ext uri="{FF2B5EF4-FFF2-40B4-BE49-F238E27FC236}">
                <a16:creationId xmlns:a16="http://schemas.microsoft.com/office/drawing/2014/main" id="{6B1C7756-3C20-48DC-AC4C-48B76F26F394}"/>
              </a:ext>
            </a:extLst>
          </p:cNvPr>
          <p:cNvSpPr txBox="1"/>
          <p:nvPr/>
        </p:nvSpPr>
        <p:spPr>
          <a:xfrm>
            <a:off x="899548" y="6478954"/>
            <a:ext cx="2895872" cy="276999"/>
          </a:xfrm>
          <a:prstGeom prst="rect">
            <a:avLst/>
          </a:prstGeom>
          <a:noFill/>
        </p:spPr>
        <p:txBody>
          <a:bodyPr wrap="square" rtlCol="0">
            <a:spAutoFit/>
          </a:bodyPr>
          <a:lstStyle/>
          <a:p>
            <a:pPr algn="ctr"/>
            <a:r>
              <a:rPr lang="en-US" altLang="zh-CN" sz="1200" dirty="0"/>
              <a:t>Fig.3 RRT algorithm</a:t>
            </a:r>
            <a:endParaRPr lang="zh-CN" altLang="en-US" sz="1200" dirty="0"/>
          </a:p>
        </p:txBody>
      </p:sp>
      <p:sp>
        <p:nvSpPr>
          <p:cNvPr id="44" name="文本框 43">
            <a:extLst>
              <a:ext uri="{FF2B5EF4-FFF2-40B4-BE49-F238E27FC236}">
                <a16:creationId xmlns:a16="http://schemas.microsoft.com/office/drawing/2014/main" id="{A300ED11-D7E8-4993-B847-407DDD8B6EB5}"/>
              </a:ext>
            </a:extLst>
          </p:cNvPr>
          <p:cNvSpPr txBox="1"/>
          <p:nvPr/>
        </p:nvSpPr>
        <p:spPr>
          <a:xfrm>
            <a:off x="5369723" y="6476805"/>
            <a:ext cx="2895872" cy="276999"/>
          </a:xfrm>
          <a:prstGeom prst="rect">
            <a:avLst/>
          </a:prstGeom>
          <a:noFill/>
        </p:spPr>
        <p:txBody>
          <a:bodyPr wrap="square" rtlCol="0">
            <a:spAutoFit/>
          </a:bodyPr>
          <a:lstStyle/>
          <a:p>
            <a:pPr algn="ctr"/>
            <a:r>
              <a:rPr lang="en-US" altLang="zh-CN" sz="1200" dirty="0"/>
              <a:t>Fig.4 Goal-bias RRT algorithm </a:t>
            </a:r>
            <a:endParaRPr lang="zh-CN" altLang="en-US" sz="1200" dirty="0"/>
          </a:p>
        </p:txBody>
      </p:sp>
      <p:sp>
        <p:nvSpPr>
          <p:cNvPr id="4" name="灯片编号占位符 3">
            <a:extLst>
              <a:ext uri="{FF2B5EF4-FFF2-40B4-BE49-F238E27FC236}">
                <a16:creationId xmlns:a16="http://schemas.microsoft.com/office/drawing/2014/main" id="{34B88782-DF30-4ED7-AE2B-35422B68F534}"/>
              </a:ext>
            </a:extLst>
          </p:cNvPr>
          <p:cNvSpPr>
            <a:spLocks noGrp="1"/>
          </p:cNvSpPr>
          <p:nvPr>
            <p:ph type="sldNum" sz="quarter" idx="4"/>
          </p:nvPr>
        </p:nvSpPr>
        <p:spPr>
          <a:xfrm>
            <a:off x="7086600" y="0"/>
            <a:ext cx="2057400" cy="365125"/>
          </a:xfrm>
          <a:prstGeom prst="rect">
            <a:avLst/>
          </a:prstGeom>
        </p:spPr>
        <p:txBody>
          <a:bodyPr/>
          <a:lstStyle/>
          <a:p>
            <a:r>
              <a:rPr lang="en-US" altLang="zh-CN" dirty="0"/>
              <a:t>4</a:t>
            </a:r>
            <a:endParaRPr lang="zh-CN" altLang="en-US" dirty="0"/>
          </a:p>
        </p:txBody>
      </p:sp>
      <p:sp>
        <p:nvSpPr>
          <p:cNvPr id="87" name="椭圆 86">
            <a:extLst>
              <a:ext uri="{FF2B5EF4-FFF2-40B4-BE49-F238E27FC236}">
                <a16:creationId xmlns:a16="http://schemas.microsoft.com/office/drawing/2014/main" id="{924B9D5C-B59D-4F3E-B706-D14376D2A247}"/>
              </a:ext>
            </a:extLst>
          </p:cNvPr>
          <p:cNvSpPr/>
          <p:nvPr/>
        </p:nvSpPr>
        <p:spPr bwMode="auto">
          <a:xfrm rot="4340735">
            <a:off x="2134528" y="639362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8" name="矩形 57">
            <a:extLst>
              <a:ext uri="{FF2B5EF4-FFF2-40B4-BE49-F238E27FC236}">
                <a16:creationId xmlns:a16="http://schemas.microsoft.com/office/drawing/2014/main" id="{75C882EA-87C1-4FD6-B928-975F9F0B0FE6}"/>
              </a:ext>
            </a:extLst>
          </p:cNvPr>
          <p:cNvSpPr/>
          <p:nvPr/>
        </p:nvSpPr>
        <p:spPr bwMode="auto">
          <a:xfrm>
            <a:off x="2821436" y="4846416"/>
            <a:ext cx="1002060" cy="1427216"/>
          </a:xfrm>
          <a:prstGeom prst="rect">
            <a:avLst/>
          </a:prstGeom>
          <a:solidFill>
            <a:schemeClr val="tx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9" name="椭圆 58">
            <a:extLst>
              <a:ext uri="{FF2B5EF4-FFF2-40B4-BE49-F238E27FC236}">
                <a16:creationId xmlns:a16="http://schemas.microsoft.com/office/drawing/2014/main" id="{EE23FEAF-C4DC-4F23-BFE2-2E38BED9C3FF}"/>
              </a:ext>
            </a:extLst>
          </p:cNvPr>
          <p:cNvSpPr/>
          <p:nvPr/>
        </p:nvSpPr>
        <p:spPr bwMode="auto">
          <a:xfrm>
            <a:off x="645588" y="3734530"/>
            <a:ext cx="1451904" cy="647967"/>
          </a:xfrm>
          <a:prstGeom prst="ellipse">
            <a:avLst/>
          </a:prstGeom>
          <a:solidFill>
            <a:schemeClr val="tx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22" name="虚线 左">
            <a:extLst>
              <a:ext uri="{FF2B5EF4-FFF2-40B4-BE49-F238E27FC236}">
                <a16:creationId xmlns:a16="http://schemas.microsoft.com/office/drawing/2014/main" id="{2F04439E-EC86-E145-8FD5-398D18B2ADF2}"/>
              </a:ext>
            </a:extLst>
          </p:cNvPr>
          <p:cNvCxnSpPr>
            <a:cxnSpLocks/>
            <a:stCxn id="91" idx="3"/>
          </p:cNvCxnSpPr>
          <p:nvPr/>
        </p:nvCxnSpPr>
        <p:spPr bwMode="auto">
          <a:xfrm flipH="1">
            <a:off x="2662755" y="4365486"/>
            <a:ext cx="1385550" cy="1379961"/>
          </a:xfrm>
          <a:prstGeom prst="line">
            <a:avLst/>
          </a:prstGeom>
          <a:noFill/>
          <a:ln w="31750" cap="flat" cmpd="sng" algn="ctr">
            <a:solidFill>
              <a:srgbClr val="FF0000"/>
            </a:solidFill>
            <a:prstDash val="sysDot"/>
            <a:round/>
            <a:headEnd type="none" w="med" len="med"/>
            <a:tailEnd type="none" w="med" len="med"/>
          </a:ln>
        </p:spPr>
      </p:cxnSp>
      <p:sp>
        <p:nvSpPr>
          <p:cNvPr id="56" name="椭圆 55">
            <a:extLst>
              <a:ext uri="{FF2B5EF4-FFF2-40B4-BE49-F238E27FC236}">
                <a16:creationId xmlns:a16="http://schemas.microsoft.com/office/drawing/2014/main" id="{1AF7C991-C524-4313-B65A-6AAE4111FC10}"/>
              </a:ext>
            </a:extLst>
          </p:cNvPr>
          <p:cNvSpPr/>
          <p:nvPr/>
        </p:nvSpPr>
        <p:spPr bwMode="auto">
          <a:xfrm>
            <a:off x="3055592" y="5227561"/>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6" name="十字形 65">
            <a:extLst>
              <a:ext uri="{FF2B5EF4-FFF2-40B4-BE49-F238E27FC236}">
                <a16:creationId xmlns:a16="http://schemas.microsoft.com/office/drawing/2014/main" id="{4FE0A6E0-9C8E-4AF8-9488-119F318BFD43}"/>
              </a:ext>
            </a:extLst>
          </p:cNvPr>
          <p:cNvSpPr/>
          <p:nvPr/>
        </p:nvSpPr>
        <p:spPr bwMode="auto">
          <a:xfrm rot="2700000">
            <a:off x="2677745" y="5361029"/>
            <a:ext cx="402151" cy="402151"/>
          </a:xfrm>
          <a:prstGeom prst="plus">
            <a:avLst>
              <a:gd name="adj" fmla="val 38360"/>
            </a:avLst>
          </a:prstGeom>
          <a:solidFill>
            <a:srgbClr val="FF0000"/>
          </a:solidFill>
          <a:ln w="12700" cap="flat" cmpd="sng" algn="ctr">
            <a:solidFill>
              <a:schemeClr val="accent2"/>
            </a:solid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45" name="文本 new node 左">
            <a:extLst>
              <a:ext uri="{FF2B5EF4-FFF2-40B4-BE49-F238E27FC236}">
                <a16:creationId xmlns:a16="http://schemas.microsoft.com/office/drawing/2014/main" id="{B78A0ACC-18B4-40A9-8837-E5B75AFCFE5D}"/>
              </a:ext>
            </a:extLst>
          </p:cNvPr>
          <p:cNvSpPr txBox="1"/>
          <p:nvPr/>
        </p:nvSpPr>
        <p:spPr>
          <a:xfrm>
            <a:off x="3120392" y="5231749"/>
            <a:ext cx="1008609" cy="307777"/>
          </a:xfrm>
          <a:prstGeom prst="rect">
            <a:avLst/>
          </a:prstGeom>
          <a:noFill/>
        </p:spPr>
        <p:txBody>
          <a:bodyPr wrap="none" rtlCol="0">
            <a:spAutoFit/>
          </a:bodyPr>
          <a:lstStyle/>
          <a:p>
            <a:r>
              <a:rPr kumimoji="1" lang="en-US" altLang="zh-CN" sz="1400" b="1" dirty="0">
                <a:solidFill>
                  <a:srgbClr val="FF0000"/>
                </a:solidFill>
                <a:latin typeface="+mj-lt"/>
              </a:rPr>
              <a:t>new node</a:t>
            </a:r>
            <a:endParaRPr kumimoji="1" lang="zh-CN" altLang="en-US" sz="1400" b="1" dirty="0">
              <a:solidFill>
                <a:srgbClr val="FF0000"/>
              </a:solidFill>
              <a:latin typeface="+mj-lt"/>
            </a:endParaRPr>
          </a:p>
        </p:txBody>
      </p:sp>
      <p:sp>
        <p:nvSpPr>
          <p:cNvPr id="54" name="椭圆 53">
            <a:extLst>
              <a:ext uri="{FF2B5EF4-FFF2-40B4-BE49-F238E27FC236}">
                <a16:creationId xmlns:a16="http://schemas.microsoft.com/office/drawing/2014/main" id="{EDE194A4-2F1B-4EFD-B739-AB3C44BF5466}"/>
              </a:ext>
            </a:extLst>
          </p:cNvPr>
          <p:cNvSpPr/>
          <p:nvPr/>
        </p:nvSpPr>
        <p:spPr bwMode="auto">
          <a:xfrm rot="20009620">
            <a:off x="2155610" y="4453200"/>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40" name="文本框 39">
            <a:extLst>
              <a:ext uri="{FF2B5EF4-FFF2-40B4-BE49-F238E27FC236}">
                <a16:creationId xmlns:a16="http://schemas.microsoft.com/office/drawing/2014/main" id="{C94A0414-0D74-44DC-ABF2-3077A5FEF947}"/>
              </a:ext>
            </a:extLst>
          </p:cNvPr>
          <p:cNvSpPr txBox="1"/>
          <p:nvPr/>
        </p:nvSpPr>
        <p:spPr>
          <a:xfrm>
            <a:off x="4585494" y="1067396"/>
            <a:ext cx="4464330" cy="1795363"/>
          </a:xfrm>
          <a:prstGeom prst="rect">
            <a:avLst/>
          </a:prstGeom>
          <a:noFill/>
        </p:spPr>
        <p:txBody>
          <a:bodyPr wrap="square">
            <a:spAutoFit/>
          </a:bodyPr>
          <a:lstStyle/>
          <a:p>
            <a:pPr lvl="0"/>
            <a:r>
              <a:rPr lang="en-US" altLang="zh-CN" b="1" dirty="0"/>
              <a:t>Goal-biased</a:t>
            </a:r>
            <a:r>
              <a:rPr lang="zh-CN" altLang="en-US" b="1" dirty="0"/>
              <a:t> </a:t>
            </a:r>
            <a:r>
              <a:rPr lang="en-US" altLang="zh-CN" b="1" dirty="0"/>
              <a:t>RRT</a:t>
            </a:r>
          </a:p>
          <a:p>
            <a:pPr lvl="0">
              <a:spcAft>
                <a:spcPts val="200"/>
              </a:spcAft>
            </a:pPr>
            <a:r>
              <a:rPr lang="en-US" altLang="zh-CN" sz="1050" dirty="0"/>
              <a:t>Steven LaValle and James </a:t>
            </a:r>
            <a:r>
              <a:rPr lang="en-US" altLang="zh-CN" sz="1050" dirty="0" err="1"/>
              <a:t>Kuffne</a:t>
            </a:r>
            <a:r>
              <a:rPr lang="en-US" altLang="zh-CN" sz="1050" dirty="0"/>
              <a:t>. 2001. Randomized </a:t>
            </a:r>
            <a:r>
              <a:rPr lang="en-US" altLang="zh-CN" sz="1050" dirty="0" err="1"/>
              <a:t>Kinodynamic</a:t>
            </a:r>
            <a:r>
              <a:rPr lang="en-US" altLang="zh-CN" sz="1050" dirty="0"/>
              <a:t> Planning. </a:t>
            </a:r>
            <a:r>
              <a:rPr lang="en-US" altLang="zh-CN" sz="1050" i="1" dirty="0"/>
              <a:t>International Journal of Robotics Research</a:t>
            </a:r>
            <a:r>
              <a:rPr lang="en-US" altLang="zh-CN" sz="1050" dirty="0"/>
              <a:t>. Vol. 20 (5).</a:t>
            </a:r>
            <a:endParaRPr lang="en-US" altLang="zh-CN" sz="1050" dirty="0">
              <a:sym typeface="Wingdings" panose="05000000000000000000" pitchFamily="2" charset="2"/>
            </a:endParaRPr>
          </a:p>
          <a:p>
            <a:pPr marL="285750" lvl="0" indent="-285750">
              <a:lnSpc>
                <a:spcPts val="1800"/>
              </a:lnSpc>
              <a:buClr>
                <a:schemeClr val="tx1"/>
              </a:buClr>
              <a:buFont typeface="Wingdings" panose="05000000000000000000" pitchFamily="2" charset="2"/>
              <a:buChar char="p"/>
            </a:pPr>
            <a:r>
              <a:rPr lang="en-US" altLang="zh-CN" dirty="0"/>
              <a:t>There is a small </a:t>
            </a:r>
            <a:r>
              <a:rPr lang="en-US" altLang="zh-CN" b="1" dirty="0"/>
              <a:t>probability </a:t>
            </a:r>
            <a:r>
              <a:rPr lang="en-US" altLang="zh-CN" dirty="0"/>
              <a:t>(</a:t>
            </a:r>
            <a:r>
              <a:rPr lang="en-US" altLang="zh-CN" b="1" dirty="0"/>
              <a:t>goal bias</a:t>
            </a:r>
            <a:r>
              <a:rPr lang="en-US" altLang="zh-CN" dirty="0"/>
              <a:t>) that </a:t>
            </a:r>
            <a:r>
              <a:rPr lang="en-US" altLang="zh-CN" b="1" dirty="0"/>
              <a:t>sampling the goal</a:t>
            </a:r>
          </a:p>
          <a:p>
            <a:pPr marL="285750" lvl="0" indent="-285750">
              <a:lnSpc>
                <a:spcPts val="1800"/>
              </a:lnSpc>
              <a:spcBef>
                <a:spcPts val="1200"/>
              </a:spcBef>
              <a:buClr>
                <a:schemeClr val="tx1"/>
              </a:buClr>
              <a:buFont typeface="Wingdings" panose="05000000000000000000" pitchFamily="2" charset="2"/>
              <a:buChar char="p"/>
            </a:pPr>
            <a:r>
              <a:rPr lang="en-US" altLang="zh-CN" dirty="0"/>
              <a:t>The higher this probability, the more greedily the tree grows towards the goal</a:t>
            </a:r>
            <a:endParaRPr lang="en-US" altLang="zh-CN" sz="1800" dirty="0"/>
          </a:p>
        </p:txBody>
      </p:sp>
      <p:sp>
        <p:nvSpPr>
          <p:cNvPr id="42" name="文本框 41">
            <a:extLst>
              <a:ext uri="{FF2B5EF4-FFF2-40B4-BE49-F238E27FC236}">
                <a16:creationId xmlns:a16="http://schemas.microsoft.com/office/drawing/2014/main" id="{75970292-2AAD-443D-B2B0-E0724328D3EC}"/>
              </a:ext>
            </a:extLst>
          </p:cNvPr>
          <p:cNvSpPr txBox="1"/>
          <p:nvPr/>
        </p:nvSpPr>
        <p:spPr>
          <a:xfrm>
            <a:off x="94177" y="1067397"/>
            <a:ext cx="4477823" cy="1872307"/>
          </a:xfrm>
          <a:prstGeom prst="rect">
            <a:avLst/>
          </a:prstGeom>
          <a:noFill/>
        </p:spPr>
        <p:txBody>
          <a:bodyPr wrap="square">
            <a:spAutoFit/>
          </a:bodyPr>
          <a:lstStyle/>
          <a:p>
            <a:pPr lvl="0"/>
            <a:r>
              <a:rPr lang="en-US" altLang="zh-CN" sz="1800" b="1" dirty="0"/>
              <a:t>RRT </a:t>
            </a:r>
            <a:r>
              <a:rPr lang="en-US" altLang="zh-CN" sz="1600" dirty="0"/>
              <a:t>(R</a:t>
            </a:r>
            <a:r>
              <a:rPr lang="en-US" altLang="zh-CN" sz="1600" i="0" dirty="0">
                <a:effectLst/>
              </a:rPr>
              <a:t>apidly-exploring Random </a:t>
            </a:r>
            <a:r>
              <a:rPr lang="en-US" altLang="zh-CN" sz="1600" dirty="0"/>
              <a:t>T</a:t>
            </a:r>
            <a:r>
              <a:rPr lang="en-US" altLang="zh-CN" sz="1600" i="0" dirty="0">
                <a:effectLst/>
              </a:rPr>
              <a:t>ree</a:t>
            </a:r>
            <a:r>
              <a:rPr lang="en-US" altLang="zh-CN" sz="1600" dirty="0"/>
              <a:t>)</a:t>
            </a:r>
          </a:p>
          <a:p>
            <a:pPr lvl="0">
              <a:spcAft>
                <a:spcPts val="200"/>
              </a:spcAft>
            </a:pPr>
            <a:r>
              <a:rPr lang="en-US" altLang="zh-CN" sz="1050" dirty="0"/>
              <a:t>Steven LaValle</a:t>
            </a:r>
            <a:r>
              <a:rPr lang="en-US" altLang="zh-CN" sz="1050" dirty="0">
                <a:sym typeface="Wingdings" panose="05000000000000000000" pitchFamily="2" charset="2"/>
              </a:rPr>
              <a:t>. 1996. Rapidly-exploring random trees: A new tool for path planning. </a:t>
            </a:r>
            <a:r>
              <a:rPr lang="en-US" altLang="zh-CN" sz="1050" i="1" dirty="0">
                <a:sym typeface="Wingdings" panose="05000000000000000000" pitchFamily="2" charset="2"/>
              </a:rPr>
              <a:t>Computer Science Department</a:t>
            </a:r>
            <a:r>
              <a:rPr lang="en-US" altLang="zh-CN" sz="1050" dirty="0">
                <a:sym typeface="Wingdings" panose="05000000000000000000" pitchFamily="2" charset="2"/>
              </a:rPr>
              <a:t>.</a:t>
            </a:r>
            <a:r>
              <a:rPr lang="en-US" altLang="zh-CN" sz="1050" dirty="0"/>
              <a:t> Vol. 98 (11).</a:t>
            </a:r>
            <a:endParaRPr lang="en-US" altLang="zh-CN" sz="1050" dirty="0">
              <a:sym typeface="Wingdings" panose="05000000000000000000" pitchFamily="2" charset="2"/>
            </a:endParaRPr>
          </a:p>
          <a:p>
            <a:pPr marL="285750" lvl="0" indent="-285750">
              <a:lnSpc>
                <a:spcPts val="1800"/>
              </a:lnSpc>
              <a:buFont typeface="Wingdings" panose="05000000000000000000" pitchFamily="2" charset="2"/>
              <a:buChar char="p"/>
            </a:pPr>
            <a:r>
              <a:rPr lang="en-US" altLang="zh-CN" b="1" dirty="0"/>
              <a:t>Grow a</a:t>
            </a:r>
            <a:r>
              <a:rPr lang="en-US" altLang="zh-CN" sz="1800" b="1" dirty="0"/>
              <a:t> </a:t>
            </a:r>
            <a:r>
              <a:rPr lang="en-US" altLang="zh-CN" b="1" dirty="0"/>
              <a:t>tree </a:t>
            </a:r>
            <a:r>
              <a:rPr lang="en-US" altLang="zh-CN" dirty="0"/>
              <a:t>rooted at the start node by connecting new nodes one by one to the nearest node on the tree</a:t>
            </a:r>
          </a:p>
          <a:p>
            <a:pPr marL="285750" lvl="0" indent="-285750">
              <a:lnSpc>
                <a:spcPts val="1800"/>
              </a:lnSpc>
              <a:buFont typeface="Wingdings" panose="05000000000000000000" pitchFamily="2" charset="2"/>
              <a:buChar char="p"/>
            </a:pPr>
            <a:r>
              <a:rPr lang="en-US" altLang="zh-CN" dirty="0"/>
              <a:t>The growth direction of the tree depends on a </a:t>
            </a:r>
            <a:r>
              <a:rPr lang="en-US" altLang="zh-CN" b="1" dirty="0"/>
              <a:t>random node </a:t>
            </a:r>
            <a:r>
              <a:rPr lang="en-US" altLang="zh-CN" dirty="0"/>
              <a:t>sampled in the map</a:t>
            </a:r>
            <a:endParaRPr lang="en-US" altLang="zh-CN" sz="1800" i="1" dirty="0"/>
          </a:p>
        </p:txBody>
      </p:sp>
    </p:spTree>
    <p:extLst>
      <p:ext uri="{BB962C8B-B14F-4D97-AF65-F5344CB8AC3E}">
        <p14:creationId xmlns:p14="http://schemas.microsoft.com/office/powerpoint/2010/main" val="3585590440"/>
      </p:ext>
    </p:extLst>
  </p:cSld>
  <p:clrMapOvr>
    <a:masterClrMapping/>
  </p:clrMapOvr>
  <mc:AlternateContent xmlns:mc="http://schemas.openxmlformats.org/markup-compatibility/2006" xmlns:p14="http://schemas.microsoft.com/office/powerpoint/2010/main">
    <mc:Choice Requires="p14">
      <p:transition spd="slow" p14:dur="2000" advTm="160382"/>
    </mc:Choice>
    <mc:Fallback xmlns="">
      <p:transition spd="slow" advTm="160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500"/>
                                        <p:tgtEl>
                                          <p:spTgt spid="29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1500"/>
                            </p:stCondLst>
                            <p:childTnLst>
                              <p:par>
                                <p:cTn id="15" presetID="1" presetClass="entr" presetSubtype="0" fill="hold" grpId="0" nodeType="afterEffect">
                                  <p:stCondLst>
                                    <p:cond delay="500"/>
                                  </p:stCondLst>
                                  <p:childTnLst>
                                    <p:set>
                                      <p:cBhvr>
                                        <p:cTn id="16" dur="1" fill="hold">
                                          <p:stCondLst>
                                            <p:cond delay="0"/>
                                          </p:stCondLst>
                                        </p:cTn>
                                        <p:tgtEl>
                                          <p:spTgt spid="56"/>
                                        </p:tgtEl>
                                        <p:attrNameLst>
                                          <p:attrName>style.visibility</p:attrName>
                                        </p:attrNameLst>
                                      </p:cBhvr>
                                      <p:to>
                                        <p:strVal val="visible"/>
                                      </p:to>
                                    </p:set>
                                  </p:childTnLst>
                                </p:cTn>
                              </p:par>
                              <p:par>
                                <p:cTn id="17" presetID="10" presetClass="entr" presetSubtype="0" fill="hold" grpId="0" nodeType="withEffect">
                                  <p:stCondLst>
                                    <p:cond delay="50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500"/>
                            </p:stCondLst>
                            <p:childTnLst>
                              <p:par>
                                <p:cTn id="21" presetID="10" presetClass="entr" presetSubtype="0" fill="hold" grpId="0" nodeType="afterEffect">
                                  <p:stCondLst>
                                    <p:cond delay="50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P spid="91" grpId="0" animBg="1"/>
      <p:bldP spid="56" grpId="0" animBg="1"/>
      <p:bldP spid="66" grpId="0" animBg="1"/>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2" name="直线连接符 286">
            <a:extLst>
              <a:ext uri="{FF2B5EF4-FFF2-40B4-BE49-F238E27FC236}">
                <a16:creationId xmlns:a16="http://schemas.microsoft.com/office/drawing/2014/main" id="{BE7CB9C7-F42A-43F9-A9E2-9C80186B1F13}"/>
              </a:ext>
            </a:extLst>
          </p:cNvPr>
          <p:cNvCxnSpPr>
            <a:cxnSpLocks/>
            <a:stCxn id="80" idx="7"/>
          </p:cNvCxnSpPr>
          <p:nvPr/>
        </p:nvCxnSpPr>
        <p:spPr bwMode="auto">
          <a:xfrm flipV="1">
            <a:off x="3746264" y="3067201"/>
            <a:ext cx="197118" cy="493464"/>
          </a:xfrm>
          <a:prstGeom prst="line">
            <a:avLst/>
          </a:prstGeom>
          <a:noFill/>
          <a:ln w="38100" cap="flat" cmpd="sng" algn="ctr">
            <a:solidFill>
              <a:srgbClr val="FF0000"/>
            </a:solidFill>
            <a:prstDash val="solid"/>
            <a:round/>
            <a:headEnd type="none" w="med" len="med"/>
            <a:tailEnd type="none" w="med" len="med"/>
          </a:ln>
        </p:spPr>
      </p:cxnSp>
      <p:sp>
        <p:nvSpPr>
          <p:cNvPr id="78" name="椭圆 77">
            <a:extLst>
              <a:ext uri="{FF2B5EF4-FFF2-40B4-BE49-F238E27FC236}">
                <a16:creationId xmlns:a16="http://schemas.microsoft.com/office/drawing/2014/main" id="{8D0BDAB7-8E66-A243-8651-ADD9BE4BA591}"/>
              </a:ext>
            </a:extLst>
          </p:cNvPr>
          <p:cNvSpPr/>
          <p:nvPr/>
        </p:nvSpPr>
        <p:spPr bwMode="auto">
          <a:xfrm>
            <a:off x="8343989" y="2967337"/>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2" name="Title 1"/>
          <p:cNvSpPr>
            <a:spLocks noGrp="1"/>
          </p:cNvSpPr>
          <p:nvPr>
            <p:ph type="title"/>
          </p:nvPr>
        </p:nvSpPr>
        <p:spPr/>
        <p:txBody>
          <a:bodyPr/>
          <a:lstStyle/>
          <a:p>
            <a:r>
              <a:rPr lang="en-US" altLang="ko-KR" sz="3200" b="1" kern="100" dirty="0">
                <a:solidFill>
                  <a:schemeClr val="tx1"/>
                </a:solidFill>
                <a:latin typeface="Times" panose="02020603050405020304" pitchFamily="18" charset="0"/>
                <a:ea typeface="맑은 고딕" panose="020B0503020000020004" pitchFamily="50" charset="-127"/>
                <a:cs typeface="Times New Roman" panose="02020603050405020304" pitchFamily="18" charset="0"/>
              </a:rPr>
              <a:t>Previous Research (2/2)</a:t>
            </a:r>
            <a:endParaRPr lang="en-GB" altLang="en-US" sz="3200" b="1" dirty="0">
              <a:solidFill>
                <a:schemeClr val="tx1"/>
              </a:solidFill>
              <a:latin typeface="+mn-lt"/>
            </a:endParaRPr>
          </a:p>
        </p:txBody>
      </p:sp>
      <p:sp>
        <p:nvSpPr>
          <p:cNvPr id="74" name="椭圆 73">
            <a:extLst>
              <a:ext uri="{FF2B5EF4-FFF2-40B4-BE49-F238E27FC236}">
                <a16:creationId xmlns:a16="http://schemas.microsoft.com/office/drawing/2014/main" id="{00D1DF09-23F3-A64C-8DDE-625178747AE6}"/>
              </a:ext>
            </a:extLst>
          </p:cNvPr>
          <p:cNvSpPr/>
          <p:nvPr/>
        </p:nvSpPr>
        <p:spPr bwMode="auto">
          <a:xfrm>
            <a:off x="447563" y="5973361"/>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2" name="椭圆 81">
            <a:extLst>
              <a:ext uri="{FF2B5EF4-FFF2-40B4-BE49-F238E27FC236}">
                <a16:creationId xmlns:a16="http://schemas.microsoft.com/office/drawing/2014/main" id="{7459D52C-4AF3-304C-BCE0-5127439EB46B}"/>
              </a:ext>
            </a:extLst>
          </p:cNvPr>
          <p:cNvSpPr/>
          <p:nvPr/>
        </p:nvSpPr>
        <p:spPr bwMode="auto">
          <a:xfrm>
            <a:off x="3846940" y="2967338"/>
            <a:ext cx="206829" cy="206829"/>
          </a:xfrm>
          <a:prstGeom prst="ellipse">
            <a:avLst/>
          </a:prstGeom>
          <a:solidFill>
            <a:srgbClr val="FF0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6" name="椭圆 85">
            <a:extLst>
              <a:ext uri="{FF2B5EF4-FFF2-40B4-BE49-F238E27FC236}">
                <a16:creationId xmlns:a16="http://schemas.microsoft.com/office/drawing/2014/main" id="{1B3A81FF-08A6-4646-9B94-AF80345E0AB3}"/>
              </a:ext>
            </a:extLst>
          </p:cNvPr>
          <p:cNvSpPr/>
          <p:nvPr/>
        </p:nvSpPr>
        <p:spPr bwMode="auto">
          <a:xfrm>
            <a:off x="1983132" y="5860046"/>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92" name="椭圆 91">
            <a:extLst>
              <a:ext uri="{FF2B5EF4-FFF2-40B4-BE49-F238E27FC236}">
                <a16:creationId xmlns:a16="http://schemas.microsoft.com/office/drawing/2014/main" id="{A81D4695-0D0A-3B42-99DE-AE3EFE00577F}"/>
              </a:ext>
            </a:extLst>
          </p:cNvPr>
          <p:cNvSpPr/>
          <p:nvPr/>
        </p:nvSpPr>
        <p:spPr bwMode="auto">
          <a:xfrm>
            <a:off x="1527646" y="5485192"/>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96" name="直线连接符 95">
            <a:extLst>
              <a:ext uri="{FF2B5EF4-FFF2-40B4-BE49-F238E27FC236}">
                <a16:creationId xmlns:a16="http://schemas.microsoft.com/office/drawing/2014/main" id="{3876DC6B-5FA3-E94F-BE7F-F3BE066840E5}"/>
              </a:ext>
            </a:extLst>
          </p:cNvPr>
          <p:cNvCxnSpPr>
            <a:cxnSpLocks/>
            <a:stCxn id="92" idx="2"/>
            <a:endCxn id="127" idx="6"/>
          </p:cNvCxnSpPr>
          <p:nvPr/>
        </p:nvCxnSpPr>
        <p:spPr bwMode="auto">
          <a:xfrm flipH="1">
            <a:off x="1078252" y="5549992"/>
            <a:ext cx="449394" cy="79309"/>
          </a:xfrm>
          <a:prstGeom prst="line">
            <a:avLst/>
          </a:prstGeom>
          <a:noFill/>
          <a:ln w="38100" cap="flat" cmpd="sng" algn="ctr">
            <a:solidFill>
              <a:srgbClr val="FF0000"/>
            </a:solidFill>
            <a:prstDash val="solid"/>
            <a:round/>
            <a:headEnd type="none" w="med" len="med"/>
            <a:tailEnd type="none" w="med" len="med"/>
          </a:ln>
        </p:spPr>
      </p:cxnSp>
      <p:cxnSp>
        <p:nvCxnSpPr>
          <p:cNvPr id="97" name="直线连接符 96">
            <a:extLst>
              <a:ext uri="{FF2B5EF4-FFF2-40B4-BE49-F238E27FC236}">
                <a16:creationId xmlns:a16="http://schemas.microsoft.com/office/drawing/2014/main" id="{B548FDED-17D2-0B44-A637-BEAC41326C84}"/>
              </a:ext>
            </a:extLst>
          </p:cNvPr>
          <p:cNvCxnSpPr>
            <a:cxnSpLocks/>
            <a:stCxn id="123" idx="2"/>
            <a:endCxn id="92" idx="7"/>
          </p:cNvCxnSpPr>
          <p:nvPr/>
        </p:nvCxnSpPr>
        <p:spPr bwMode="auto">
          <a:xfrm flipH="1">
            <a:off x="1638267" y="5164750"/>
            <a:ext cx="335773" cy="339421"/>
          </a:xfrm>
          <a:prstGeom prst="line">
            <a:avLst/>
          </a:prstGeom>
          <a:noFill/>
          <a:ln w="38100" cap="flat" cmpd="sng" algn="ctr">
            <a:solidFill>
              <a:srgbClr val="FF0000"/>
            </a:solidFill>
            <a:prstDash val="solid"/>
            <a:round/>
            <a:headEnd type="none" w="med" len="med"/>
            <a:tailEnd type="none" w="med" len="med"/>
          </a:ln>
        </p:spPr>
      </p:cxnSp>
      <p:cxnSp>
        <p:nvCxnSpPr>
          <p:cNvPr id="100" name="直线连接符 99">
            <a:extLst>
              <a:ext uri="{FF2B5EF4-FFF2-40B4-BE49-F238E27FC236}">
                <a16:creationId xmlns:a16="http://schemas.microsoft.com/office/drawing/2014/main" id="{F13B1925-0803-4C4B-97A5-A01F6193838E}"/>
              </a:ext>
            </a:extLst>
          </p:cNvPr>
          <p:cNvCxnSpPr>
            <a:cxnSpLocks/>
            <a:stCxn id="86" idx="6"/>
            <a:endCxn id="191" idx="2"/>
          </p:cNvCxnSpPr>
          <p:nvPr/>
        </p:nvCxnSpPr>
        <p:spPr bwMode="auto">
          <a:xfrm flipV="1">
            <a:off x="2112732" y="5808681"/>
            <a:ext cx="445636" cy="116165"/>
          </a:xfrm>
          <a:prstGeom prst="line">
            <a:avLst/>
          </a:prstGeom>
          <a:noFill/>
          <a:ln w="38100" cap="flat" cmpd="sng" algn="ctr">
            <a:solidFill>
              <a:srgbClr val="FF0000"/>
            </a:solidFill>
            <a:prstDash val="solid"/>
            <a:round/>
            <a:headEnd type="none" w="med" len="med"/>
            <a:tailEnd type="none" w="med" len="med"/>
          </a:ln>
        </p:spPr>
      </p:cxnSp>
      <p:cxnSp>
        <p:nvCxnSpPr>
          <p:cNvPr id="106" name="直线连接符 105">
            <a:extLst>
              <a:ext uri="{FF2B5EF4-FFF2-40B4-BE49-F238E27FC236}">
                <a16:creationId xmlns:a16="http://schemas.microsoft.com/office/drawing/2014/main" id="{73A3309C-FD80-0548-9440-ADC6A02B9B52}"/>
              </a:ext>
            </a:extLst>
          </p:cNvPr>
          <p:cNvCxnSpPr>
            <a:cxnSpLocks/>
            <a:stCxn id="86" idx="1"/>
            <a:endCxn id="92" idx="5"/>
          </p:cNvCxnSpPr>
          <p:nvPr/>
        </p:nvCxnSpPr>
        <p:spPr bwMode="auto">
          <a:xfrm flipH="1" flipV="1">
            <a:off x="1638267" y="5595813"/>
            <a:ext cx="363844" cy="283212"/>
          </a:xfrm>
          <a:prstGeom prst="line">
            <a:avLst/>
          </a:prstGeom>
          <a:noFill/>
          <a:ln w="38100" cap="flat" cmpd="sng" algn="ctr">
            <a:solidFill>
              <a:srgbClr val="FF0000"/>
            </a:solidFill>
            <a:prstDash val="solid"/>
            <a:round/>
            <a:headEnd type="none" w="med" len="med"/>
            <a:tailEnd type="none" w="med" len="med"/>
          </a:ln>
        </p:spPr>
      </p:cxnSp>
      <p:cxnSp>
        <p:nvCxnSpPr>
          <p:cNvPr id="110" name="直线连接符 109">
            <a:extLst>
              <a:ext uri="{FF2B5EF4-FFF2-40B4-BE49-F238E27FC236}">
                <a16:creationId xmlns:a16="http://schemas.microsoft.com/office/drawing/2014/main" id="{0C608C40-735F-684F-849C-F9C935295D6A}"/>
              </a:ext>
            </a:extLst>
          </p:cNvPr>
          <p:cNvCxnSpPr>
            <a:cxnSpLocks/>
            <a:stCxn id="145" idx="4"/>
            <a:endCxn id="127" idx="0"/>
          </p:cNvCxnSpPr>
          <p:nvPr/>
        </p:nvCxnSpPr>
        <p:spPr bwMode="auto">
          <a:xfrm>
            <a:off x="785310" y="5226381"/>
            <a:ext cx="204810" cy="377804"/>
          </a:xfrm>
          <a:prstGeom prst="line">
            <a:avLst/>
          </a:prstGeom>
          <a:noFill/>
          <a:ln w="38100" cap="flat" cmpd="sng" algn="ctr">
            <a:solidFill>
              <a:srgbClr val="FF0000"/>
            </a:solidFill>
            <a:prstDash val="solid"/>
            <a:round/>
            <a:headEnd type="none" w="med" len="med"/>
            <a:tailEnd type="none" w="med" len="med"/>
          </a:ln>
        </p:spPr>
      </p:cxnSp>
      <p:cxnSp>
        <p:nvCxnSpPr>
          <p:cNvPr id="131" name="直线连接符 130">
            <a:extLst>
              <a:ext uri="{FF2B5EF4-FFF2-40B4-BE49-F238E27FC236}">
                <a16:creationId xmlns:a16="http://schemas.microsoft.com/office/drawing/2014/main" id="{53166A50-0F5D-754A-BF1E-7CAC5FA82261}"/>
              </a:ext>
            </a:extLst>
          </p:cNvPr>
          <p:cNvCxnSpPr>
            <a:cxnSpLocks/>
            <a:stCxn id="127" idx="2"/>
            <a:endCxn id="74" idx="7"/>
          </p:cNvCxnSpPr>
          <p:nvPr/>
        </p:nvCxnSpPr>
        <p:spPr bwMode="auto">
          <a:xfrm flipH="1">
            <a:off x="624103" y="5692317"/>
            <a:ext cx="340901" cy="311333"/>
          </a:xfrm>
          <a:prstGeom prst="line">
            <a:avLst/>
          </a:prstGeom>
          <a:noFill/>
          <a:ln w="38100" cap="flat" cmpd="sng" algn="ctr">
            <a:solidFill>
              <a:srgbClr val="FF0000"/>
            </a:solidFill>
            <a:prstDash val="solid"/>
            <a:round/>
            <a:headEnd type="none" w="med" len="med"/>
            <a:tailEnd type="none" w="med" len="med"/>
          </a:ln>
        </p:spPr>
      </p:cxnSp>
      <p:sp>
        <p:nvSpPr>
          <p:cNvPr id="127" name="椭圆 126">
            <a:extLst>
              <a:ext uri="{FF2B5EF4-FFF2-40B4-BE49-F238E27FC236}">
                <a16:creationId xmlns:a16="http://schemas.microsoft.com/office/drawing/2014/main" id="{4EEFBE4C-2408-3E49-8459-DCAE29E27E0D}"/>
              </a:ext>
            </a:extLst>
          </p:cNvPr>
          <p:cNvSpPr/>
          <p:nvPr/>
        </p:nvSpPr>
        <p:spPr bwMode="auto">
          <a:xfrm rot="19854376">
            <a:off x="956828" y="559600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45" name="椭圆 144">
            <a:extLst>
              <a:ext uri="{FF2B5EF4-FFF2-40B4-BE49-F238E27FC236}">
                <a16:creationId xmlns:a16="http://schemas.microsoft.com/office/drawing/2014/main" id="{2D66E2A2-8855-8448-B804-B7A7408ABB3D}"/>
              </a:ext>
            </a:extLst>
          </p:cNvPr>
          <p:cNvSpPr/>
          <p:nvPr/>
        </p:nvSpPr>
        <p:spPr bwMode="auto">
          <a:xfrm rot="20215870">
            <a:off x="695119" y="5101963"/>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191" name="椭圆 190">
            <a:extLst>
              <a:ext uri="{FF2B5EF4-FFF2-40B4-BE49-F238E27FC236}">
                <a16:creationId xmlns:a16="http://schemas.microsoft.com/office/drawing/2014/main" id="{07B93E11-0EF5-564C-B586-CF8BC6BABD98}"/>
              </a:ext>
            </a:extLst>
          </p:cNvPr>
          <p:cNvSpPr/>
          <p:nvPr/>
        </p:nvSpPr>
        <p:spPr bwMode="auto">
          <a:xfrm rot="20407331">
            <a:off x="2554507" y="5721848"/>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348" name="文本random node 右">
            <a:extLst>
              <a:ext uri="{FF2B5EF4-FFF2-40B4-BE49-F238E27FC236}">
                <a16:creationId xmlns:a16="http://schemas.microsoft.com/office/drawing/2014/main" id="{6BBB68C0-EC46-EA4D-A8CA-9907463AF8F9}"/>
              </a:ext>
            </a:extLst>
          </p:cNvPr>
          <p:cNvSpPr txBox="1"/>
          <p:nvPr/>
        </p:nvSpPr>
        <p:spPr>
          <a:xfrm>
            <a:off x="6722844" y="2909974"/>
            <a:ext cx="1317990" cy="307777"/>
          </a:xfrm>
          <a:prstGeom prst="rect">
            <a:avLst/>
          </a:prstGeom>
          <a:noFill/>
        </p:spPr>
        <p:txBody>
          <a:bodyPr wrap="none" rtlCol="0">
            <a:spAutoFit/>
          </a:bodyPr>
          <a:lstStyle/>
          <a:p>
            <a:pPr algn="ctr"/>
            <a:r>
              <a:rPr kumimoji="1" lang="en-US" altLang="zh-CN" sz="1400" b="1" dirty="0">
                <a:solidFill>
                  <a:srgbClr val="0070C0"/>
                </a:solidFill>
                <a:latin typeface="Arial" panose="020B0604020202020204" pitchFamily="34" charset="0"/>
                <a:cs typeface="Arial" panose="020B0604020202020204" pitchFamily="34" charset="0"/>
              </a:rPr>
              <a:t>random node</a:t>
            </a:r>
          </a:p>
        </p:txBody>
      </p:sp>
      <p:sp>
        <p:nvSpPr>
          <p:cNvPr id="76" name="椭圆 75">
            <a:extLst>
              <a:ext uri="{FF2B5EF4-FFF2-40B4-BE49-F238E27FC236}">
                <a16:creationId xmlns:a16="http://schemas.microsoft.com/office/drawing/2014/main" id="{A02D1500-D53D-D44C-9805-9992A41F0D0B}"/>
              </a:ext>
            </a:extLst>
          </p:cNvPr>
          <p:cNvSpPr/>
          <p:nvPr/>
        </p:nvSpPr>
        <p:spPr bwMode="auto">
          <a:xfrm>
            <a:off x="4959603" y="5973361"/>
            <a:ext cx="206829" cy="206829"/>
          </a:xfrm>
          <a:prstGeom prst="ellipse">
            <a:avLst/>
          </a:prstGeom>
          <a:solidFill>
            <a:srgbClr val="00B05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349" name="虚线 右">
            <a:extLst>
              <a:ext uri="{FF2B5EF4-FFF2-40B4-BE49-F238E27FC236}">
                <a16:creationId xmlns:a16="http://schemas.microsoft.com/office/drawing/2014/main" id="{6D0DB98E-1E0A-A648-8178-9064E8E1538A}"/>
              </a:ext>
            </a:extLst>
          </p:cNvPr>
          <p:cNvCxnSpPr>
            <a:cxnSpLocks/>
            <a:stCxn id="78" idx="3"/>
            <a:endCxn id="76" idx="7"/>
          </p:cNvCxnSpPr>
          <p:nvPr/>
        </p:nvCxnSpPr>
        <p:spPr bwMode="auto">
          <a:xfrm flipH="1">
            <a:off x="5136143" y="3143877"/>
            <a:ext cx="3238135" cy="2859773"/>
          </a:xfrm>
          <a:prstGeom prst="line">
            <a:avLst/>
          </a:prstGeom>
          <a:noFill/>
          <a:ln w="31750" cap="flat" cmpd="sng" algn="ctr">
            <a:solidFill>
              <a:srgbClr val="FF0000"/>
            </a:solidFill>
            <a:prstDash val="sysDot"/>
            <a:round/>
            <a:headEnd type="none" w="med" len="med"/>
            <a:tailEnd type="none" w="med" len="med"/>
          </a:ln>
        </p:spPr>
      </p:cxnSp>
      <p:sp>
        <p:nvSpPr>
          <p:cNvPr id="354" name="new node 右1">
            <a:extLst>
              <a:ext uri="{FF2B5EF4-FFF2-40B4-BE49-F238E27FC236}">
                <a16:creationId xmlns:a16="http://schemas.microsoft.com/office/drawing/2014/main" id="{978418EC-265B-B64B-96CF-A2119270F143}"/>
              </a:ext>
            </a:extLst>
          </p:cNvPr>
          <p:cNvSpPr/>
          <p:nvPr/>
        </p:nvSpPr>
        <p:spPr bwMode="auto">
          <a:xfrm>
            <a:off x="5506897" y="5553893"/>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355" name="直线连接符 354">
            <a:extLst>
              <a:ext uri="{FF2B5EF4-FFF2-40B4-BE49-F238E27FC236}">
                <a16:creationId xmlns:a16="http://schemas.microsoft.com/office/drawing/2014/main" id="{10B8F993-03F8-0845-B6DE-F6DDDF0A52FF}"/>
              </a:ext>
            </a:extLst>
          </p:cNvPr>
          <p:cNvCxnSpPr>
            <a:cxnSpLocks/>
            <a:stCxn id="76" idx="7"/>
            <a:endCxn id="354" idx="3"/>
          </p:cNvCxnSpPr>
          <p:nvPr/>
        </p:nvCxnSpPr>
        <p:spPr bwMode="auto">
          <a:xfrm flipV="1">
            <a:off x="5136143" y="5664514"/>
            <a:ext cx="389733" cy="339136"/>
          </a:xfrm>
          <a:prstGeom prst="line">
            <a:avLst/>
          </a:prstGeom>
          <a:noFill/>
          <a:ln w="38100" cap="flat" cmpd="sng" algn="ctr">
            <a:solidFill>
              <a:srgbClr val="FF0000"/>
            </a:solidFill>
            <a:prstDash val="solid"/>
            <a:round/>
            <a:headEnd type="none" w="med" len="med"/>
            <a:tailEnd type="none" w="med" len="med"/>
          </a:ln>
        </p:spPr>
      </p:cxnSp>
      <p:sp>
        <p:nvSpPr>
          <p:cNvPr id="358" name="文本框 357">
            <a:extLst>
              <a:ext uri="{FF2B5EF4-FFF2-40B4-BE49-F238E27FC236}">
                <a16:creationId xmlns:a16="http://schemas.microsoft.com/office/drawing/2014/main" id="{D2CFA2D3-9409-3D48-98CE-23548F1EBEDB}"/>
              </a:ext>
            </a:extLst>
          </p:cNvPr>
          <p:cNvSpPr txBox="1"/>
          <p:nvPr/>
        </p:nvSpPr>
        <p:spPr>
          <a:xfrm>
            <a:off x="5616917" y="5506724"/>
            <a:ext cx="1008609" cy="307777"/>
          </a:xfrm>
          <a:prstGeom prst="rect">
            <a:avLst/>
          </a:prstGeom>
          <a:noFill/>
        </p:spPr>
        <p:txBody>
          <a:bodyPr wrap="none" rtlCol="0">
            <a:spAutoFit/>
          </a:bodyPr>
          <a:lstStyle/>
          <a:p>
            <a:r>
              <a:rPr kumimoji="1" lang="en-US" altLang="zh-CN" sz="1400" b="1" dirty="0">
                <a:solidFill>
                  <a:srgbClr val="FF0000"/>
                </a:solidFill>
                <a:latin typeface="+mj-lt"/>
              </a:rPr>
              <a:t>new node</a:t>
            </a:r>
            <a:endParaRPr kumimoji="1" lang="zh-CN" altLang="en-US" sz="1400" b="1" dirty="0">
              <a:solidFill>
                <a:srgbClr val="FF0000"/>
              </a:solidFill>
              <a:latin typeface="+mj-lt"/>
            </a:endParaRPr>
          </a:p>
        </p:txBody>
      </p:sp>
      <p:sp>
        <p:nvSpPr>
          <p:cNvPr id="49" name="矩形 48">
            <a:extLst>
              <a:ext uri="{FF2B5EF4-FFF2-40B4-BE49-F238E27FC236}">
                <a16:creationId xmlns:a16="http://schemas.microsoft.com/office/drawing/2014/main" id="{FBA1B5A8-95F8-49DF-8C95-0DA0A837FBC8}"/>
              </a:ext>
            </a:extLst>
          </p:cNvPr>
          <p:cNvSpPr/>
          <p:nvPr/>
        </p:nvSpPr>
        <p:spPr bwMode="auto">
          <a:xfrm>
            <a:off x="4009959" y="2906749"/>
            <a:ext cx="587835"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algn="ctr" fontAlgn="base">
              <a:spcBef>
                <a:spcPct val="25000"/>
              </a:spcBef>
              <a:spcAft>
                <a:spcPct val="0"/>
              </a:spcAft>
              <a:buClr>
                <a:schemeClr val="accent2"/>
              </a:buClr>
            </a:pPr>
            <a:r>
              <a:rPr kumimoji="1" lang="en-US" altLang="zh-CN" sz="1400" dirty="0">
                <a:latin typeface="Arial" panose="020B0604020202020204" pitchFamily="34" charset="0"/>
                <a:ea typeface="Tahoma" panose="020B0604030504040204" pitchFamily="34" charset="0"/>
                <a:cs typeface="Arial" panose="020B0604020202020204" pitchFamily="34" charset="0"/>
              </a:rPr>
              <a:t>Goal</a:t>
            </a:r>
            <a:endParaRPr kumimoji="1" lang="zh-CN" altLang="en-US" sz="1400" dirty="0">
              <a:latin typeface="Arial" panose="020B0604020202020204" pitchFamily="34" charset="0"/>
              <a:cs typeface="Arial" panose="020B0604020202020204" pitchFamily="34" charset="0"/>
            </a:endParaRPr>
          </a:p>
        </p:txBody>
      </p:sp>
      <p:sp>
        <p:nvSpPr>
          <p:cNvPr id="50" name="矩形 49">
            <a:extLst>
              <a:ext uri="{FF2B5EF4-FFF2-40B4-BE49-F238E27FC236}">
                <a16:creationId xmlns:a16="http://schemas.microsoft.com/office/drawing/2014/main" id="{C2922347-CDB9-4838-94F6-696345C91C28}"/>
              </a:ext>
            </a:extLst>
          </p:cNvPr>
          <p:cNvSpPr/>
          <p:nvPr/>
        </p:nvSpPr>
        <p:spPr bwMode="auto">
          <a:xfrm>
            <a:off x="8506404" y="2901719"/>
            <a:ext cx="587835"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400" b="0" i="0" u="none" strike="noStrike" cap="none" normalizeH="0" baseline="0" dirty="0">
                <a:ln>
                  <a:noFill/>
                </a:ln>
                <a:solidFill>
                  <a:schemeClr val="tx1"/>
                </a:solidFill>
                <a:effectLst/>
                <a:latin typeface="Arial" panose="020B0604020202020204" pitchFamily="34" charset="0"/>
                <a:ea typeface="Tahoma" panose="020B0604030504040204" pitchFamily="34" charset="0"/>
                <a:cs typeface="Arial" panose="020B0604020202020204" pitchFamily="34" charset="0"/>
              </a:rPr>
              <a:t>Goal</a:t>
            </a:r>
            <a:endParaRPr kumimoji="1" lang="zh-CN" altLang="en-US" sz="1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p:txBody>
      </p:sp>
      <p:sp>
        <p:nvSpPr>
          <p:cNvPr id="51" name="矩形 50">
            <a:extLst>
              <a:ext uri="{FF2B5EF4-FFF2-40B4-BE49-F238E27FC236}">
                <a16:creationId xmlns:a16="http://schemas.microsoft.com/office/drawing/2014/main" id="{01E98460-CB04-44F7-9C6E-25E2E82F9F03}"/>
              </a:ext>
            </a:extLst>
          </p:cNvPr>
          <p:cNvSpPr/>
          <p:nvPr/>
        </p:nvSpPr>
        <p:spPr bwMode="auto">
          <a:xfrm>
            <a:off x="0" y="6091782"/>
            <a:ext cx="628318"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400" b="0" i="0" u="none" strike="noStrike" cap="none" normalizeH="0" baseline="0" dirty="0">
                <a:ln>
                  <a:noFill/>
                </a:ln>
                <a:solidFill>
                  <a:schemeClr val="tx1"/>
                </a:solidFill>
                <a:effectLst/>
                <a:latin typeface="Arial" panose="020B0604020202020204" pitchFamily="34" charset="0"/>
                <a:ea typeface="Tahoma" panose="020B0604030504040204" pitchFamily="34" charset="0"/>
                <a:cs typeface="Arial" panose="020B0604020202020204" pitchFamily="34" charset="0"/>
              </a:rPr>
              <a:t>Start</a:t>
            </a:r>
            <a:endParaRPr kumimoji="1" lang="zh-CN" altLang="en-US" sz="1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p:txBody>
      </p:sp>
      <p:sp>
        <p:nvSpPr>
          <p:cNvPr id="52" name="矩形 51">
            <a:extLst>
              <a:ext uri="{FF2B5EF4-FFF2-40B4-BE49-F238E27FC236}">
                <a16:creationId xmlns:a16="http://schemas.microsoft.com/office/drawing/2014/main" id="{12888B0F-1DE2-4365-83D5-7286131699BA}"/>
              </a:ext>
            </a:extLst>
          </p:cNvPr>
          <p:cNvSpPr/>
          <p:nvPr/>
        </p:nvSpPr>
        <p:spPr bwMode="auto">
          <a:xfrm>
            <a:off x="4507825" y="6091782"/>
            <a:ext cx="628318" cy="365997"/>
          </a:xfrm>
          <a:prstGeom prst="rect">
            <a:avLst/>
          </a:prstGeom>
          <a:no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ctr" defTabSz="914400" rtl="0" eaLnBrk="1" fontAlgn="base" latinLnBrk="0" hangingPunct="1">
              <a:lnSpc>
                <a:spcPct val="100000"/>
              </a:lnSpc>
              <a:spcBef>
                <a:spcPct val="25000"/>
              </a:spcBef>
              <a:spcAft>
                <a:spcPct val="0"/>
              </a:spcAft>
              <a:buClr>
                <a:schemeClr val="accent2"/>
              </a:buClr>
              <a:buSzTx/>
              <a:buNone/>
            </a:pPr>
            <a:r>
              <a:rPr kumimoji="1" lang="en-US" altLang="zh-CN" sz="1400" b="0" i="0" u="none" strike="noStrike" cap="none" normalizeH="0" baseline="0" dirty="0">
                <a:ln>
                  <a:noFill/>
                </a:ln>
                <a:solidFill>
                  <a:schemeClr val="tx1"/>
                </a:solidFill>
                <a:effectLst/>
                <a:latin typeface="+mj-lt"/>
                <a:ea typeface="Tahoma" panose="020B0604030504040204" pitchFamily="34" charset="0"/>
                <a:cs typeface="Tahoma" panose="020B0604030504040204" pitchFamily="34" charset="0"/>
              </a:rPr>
              <a:t>Start</a:t>
            </a:r>
            <a:endParaRPr kumimoji="1" lang="zh-CN" altLang="en-US" sz="1400" b="0" i="0" u="none" strike="noStrike" cap="none" normalizeH="0" baseline="0" dirty="0">
              <a:ln>
                <a:noFill/>
              </a:ln>
              <a:solidFill>
                <a:schemeClr val="tx1"/>
              </a:solidFill>
              <a:effectLst/>
              <a:latin typeface="+mj-lt"/>
              <a:ea typeface="MS PGothic" panose="020B0600070205080204" pitchFamily="34" charset="-128"/>
              <a:cs typeface="Tahoma" panose="020B0604030504040204" pitchFamily="34" charset="0"/>
            </a:endParaRPr>
          </a:p>
        </p:txBody>
      </p:sp>
      <p:cxnSp>
        <p:nvCxnSpPr>
          <p:cNvPr id="5" name="直接箭头连接符 4">
            <a:extLst>
              <a:ext uri="{FF2B5EF4-FFF2-40B4-BE49-F238E27FC236}">
                <a16:creationId xmlns:a16="http://schemas.microsoft.com/office/drawing/2014/main" id="{BB87C76E-957E-4121-B0E6-C5F8352CF4C3}"/>
              </a:ext>
            </a:extLst>
          </p:cNvPr>
          <p:cNvCxnSpPr>
            <a:cxnSpLocks/>
          </p:cNvCxnSpPr>
          <p:nvPr/>
        </p:nvCxnSpPr>
        <p:spPr bwMode="auto">
          <a:xfrm>
            <a:off x="8036882" y="3073563"/>
            <a:ext cx="262913" cy="0"/>
          </a:xfrm>
          <a:prstGeom prst="straightConnector1">
            <a:avLst/>
          </a:prstGeom>
          <a:noFill/>
          <a:ln w="28575" cap="flat" cmpd="sng" algn="ctr">
            <a:solidFill>
              <a:srgbClr val="0070C0"/>
            </a:solidFill>
            <a:prstDash val="solid"/>
            <a:round/>
            <a:headEnd type="none" w="med" len="med"/>
            <a:tailEnd type="triangle"/>
          </a:ln>
        </p:spPr>
      </p:cxnSp>
      <p:sp>
        <p:nvSpPr>
          <p:cNvPr id="41" name="文本框 40">
            <a:extLst>
              <a:ext uri="{FF2B5EF4-FFF2-40B4-BE49-F238E27FC236}">
                <a16:creationId xmlns:a16="http://schemas.microsoft.com/office/drawing/2014/main" id="{6B1C7756-3C20-48DC-AC4C-48B76F26F394}"/>
              </a:ext>
            </a:extLst>
          </p:cNvPr>
          <p:cNvSpPr txBox="1"/>
          <p:nvPr/>
        </p:nvSpPr>
        <p:spPr>
          <a:xfrm>
            <a:off x="899548" y="6478954"/>
            <a:ext cx="2895872" cy="276999"/>
          </a:xfrm>
          <a:prstGeom prst="rect">
            <a:avLst/>
          </a:prstGeom>
          <a:noFill/>
        </p:spPr>
        <p:txBody>
          <a:bodyPr wrap="square" rtlCol="0">
            <a:spAutoFit/>
          </a:bodyPr>
          <a:lstStyle/>
          <a:p>
            <a:pPr algn="ctr"/>
            <a:r>
              <a:rPr lang="en-US" altLang="zh-CN" sz="1200" dirty="0"/>
              <a:t>Fig.3 RRT algorithm</a:t>
            </a:r>
            <a:endParaRPr lang="zh-CN" altLang="en-US" sz="1200" dirty="0"/>
          </a:p>
        </p:txBody>
      </p:sp>
      <p:sp>
        <p:nvSpPr>
          <p:cNvPr id="44" name="文本框 43">
            <a:extLst>
              <a:ext uri="{FF2B5EF4-FFF2-40B4-BE49-F238E27FC236}">
                <a16:creationId xmlns:a16="http://schemas.microsoft.com/office/drawing/2014/main" id="{A300ED11-D7E8-4993-B847-407DDD8B6EB5}"/>
              </a:ext>
            </a:extLst>
          </p:cNvPr>
          <p:cNvSpPr txBox="1"/>
          <p:nvPr/>
        </p:nvSpPr>
        <p:spPr>
          <a:xfrm>
            <a:off x="5369723" y="6476805"/>
            <a:ext cx="2895872" cy="276999"/>
          </a:xfrm>
          <a:prstGeom prst="rect">
            <a:avLst/>
          </a:prstGeom>
          <a:noFill/>
        </p:spPr>
        <p:txBody>
          <a:bodyPr wrap="square" rtlCol="0">
            <a:spAutoFit/>
          </a:bodyPr>
          <a:lstStyle/>
          <a:p>
            <a:pPr algn="ctr"/>
            <a:r>
              <a:rPr lang="en-US" altLang="zh-CN" sz="1200" dirty="0"/>
              <a:t>Fig.4 Goal-bias RRT algorithm </a:t>
            </a:r>
            <a:endParaRPr lang="zh-CN" altLang="en-US" sz="1200" dirty="0"/>
          </a:p>
        </p:txBody>
      </p:sp>
      <p:sp>
        <p:nvSpPr>
          <p:cNvPr id="4" name="灯片编号占位符 3">
            <a:extLst>
              <a:ext uri="{FF2B5EF4-FFF2-40B4-BE49-F238E27FC236}">
                <a16:creationId xmlns:a16="http://schemas.microsoft.com/office/drawing/2014/main" id="{34B88782-DF30-4ED7-AE2B-35422B68F534}"/>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6</a:t>
            </a:fld>
            <a:endParaRPr lang="zh-CN" altLang="en-US"/>
          </a:p>
        </p:txBody>
      </p:sp>
      <p:cxnSp>
        <p:nvCxnSpPr>
          <p:cNvPr id="83" name="直线连接符 99">
            <a:extLst>
              <a:ext uri="{FF2B5EF4-FFF2-40B4-BE49-F238E27FC236}">
                <a16:creationId xmlns:a16="http://schemas.microsoft.com/office/drawing/2014/main" id="{9E2336C9-48EF-4704-AE05-824FD22A53D0}"/>
              </a:ext>
            </a:extLst>
          </p:cNvPr>
          <p:cNvCxnSpPr>
            <a:cxnSpLocks/>
            <a:stCxn id="86" idx="4"/>
            <a:endCxn id="87" idx="2"/>
          </p:cNvCxnSpPr>
          <p:nvPr/>
        </p:nvCxnSpPr>
        <p:spPr bwMode="auto">
          <a:xfrm>
            <a:off x="2047932" y="5989646"/>
            <a:ext cx="131744" cy="407035"/>
          </a:xfrm>
          <a:prstGeom prst="line">
            <a:avLst/>
          </a:prstGeom>
          <a:noFill/>
          <a:ln w="38100" cap="flat" cmpd="sng" algn="ctr">
            <a:solidFill>
              <a:srgbClr val="FF0000"/>
            </a:solidFill>
            <a:prstDash val="solid"/>
            <a:round/>
            <a:headEnd type="none" w="med" len="med"/>
            <a:tailEnd type="none" w="med" len="med"/>
          </a:ln>
        </p:spPr>
      </p:cxnSp>
      <p:sp>
        <p:nvSpPr>
          <p:cNvPr id="87" name="椭圆 86">
            <a:extLst>
              <a:ext uri="{FF2B5EF4-FFF2-40B4-BE49-F238E27FC236}">
                <a16:creationId xmlns:a16="http://schemas.microsoft.com/office/drawing/2014/main" id="{924B9D5C-B59D-4F3E-B706-D14376D2A247}"/>
              </a:ext>
            </a:extLst>
          </p:cNvPr>
          <p:cNvSpPr/>
          <p:nvPr/>
        </p:nvSpPr>
        <p:spPr bwMode="auto">
          <a:xfrm rot="4340735">
            <a:off x="2134528" y="639362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8" name="矩形 57">
            <a:extLst>
              <a:ext uri="{FF2B5EF4-FFF2-40B4-BE49-F238E27FC236}">
                <a16:creationId xmlns:a16="http://schemas.microsoft.com/office/drawing/2014/main" id="{75C882EA-87C1-4FD6-B928-975F9F0B0FE6}"/>
              </a:ext>
            </a:extLst>
          </p:cNvPr>
          <p:cNvSpPr/>
          <p:nvPr/>
        </p:nvSpPr>
        <p:spPr bwMode="auto">
          <a:xfrm>
            <a:off x="2821436" y="4846416"/>
            <a:ext cx="1002060" cy="1427216"/>
          </a:xfrm>
          <a:prstGeom prst="rect">
            <a:avLst/>
          </a:prstGeom>
          <a:solidFill>
            <a:schemeClr val="tx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59" name="椭圆 58">
            <a:extLst>
              <a:ext uri="{FF2B5EF4-FFF2-40B4-BE49-F238E27FC236}">
                <a16:creationId xmlns:a16="http://schemas.microsoft.com/office/drawing/2014/main" id="{EE23FEAF-C4DC-4F23-BFE2-2E38BED9C3FF}"/>
              </a:ext>
            </a:extLst>
          </p:cNvPr>
          <p:cNvSpPr/>
          <p:nvPr/>
        </p:nvSpPr>
        <p:spPr bwMode="auto">
          <a:xfrm>
            <a:off x="645588" y="3734530"/>
            <a:ext cx="1451904" cy="647967"/>
          </a:xfrm>
          <a:prstGeom prst="ellipse">
            <a:avLst/>
          </a:prstGeom>
          <a:solidFill>
            <a:schemeClr val="tx1"/>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7" name="椭圆 66">
            <a:extLst>
              <a:ext uri="{FF2B5EF4-FFF2-40B4-BE49-F238E27FC236}">
                <a16:creationId xmlns:a16="http://schemas.microsoft.com/office/drawing/2014/main" id="{212FC53C-8EB6-49B2-94EA-E516A84A4BFC}"/>
              </a:ext>
            </a:extLst>
          </p:cNvPr>
          <p:cNvSpPr/>
          <p:nvPr/>
        </p:nvSpPr>
        <p:spPr bwMode="auto">
          <a:xfrm rot="20029803">
            <a:off x="2837964" y="4365257"/>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68" name="直线连接符 286">
            <a:extLst>
              <a:ext uri="{FF2B5EF4-FFF2-40B4-BE49-F238E27FC236}">
                <a16:creationId xmlns:a16="http://schemas.microsoft.com/office/drawing/2014/main" id="{5DA2D2E8-3146-47BC-B0E7-22DA6EABC037}"/>
              </a:ext>
            </a:extLst>
          </p:cNvPr>
          <p:cNvCxnSpPr>
            <a:cxnSpLocks/>
            <a:stCxn id="69" idx="5"/>
            <a:endCxn id="67" idx="2"/>
          </p:cNvCxnSpPr>
          <p:nvPr/>
        </p:nvCxnSpPr>
        <p:spPr bwMode="auto">
          <a:xfrm flipV="1">
            <a:off x="2281864" y="4458636"/>
            <a:ext cx="562743" cy="79919"/>
          </a:xfrm>
          <a:prstGeom prst="line">
            <a:avLst/>
          </a:prstGeom>
          <a:noFill/>
          <a:ln w="38100" cap="flat" cmpd="sng" algn="ctr">
            <a:solidFill>
              <a:srgbClr val="FF0000"/>
            </a:solidFill>
            <a:prstDash val="solid"/>
            <a:round/>
            <a:headEnd type="none" w="med" len="med"/>
            <a:tailEnd type="none" w="med" len="med"/>
          </a:ln>
        </p:spPr>
      </p:cxnSp>
      <p:sp>
        <p:nvSpPr>
          <p:cNvPr id="75" name="椭圆 74">
            <a:extLst>
              <a:ext uri="{FF2B5EF4-FFF2-40B4-BE49-F238E27FC236}">
                <a16:creationId xmlns:a16="http://schemas.microsoft.com/office/drawing/2014/main" id="{9E871769-BDFA-4CB2-8089-137F4659748D}"/>
              </a:ext>
            </a:extLst>
          </p:cNvPr>
          <p:cNvSpPr/>
          <p:nvPr/>
        </p:nvSpPr>
        <p:spPr bwMode="auto">
          <a:xfrm rot="19669049">
            <a:off x="3056315" y="3748763"/>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7" name="椭圆 76">
            <a:extLst>
              <a:ext uri="{FF2B5EF4-FFF2-40B4-BE49-F238E27FC236}">
                <a16:creationId xmlns:a16="http://schemas.microsoft.com/office/drawing/2014/main" id="{26B965F4-F68E-4BA6-8AC5-F39D8F58BFA7}"/>
              </a:ext>
            </a:extLst>
          </p:cNvPr>
          <p:cNvSpPr/>
          <p:nvPr/>
        </p:nvSpPr>
        <p:spPr bwMode="auto">
          <a:xfrm rot="20276477">
            <a:off x="3467489" y="4625138"/>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79" name="椭圆 78">
            <a:extLst>
              <a:ext uri="{FF2B5EF4-FFF2-40B4-BE49-F238E27FC236}">
                <a16:creationId xmlns:a16="http://schemas.microsoft.com/office/drawing/2014/main" id="{F034764D-2A24-49B1-85FD-12E9DA9C97FF}"/>
              </a:ext>
            </a:extLst>
          </p:cNvPr>
          <p:cNvSpPr/>
          <p:nvPr/>
        </p:nvSpPr>
        <p:spPr bwMode="auto">
          <a:xfrm rot="19754943">
            <a:off x="1070406" y="3121318"/>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0" name="椭圆 79">
            <a:extLst>
              <a:ext uri="{FF2B5EF4-FFF2-40B4-BE49-F238E27FC236}">
                <a16:creationId xmlns:a16="http://schemas.microsoft.com/office/drawing/2014/main" id="{745EB092-9474-40DA-8A77-A6340A7D231B}"/>
              </a:ext>
            </a:extLst>
          </p:cNvPr>
          <p:cNvSpPr/>
          <p:nvPr/>
        </p:nvSpPr>
        <p:spPr bwMode="auto">
          <a:xfrm rot="303329">
            <a:off x="3631783" y="3537470"/>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1" name="椭圆 80">
            <a:extLst>
              <a:ext uri="{FF2B5EF4-FFF2-40B4-BE49-F238E27FC236}">
                <a16:creationId xmlns:a16="http://schemas.microsoft.com/office/drawing/2014/main" id="{FD83366E-D50F-4074-A811-EE9DEC041CFE}"/>
              </a:ext>
            </a:extLst>
          </p:cNvPr>
          <p:cNvSpPr/>
          <p:nvPr/>
        </p:nvSpPr>
        <p:spPr bwMode="auto">
          <a:xfrm>
            <a:off x="2154720" y="3813414"/>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84" name="椭圆 83">
            <a:extLst>
              <a:ext uri="{FF2B5EF4-FFF2-40B4-BE49-F238E27FC236}">
                <a16:creationId xmlns:a16="http://schemas.microsoft.com/office/drawing/2014/main" id="{20A26312-1A97-4915-81D3-B2FB6AA1B29D}"/>
              </a:ext>
            </a:extLst>
          </p:cNvPr>
          <p:cNvSpPr/>
          <p:nvPr/>
        </p:nvSpPr>
        <p:spPr bwMode="auto">
          <a:xfrm rot="21058206">
            <a:off x="1734160" y="3294177"/>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85" name="直线连接符 286">
            <a:extLst>
              <a:ext uri="{FF2B5EF4-FFF2-40B4-BE49-F238E27FC236}">
                <a16:creationId xmlns:a16="http://schemas.microsoft.com/office/drawing/2014/main" id="{72B64A5E-5EF4-48C1-9CD5-AF962D80A234}"/>
              </a:ext>
            </a:extLst>
          </p:cNvPr>
          <p:cNvCxnSpPr>
            <a:cxnSpLocks/>
            <a:stCxn id="69" idx="7"/>
            <a:endCxn id="81" idx="4"/>
          </p:cNvCxnSpPr>
          <p:nvPr/>
        </p:nvCxnSpPr>
        <p:spPr bwMode="auto">
          <a:xfrm flipH="1" flipV="1">
            <a:off x="2219520" y="3943014"/>
            <a:ext cx="21445" cy="513532"/>
          </a:xfrm>
          <a:prstGeom prst="line">
            <a:avLst/>
          </a:prstGeom>
          <a:noFill/>
          <a:ln w="38100" cap="flat" cmpd="sng" algn="ctr">
            <a:solidFill>
              <a:srgbClr val="FF0000"/>
            </a:solidFill>
            <a:prstDash val="solid"/>
            <a:round/>
            <a:headEnd type="none" w="med" len="med"/>
            <a:tailEnd type="none" w="med" len="med"/>
          </a:ln>
        </p:spPr>
      </p:cxnSp>
      <p:cxnSp>
        <p:nvCxnSpPr>
          <p:cNvPr id="93" name="直线连接符 286">
            <a:extLst>
              <a:ext uri="{FF2B5EF4-FFF2-40B4-BE49-F238E27FC236}">
                <a16:creationId xmlns:a16="http://schemas.microsoft.com/office/drawing/2014/main" id="{FA4EDA22-E71C-4736-9021-26B460221898}"/>
              </a:ext>
            </a:extLst>
          </p:cNvPr>
          <p:cNvCxnSpPr>
            <a:cxnSpLocks/>
            <a:stCxn id="84" idx="5"/>
            <a:endCxn id="81" idx="1"/>
          </p:cNvCxnSpPr>
          <p:nvPr/>
        </p:nvCxnSpPr>
        <p:spPr bwMode="auto">
          <a:xfrm>
            <a:off x="1851405" y="3397039"/>
            <a:ext cx="322294" cy="435354"/>
          </a:xfrm>
          <a:prstGeom prst="line">
            <a:avLst/>
          </a:prstGeom>
          <a:noFill/>
          <a:ln w="38100" cap="flat" cmpd="sng" algn="ctr">
            <a:solidFill>
              <a:srgbClr val="FF0000"/>
            </a:solidFill>
            <a:prstDash val="solid"/>
            <a:round/>
            <a:headEnd type="none" w="med" len="med"/>
            <a:tailEnd type="none" w="med" len="med"/>
          </a:ln>
        </p:spPr>
      </p:cxnSp>
      <p:cxnSp>
        <p:nvCxnSpPr>
          <p:cNvPr id="98" name="直线连接符 286">
            <a:extLst>
              <a:ext uri="{FF2B5EF4-FFF2-40B4-BE49-F238E27FC236}">
                <a16:creationId xmlns:a16="http://schemas.microsoft.com/office/drawing/2014/main" id="{7008EB0D-384D-46AA-958F-2A66AB2E1522}"/>
              </a:ext>
            </a:extLst>
          </p:cNvPr>
          <p:cNvCxnSpPr>
            <a:cxnSpLocks/>
            <a:stCxn id="99" idx="5"/>
            <a:endCxn id="145" idx="7"/>
          </p:cNvCxnSpPr>
          <p:nvPr/>
        </p:nvCxnSpPr>
        <p:spPr bwMode="auto">
          <a:xfrm flipH="1">
            <a:off x="784122" y="4624590"/>
            <a:ext cx="89759" cy="482062"/>
          </a:xfrm>
          <a:prstGeom prst="line">
            <a:avLst/>
          </a:prstGeom>
          <a:noFill/>
          <a:ln w="38100" cap="flat" cmpd="sng" algn="ctr">
            <a:solidFill>
              <a:srgbClr val="FF0000"/>
            </a:solidFill>
            <a:prstDash val="solid"/>
            <a:round/>
            <a:headEnd type="none" w="med" len="med"/>
            <a:tailEnd type="none" w="med" len="med"/>
          </a:ln>
        </p:spPr>
      </p:cxnSp>
      <p:sp>
        <p:nvSpPr>
          <p:cNvPr id="99" name="椭圆 98">
            <a:extLst>
              <a:ext uri="{FF2B5EF4-FFF2-40B4-BE49-F238E27FC236}">
                <a16:creationId xmlns:a16="http://schemas.microsoft.com/office/drawing/2014/main" id="{8464A5C1-EFF8-42C9-BDB8-D36C46D98A17}"/>
              </a:ext>
            </a:extLst>
          </p:cNvPr>
          <p:cNvSpPr/>
          <p:nvPr/>
        </p:nvSpPr>
        <p:spPr bwMode="auto">
          <a:xfrm rot="3439592">
            <a:off x="822915" y="4496483"/>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120" name="直线连接符 286">
            <a:extLst>
              <a:ext uri="{FF2B5EF4-FFF2-40B4-BE49-F238E27FC236}">
                <a16:creationId xmlns:a16="http://schemas.microsoft.com/office/drawing/2014/main" id="{583CC0F4-C5D2-4E7A-932B-72C31C0D8B39}"/>
              </a:ext>
            </a:extLst>
          </p:cNvPr>
          <p:cNvCxnSpPr>
            <a:cxnSpLocks/>
            <a:stCxn id="79" idx="5"/>
            <a:endCxn id="84" idx="1"/>
          </p:cNvCxnSpPr>
          <p:nvPr/>
        </p:nvCxnSpPr>
        <p:spPr bwMode="auto">
          <a:xfrm>
            <a:off x="1198013" y="3202068"/>
            <a:ext cx="548502" cy="118847"/>
          </a:xfrm>
          <a:prstGeom prst="line">
            <a:avLst/>
          </a:prstGeom>
          <a:noFill/>
          <a:ln w="38100" cap="flat" cmpd="sng" algn="ctr">
            <a:solidFill>
              <a:srgbClr val="FF0000"/>
            </a:solidFill>
            <a:prstDash val="solid"/>
            <a:round/>
            <a:headEnd type="none" w="med" len="med"/>
            <a:tailEnd type="none" w="med" len="med"/>
          </a:ln>
        </p:spPr>
      </p:cxnSp>
      <p:sp>
        <p:nvSpPr>
          <p:cNvPr id="123" name="椭圆 122">
            <a:extLst>
              <a:ext uri="{FF2B5EF4-FFF2-40B4-BE49-F238E27FC236}">
                <a16:creationId xmlns:a16="http://schemas.microsoft.com/office/drawing/2014/main" id="{7BBD9287-0DF2-4F86-ACDE-B28F186AE292}"/>
              </a:ext>
            </a:extLst>
          </p:cNvPr>
          <p:cNvSpPr/>
          <p:nvPr/>
        </p:nvSpPr>
        <p:spPr bwMode="auto">
          <a:xfrm rot="19528559">
            <a:off x="1962628" y="5063224"/>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124" name="直线连接符 286">
            <a:extLst>
              <a:ext uri="{FF2B5EF4-FFF2-40B4-BE49-F238E27FC236}">
                <a16:creationId xmlns:a16="http://schemas.microsoft.com/office/drawing/2014/main" id="{47E0E006-5CC9-4A7D-A985-EB20B740BB95}"/>
              </a:ext>
            </a:extLst>
          </p:cNvPr>
          <p:cNvCxnSpPr>
            <a:cxnSpLocks/>
            <a:stCxn id="123" idx="7"/>
            <a:endCxn id="69" idx="3"/>
          </p:cNvCxnSpPr>
          <p:nvPr/>
        </p:nvCxnSpPr>
        <p:spPr bwMode="auto">
          <a:xfrm flipV="1">
            <a:off x="2039210" y="4579454"/>
            <a:ext cx="160645" cy="484849"/>
          </a:xfrm>
          <a:prstGeom prst="line">
            <a:avLst/>
          </a:prstGeom>
          <a:noFill/>
          <a:ln w="38100" cap="flat" cmpd="sng" algn="ctr">
            <a:solidFill>
              <a:srgbClr val="FF0000"/>
            </a:solidFill>
            <a:prstDash val="solid"/>
            <a:round/>
            <a:headEnd type="none" w="med" len="med"/>
            <a:tailEnd type="none" w="med" len="med"/>
          </a:ln>
        </p:spPr>
      </p:cxnSp>
      <p:sp>
        <p:nvSpPr>
          <p:cNvPr id="135" name="椭圆 134">
            <a:extLst>
              <a:ext uri="{FF2B5EF4-FFF2-40B4-BE49-F238E27FC236}">
                <a16:creationId xmlns:a16="http://schemas.microsoft.com/office/drawing/2014/main" id="{9752FE27-117F-4799-B4B4-73204CB79D8B}"/>
              </a:ext>
            </a:extLst>
          </p:cNvPr>
          <p:cNvSpPr/>
          <p:nvPr/>
        </p:nvSpPr>
        <p:spPr bwMode="auto">
          <a:xfrm rot="21058206">
            <a:off x="2495748" y="3231360"/>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138" name="直线连接符 286">
            <a:extLst>
              <a:ext uri="{FF2B5EF4-FFF2-40B4-BE49-F238E27FC236}">
                <a16:creationId xmlns:a16="http://schemas.microsoft.com/office/drawing/2014/main" id="{7125D6C7-40F1-4695-B9F6-99C2A7286472}"/>
              </a:ext>
            </a:extLst>
          </p:cNvPr>
          <p:cNvCxnSpPr>
            <a:cxnSpLocks/>
            <a:stCxn id="81" idx="7"/>
            <a:endCxn id="135" idx="3"/>
          </p:cNvCxnSpPr>
          <p:nvPr/>
        </p:nvCxnSpPr>
        <p:spPr bwMode="auto">
          <a:xfrm flipV="1">
            <a:off x="2265341" y="3348605"/>
            <a:ext cx="257145" cy="483788"/>
          </a:xfrm>
          <a:prstGeom prst="line">
            <a:avLst/>
          </a:prstGeom>
          <a:noFill/>
          <a:ln w="38100" cap="flat" cmpd="sng" algn="ctr">
            <a:solidFill>
              <a:srgbClr val="FF0000"/>
            </a:solidFill>
            <a:prstDash val="solid"/>
            <a:round/>
            <a:headEnd type="none" w="med" len="med"/>
            <a:tailEnd type="none" w="med" len="med"/>
          </a:ln>
        </p:spPr>
      </p:cxnSp>
      <p:sp>
        <p:nvSpPr>
          <p:cNvPr id="141" name="椭圆 140">
            <a:extLst>
              <a:ext uri="{FF2B5EF4-FFF2-40B4-BE49-F238E27FC236}">
                <a16:creationId xmlns:a16="http://schemas.microsoft.com/office/drawing/2014/main" id="{6966B382-9C79-4CA3-9959-20CC37DA0A23}"/>
              </a:ext>
            </a:extLst>
          </p:cNvPr>
          <p:cNvSpPr/>
          <p:nvPr/>
        </p:nvSpPr>
        <p:spPr bwMode="auto">
          <a:xfrm rot="721325">
            <a:off x="4017082" y="4361989"/>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cxnSp>
        <p:nvCxnSpPr>
          <p:cNvPr id="143" name="直线连接符 286">
            <a:extLst>
              <a:ext uri="{FF2B5EF4-FFF2-40B4-BE49-F238E27FC236}">
                <a16:creationId xmlns:a16="http://schemas.microsoft.com/office/drawing/2014/main" id="{F6615138-1207-4F6A-AB3A-3F7DFA847BD7}"/>
              </a:ext>
            </a:extLst>
          </p:cNvPr>
          <p:cNvCxnSpPr>
            <a:cxnSpLocks/>
            <a:stCxn id="67" idx="7"/>
            <a:endCxn id="75" idx="3"/>
          </p:cNvCxnSpPr>
          <p:nvPr/>
        </p:nvCxnSpPr>
        <p:spPr bwMode="auto">
          <a:xfrm flipV="1">
            <a:off x="2923679" y="3876749"/>
            <a:ext cx="183060" cy="491975"/>
          </a:xfrm>
          <a:prstGeom prst="line">
            <a:avLst/>
          </a:prstGeom>
          <a:noFill/>
          <a:ln w="38100" cap="flat" cmpd="sng" algn="ctr">
            <a:solidFill>
              <a:srgbClr val="FF0000"/>
            </a:solidFill>
            <a:prstDash val="solid"/>
            <a:round/>
            <a:headEnd type="none" w="med" len="med"/>
            <a:tailEnd type="none" w="med" len="med"/>
          </a:ln>
        </p:spPr>
      </p:cxnSp>
      <p:cxnSp>
        <p:nvCxnSpPr>
          <p:cNvPr id="156" name="直线连接符 286">
            <a:extLst>
              <a:ext uri="{FF2B5EF4-FFF2-40B4-BE49-F238E27FC236}">
                <a16:creationId xmlns:a16="http://schemas.microsoft.com/office/drawing/2014/main" id="{92608CE1-773D-403A-A487-F8EAFFBA8E2C}"/>
              </a:ext>
            </a:extLst>
          </p:cNvPr>
          <p:cNvCxnSpPr>
            <a:cxnSpLocks/>
            <a:stCxn id="75" idx="6"/>
            <a:endCxn id="80" idx="3"/>
          </p:cNvCxnSpPr>
          <p:nvPr/>
        </p:nvCxnSpPr>
        <p:spPr bwMode="auto">
          <a:xfrm flipV="1">
            <a:off x="3175959" y="3643875"/>
            <a:ext cx="470943" cy="135174"/>
          </a:xfrm>
          <a:prstGeom prst="line">
            <a:avLst/>
          </a:prstGeom>
          <a:noFill/>
          <a:ln w="38100" cap="flat" cmpd="sng" algn="ctr">
            <a:solidFill>
              <a:srgbClr val="FF0000"/>
            </a:solidFill>
            <a:prstDash val="solid"/>
            <a:round/>
            <a:headEnd type="none" w="med" len="med"/>
            <a:tailEnd type="none" w="med" len="med"/>
          </a:ln>
        </p:spPr>
      </p:cxnSp>
      <p:cxnSp>
        <p:nvCxnSpPr>
          <p:cNvPr id="160" name="直线连接符 286">
            <a:extLst>
              <a:ext uri="{FF2B5EF4-FFF2-40B4-BE49-F238E27FC236}">
                <a16:creationId xmlns:a16="http://schemas.microsoft.com/office/drawing/2014/main" id="{C616764C-7598-4291-8CFB-B9F6F29B3D32}"/>
              </a:ext>
            </a:extLst>
          </p:cNvPr>
          <p:cNvCxnSpPr>
            <a:cxnSpLocks/>
            <a:stCxn id="67" idx="5"/>
            <a:endCxn id="77" idx="1"/>
          </p:cNvCxnSpPr>
          <p:nvPr/>
        </p:nvCxnSpPr>
        <p:spPr bwMode="auto">
          <a:xfrm>
            <a:off x="2964097" y="4450972"/>
            <a:ext cx="508517" cy="213707"/>
          </a:xfrm>
          <a:prstGeom prst="line">
            <a:avLst/>
          </a:prstGeom>
          <a:noFill/>
          <a:ln w="38100" cap="flat" cmpd="sng" algn="ctr">
            <a:solidFill>
              <a:srgbClr val="FF0000"/>
            </a:solidFill>
            <a:prstDash val="solid"/>
            <a:round/>
            <a:headEnd type="none" w="med" len="med"/>
            <a:tailEnd type="none" w="med" len="med"/>
          </a:ln>
        </p:spPr>
      </p:cxnSp>
      <p:cxnSp>
        <p:nvCxnSpPr>
          <p:cNvPr id="165" name="直线连接符 286">
            <a:extLst>
              <a:ext uri="{FF2B5EF4-FFF2-40B4-BE49-F238E27FC236}">
                <a16:creationId xmlns:a16="http://schemas.microsoft.com/office/drawing/2014/main" id="{2A739FBE-A244-4DC8-A8D3-95C668C4E0C4}"/>
              </a:ext>
            </a:extLst>
          </p:cNvPr>
          <p:cNvCxnSpPr>
            <a:cxnSpLocks/>
            <a:stCxn id="77" idx="6"/>
            <a:endCxn id="141" idx="3"/>
          </p:cNvCxnSpPr>
          <p:nvPr/>
        </p:nvCxnSpPr>
        <p:spPr bwMode="auto">
          <a:xfrm flipV="1">
            <a:off x="3592346" y="4462061"/>
            <a:ext cx="435176" cy="203541"/>
          </a:xfrm>
          <a:prstGeom prst="line">
            <a:avLst/>
          </a:prstGeom>
          <a:noFill/>
          <a:ln w="38100" cap="flat" cmpd="sng" algn="ctr">
            <a:solidFill>
              <a:srgbClr val="FF0000"/>
            </a:solidFill>
            <a:prstDash val="solid"/>
            <a:round/>
            <a:headEnd type="none" w="med" len="med"/>
            <a:tailEnd type="none" w="med" len="med"/>
          </a:ln>
        </p:spPr>
      </p:cxnSp>
      <p:sp>
        <p:nvSpPr>
          <p:cNvPr id="69" name="椭圆 68">
            <a:extLst>
              <a:ext uri="{FF2B5EF4-FFF2-40B4-BE49-F238E27FC236}">
                <a16:creationId xmlns:a16="http://schemas.microsoft.com/office/drawing/2014/main" id="{B3C088AC-9A2F-4D41-B602-195120487798}"/>
              </a:ext>
            </a:extLst>
          </p:cNvPr>
          <p:cNvSpPr/>
          <p:nvPr/>
        </p:nvSpPr>
        <p:spPr bwMode="auto">
          <a:xfrm rot="20009620">
            <a:off x="2155610" y="4453200"/>
            <a:ext cx="129600" cy="129600"/>
          </a:xfrm>
          <a:prstGeom prst="ellipse">
            <a:avLst/>
          </a:prstGeom>
          <a:solidFill>
            <a:srgbClr val="FFC000"/>
          </a:solidFill>
          <a:ln w="12700" cap="flat" cmpd="sng" algn="ctr">
            <a:noFill/>
            <a:prstDash val="solid"/>
            <a:round/>
            <a:headEnd type="none" w="med" len="med"/>
            <a:tailEnd type="triangle" w="med" len="med"/>
          </a:ln>
        </p:spPr>
        <p:txBody>
          <a:bodyPr vert="horz" wrap="square" lIns="91440" tIns="45720" rIns="91440" bIns="45720" numCol="1" rtlCol="0" anchor="t" anchorCtr="0" compatLnSpc="1"/>
          <a:lstStyle/>
          <a:p>
            <a:pPr marR="0" algn="l" defTabSz="914400" rtl="0" eaLnBrk="1" fontAlgn="base" latinLnBrk="0" hangingPunct="1">
              <a:lnSpc>
                <a:spcPct val="100000"/>
              </a:lnSpc>
              <a:spcBef>
                <a:spcPct val="25000"/>
              </a:spcBef>
              <a:spcAft>
                <a:spcPct val="0"/>
              </a:spcAft>
              <a:buClr>
                <a:schemeClr val="accent2"/>
              </a:buClr>
              <a:buSzTx/>
              <a:buNone/>
            </a:pPr>
            <a:endParaRPr kumimoji="1" lang="zh-CN" altLang="en-US" sz="20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p:txBody>
      </p:sp>
      <p:sp>
        <p:nvSpPr>
          <p:cNvPr id="63" name="文本框 62">
            <a:extLst>
              <a:ext uri="{FF2B5EF4-FFF2-40B4-BE49-F238E27FC236}">
                <a16:creationId xmlns:a16="http://schemas.microsoft.com/office/drawing/2014/main" id="{32A54B0E-2662-4BED-B109-86BC2EA8732E}"/>
              </a:ext>
            </a:extLst>
          </p:cNvPr>
          <p:cNvSpPr txBox="1"/>
          <p:nvPr/>
        </p:nvSpPr>
        <p:spPr>
          <a:xfrm>
            <a:off x="4585494" y="1067396"/>
            <a:ext cx="4464330" cy="1795363"/>
          </a:xfrm>
          <a:prstGeom prst="rect">
            <a:avLst/>
          </a:prstGeom>
          <a:noFill/>
        </p:spPr>
        <p:txBody>
          <a:bodyPr wrap="square">
            <a:spAutoFit/>
          </a:bodyPr>
          <a:lstStyle/>
          <a:p>
            <a:pPr lvl="0"/>
            <a:r>
              <a:rPr lang="en-US" altLang="zh-CN" b="1" dirty="0"/>
              <a:t>Goal-biased</a:t>
            </a:r>
            <a:r>
              <a:rPr lang="zh-CN" altLang="en-US" b="1" dirty="0"/>
              <a:t> </a:t>
            </a:r>
            <a:r>
              <a:rPr lang="en-US" altLang="zh-CN" b="1" dirty="0"/>
              <a:t>RRT</a:t>
            </a:r>
          </a:p>
          <a:p>
            <a:pPr lvl="0">
              <a:spcAft>
                <a:spcPts val="200"/>
              </a:spcAft>
            </a:pPr>
            <a:r>
              <a:rPr lang="en-US" altLang="zh-CN" sz="1050" dirty="0"/>
              <a:t>Steven LaValle and James </a:t>
            </a:r>
            <a:r>
              <a:rPr lang="en-US" altLang="zh-CN" sz="1050" dirty="0" err="1"/>
              <a:t>Kuffne</a:t>
            </a:r>
            <a:r>
              <a:rPr lang="en-US" altLang="zh-CN" sz="1050" dirty="0"/>
              <a:t>. 2001. Randomized </a:t>
            </a:r>
            <a:r>
              <a:rPr lang="en-US" altLang="zh-CN" sz="1050" dirty="0" err="1"/>
              <a:t>Kinodynamic</a:t>
            </a:r>
            <a:r>
              <a:rPr lang="en-US" altLang="zh-CN" sz="1050" dirty="0"/>
              <a:t> Planning. </a:t>
            </a:r>
            <a:r>
              <a:rPr lang="en-US" altLang="zh-CN" sz="1050" i="1" dirty="0"/>
              <a:t>International Journal of Robotics Research</a:t>
            </a:r>
            <a:r>
              <a:rPr lang="en-US" altLang="zh-CN" sz="1050" dirty="0"/>
              <a:t>. Vol. 20 (5).</a:t>
            </a:r>
            <a:endParaRPr lang="en-US" altLang="zh-CN" sz="1050" dirty="0">
              <a:sym typeface="Wingdings" panose="05000000000000000000" pitchFamily="2" charset="2"/>
            </a:endParaRPr>
          </a:p>
          <a:p>
            <a:pPr marL="285750" lvl="0" indent="-285750">
              <a:lnSpc>
                <a:spcPts val="1800"/>
              </a:lnSpc>
              <a:buClr>
                <a:schemeClr val="tx1"/>
              </a:buClr>
              <a:buFont typeface="Wingdings" panose="05000000000000000000" pitchFamily="2" charset="2"/>
              <a:buChar char="p"/>
            </a:pPr>
            <a:r>
              <a:rPr lang="en-US" altLang="zh-CN" dirty="0"/>
              <a:t>There is a small </a:t>
            </a:r>
            <a:r>
              <a:rPr lang="en-US" altLang="zh-CN" b="1" dirty="0"/>
              <a:t>probability </a:t>
            </a:r>
            <a:r>
              <a:rPr lang="en-US" altLang="zh-CN" dirty="0"/>
              <a:t>(</a:t>
            </a:r>
            <a:r>
              <a:rPr lang="en-US" altLang="zh-CN" b="1" dirty="0"/>
              <a:t>goal bias</a:t>
            </a:r>
            <a:r>
              <a:rPr lang="en-US" altLang="zh-CN" dirty="0"/>
              <a:t>) that </a:t>
            </a:r>
            <a:r>
              <a:rPr lang="en-US" altLang="zh-CN" b="1" dirty="0"/>
              <a:t>sampling the goal</a:t>
            </a:r>
          </a:p>
          <a:p>
            <a:pPr marL="285750" lvl="0" indent="-285750">
              <a:lnSpc>
                <a:spcPts val="1800"/>
              </a:lnSpc>
              <a:spcBef>
                <a:spcPts val="1200"/>
              </a:spcBef>
              <a:buClr>
                <a:schemeClr val="tx1"/>
              </a:buClr>
              <a:buFont typeface="Wingdings" panose="05000000000000000000" pitchFamily="2" charset="2"/>
              <a:buChar char="p"/>
            </a:pPr>
            <a:r>
              <a:rPr lang="en-US" altLang="zh-CN" dirty="0"/>
              <a:t>The higher this probability, the more greedily the tree grows towards the goal</a:t>
            </a:r>
            <a:endParaRPr lang="en-US" altLang="zh-CN" sz="1800" dirty="0"/>
          </a:p>
        </p:txBody>
      </p:sp>
      <p:sp>
        <p:nvSpPr>
          <p:cNvPr id="64" name="文本框 63">
            <a:extLst>
              <a:ext uri="{FF2B5EF4-FFF2-40B4-BE49-F238E27FC236}">
                <a16:creationId xmlns:a16="http://schemas.microsoft.com/office/drawing/2014/main" id="{55EBCC98-F7E1-41DF-AF7C-6E0B0438943B}"/>
              </a:ext>
            </a:extLst>
          </p:cNvPr>
          <p:cNvSpPr txBox="1"/>
          <p:nvPr/>
        </p:nvSpPr>
        <p:spPr>
          <a:xfrm>
            <a:off x="94177" y="1067397"/>
            <a:ext cx="4477823" cy="1872307"/>
          </a:xfrm>
          <a:prstGeom prst="rect">
            <a:avLst/>
          </a:prstGeom>
          <a:noFill/>
        </p:spPr>
        <p:txBody>
          <a:bodyPr wrap="square">
            <a:spAutoFit/>
          </a:bodyPr>
          <a:lstStyle/>
          <a:p>
            <a:pPr lvl="0"/>
            <a:r>
              <a:rPr lang="en-US" altLang="zh-CN" sz="1800" b="1" dirty="0"/>
              <a:t>RRT </a:t>
            </a:r>
            <a:r>
              <a:rPr lang="en-US" altLang="zh-CN" sz="1600" dirty="0"/>
              <a:t>(R</a:t>
            </a:r>
            <a:r>
              <a:rPr lang="en-US" altLang="zh-CN" sz="1600" i="0" dirty="0">
                <a:effectLst/>
              </a:rPr>
              <a:t>apidly-exploring Random </a:t>
            </a:r>
            <a:r>
              <a:rPr lang="en-US" altLang="zh-CN" sz="1600" dirty="0"/>
              <a:t>T</a:t>
            </a:r>
            <a:r>
              <a:rPr lang="en-US" altLang="zh-CN" sz="1600" i="0" dirty="0">
                <a:effectLst/>
              </a:rPr>
              <a:t>ree</a:t>
            </a:r>
            <a:r>
              <a:rPr lang="en-US" altLang="zh-CN" sz="1600" dirty="0"/>
              <a:t>)</a:t>
            </a:r>
          </a:p>
          <a:p>
            <a:pPr lvl="0">
              <a:spcAft>
                <a:spcPts val="200"/>
              </a:spcAft>
            </a:pPr>
            <a:r>
              <a:rPr lang="en-US" altLang="zh-CN" sz="1050" dirty="0"/>
              <a:t>Steven LaValle</a:t>
            </a:r>
            <a:r>
              <a:rPr lang="en-US" altLang="zh-CN" sz="1050" dirty="0">
                <a:sym typeface="Wingdings" panose="05000000000000000000" pitchFamily="2" charset="2"/>
              </a:rPr>
              <a:t>. 1996. Rapidly-exploring random trees: A new tool for path planning. </a:t>
            </a:r>
            <a:r>
              <a:rPr lang="en-US" altLang="zh-CN" sz="1050" i="1" dirty="0">
                <a:sym typeface="Wingdings" panose="05000000000000000000" pitchFamily="2" charset="2"/>
              </a:rPr>
              <a:t>Computer Science Department</a:t>
            </a:r>
            <a:r>
              <a:rPr lang="en-US" altLang="zh-CN" sz="1050" dirty="0">
                <a:sym typeface="Wingdings" panose="05000000000000000000" pitchFamily="2" charset="2"/>
              </a:rPr>
              <a:t>.</a:t>
            </a:r>
            <a:r>
              <a:rPr lang="en-US" altLang="zh-CN" sz="1050" dirty="0"/>
              <a:t> Vol. 98 (11).</a:t>
            </a:r>
            <a:endParaRPr lang="en-US" altLang="zh-CN" sz="1050" dirty="0">
              <a:sym typeface="Wingdings" panose="05000000000000000000" pitchFamily="2" charset="2"/>
            </a:endParaRPr>
          </a:p>
          <a:p>
            <a:pPr marL="285750" lvl="0" indent="-285750">
              <a:lnSpc>
                <a:spcPts val="1800"/>
              </a:lnSpc>
              <a:buFont typeface="Wingdings" panose="05000000000000000000" pitchFamily="2" charset="2"/>
              <a:buChar char="p"/>
            </a:pPr>
            <a:r>
              <a:rPr lang="en-US" altLang="zh-CN" b="1" dirty="0"/>
              <a:t>Grow a</a:t>
            </a:r>
            <a:r>
              <a:rPr lang="en-US" altLang="zh-CN" sz="1800" b="1" dirty="0"/>
              <a:t> </a:t>
            </a:r>
            <a:r>
              <a:rPr lang="en-US" altLang="zh-CN" b="1" dirty="0"/>
              <a:t>tree </a:t>
            </a:r>
            <a:r>
              <a:rPr lang="en-US" altLang="zh-CN" dirty="0"/>
              <a:t>rooted at the start node by connecting new nodes one by one to the nearest node on the tree</a:t>
            </a:r>
          </a:p>
          <a:p>
            <a:pPr marL="285750" lvl="0" indent="-285750">
              <a:lnSpc>
                <a:spcPts val="1800"/>
              </a:lnSpc>
              <a:buFont typeface="Wingdings" panose="05000000000000000000" pitchFamily="2" charset="2"/>
              <a:buChar char="p"/>
            </a:pPr>
            <a:r>
              <a:rPr lang="en-US" altLang="zh-CN" dirty="0"/>
              <a:t>The growth direction of the tree depends on a </a:t>
            </a:r>
            <a:r>
              <a:rPr lang="en-US" altLang="zh-CN" b="1" dirty="0"/>
              <a:t>random node </a:t>
            </a:r>
            <a:r>
              <a:rPr lang="en-US" altLang="zh-CN" dirty="0"/>
              <a:t>sampled in the map</a:t>
            </a:r>
            <a:endParaRPr lang="en-US" altLang="zh-CN" sz="1800" i="1" dirty="0"/>
          </a:p>
        </p:txBody>
      </p:sp>
    </p:spTree>
    <p:extLst>
      <p:ext uri="{BB962C8B-B14F-4D97-AF65-F5344CB8AC3E}">
        <p14:creationId xmlns:p14="http://schemas.microsoft.com/office/powerpoint/2010/main" val="735851185"/>
      </p:ext>
    </p:extLst>
  </p:cSld>
  <p:clrMapOvr>
    <a:masterClrMapping/>
  </p:clrMapOvr>
  <mc:AlternateContent xmlns:mc="http://schemas.openxmlformats.org/markup-compatibility/2006" xmlns:p14="http://schemas.microsoft.com/office/powerpoint/2010/main">
    <mc:Choice Requires="p14">
      <p:transition spd="slow" p14:dur="2000" advTm="160382"/>
    </mc:Choice>
    <mc:Fallback xmlns="">
      <p:transition spd="slow" advTm="160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131"/>
                                        </p:tgtEl>
                                        <p:attrNameLst>
                                          <p:attrName>stroke.color</p:attrName>
                                        </p:attrNameLst>
                                      </p:cBhvr>
                                      <p:to>
                                        <a:srgbClr val="3399FF"/>
                                      </p:to>
                                    </p:animClr>
                                    <p:set>
                                      <p:cBhvr>
                                        <p:cTn id="7" dur="500" fill="hold"/>
                                        <p:tgtEl>
                                          <p:spTgt spid="131"/>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500" fill="hold"/>
                                        <p:tgtEl>
                                          <p:spTgt spid="96"/>
                                        </p:tgtEl>
                                        <p:attrNameLst>
                                          <p:attrName>stroke.color</p:attrName>
                                        </p:attrNameLst>
                                      </p:cBhvr>
                                      <p:to>
                                        <a:srgbClr val="3399FF"/>
                                      </p:to>
                                    </p:animClr>
                                    <p:set>
                                      <p:cBhvr>
                                        <p:cTn id="10" dur="500" fill="hold"/>
                                        <p:tgtEl>
                                          <p:spTgt spid="96"/>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500" fill="hold"/>
                                        <p:tgtEl>
                                          <p:spTgt spid="97"/>
                                        </p:tgtEl>
                                        <p:attrNameLst>
                                          <p:attrName>stroke.color</p:attrName>
                                        </p:attrNameLst>
                                      </p:cBhvr>
                                      <p:to>
                                        <a:srgbClr val="3399FF"/>
                                      </p:to>
                                    </p:animClr>
                                    <p:set>
                                      <p:cBhvr>
                                        <p:cTn id="13" dur="500" fill="hold"/>
                                        <p:tgtEl>
                                          <p:spTgt spid="97"/>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500" fill="hold"/>
                                        <p:tgtEl>
                                          <p:spTgt spid="124"/>
                                        </p:tgtEl>
                                        <p:attrNameLst>
                                          <p:attrName>stroke.color</p:attrName>
                                        </p:attrNameLst>
                                      </p:cBhvr>
                                      <p:to>
                                        <a:srgbClr val="3399FF"/>
                                      </p:to>
                                    </p:animClr>
                                    <p:set>
                                      <p:cBhvr>
                                        <p:cTn id="16" dur="500" fill="hold"/>
                                        <p:tgtEl>
                                          <p:spTgt spid="124"/>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68"/>
                                        </p:tgtEl>
                                        <p:attrNameLst>
                                          <p:attrName>stroke.color</p:attrName>
                                        </p:attrNameLst>
                                      </p:cBhvr>
                                      <p:to>
                                        <a:srgbClr val="3399FF"/>
                                      </p:to>
                                    </p:animClr>
                                    <p:set>
                                      <p:cBhvr>
                                        <p:cTn id="19" dur="500" fill="hold"/>
                                        <p:tgtEl>
                                          <p:spTgt spid="68"/>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500" fill="hold"/>
                                        <p:tgtEl>
                                          <p:spTgt spid="143"/>
                                        </p:tgtEl>
                                        <p:attrNameLst>
                                          <p:attrName>stroke.color</p:attrName>
                                        </p:attrNameLst>
                                      </p:cBhvr>
                                      <p:to>
                                        <a:srgbClr val="3399FF"/>
                                      </p:to>
                                    </p:animClr>
                                    <p:set>
                                      <p:cBhvr>
                                        <p:cTn id="22" dur="500" fill="hold"/>
                                        <p:tgtEl>
                                          <p:spTgt spid="143"/>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156"/>
                                        </p:tgtEl>
                                        <p:attrNameLst>
                                          <p:attrName>stroke.color</p:attrName>
                                        </p:attrNameLst>
                                      </p:cBhvr>
                                      <p:to>
                                        <a:srgbClr val="3399FF"/>
                                      </p:to>
                                    </p:animClr>
                                    <p:set>
                                      <p:cBhvr>
                                        <p:cTn id="25" dur="500" fill="hold"/>
                                        <p:tgtEl>
                                          <p:spTgt spid="156"/>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172"/>
                                        </p:tgtEl>
                                        <p:attrNameLst>
                                          <p:attrName>stroke.color</p:attrName>
                                        </p:attrNameLst>
                                      </p:cBhvr>
                                      <p:to>
                                        <a:srgbClr val="3399FF"/>
                                      </p:to>
                                    </p:animClr>
                                    <p:set>
                                      <p:cBhvr>
                                        <p:cTn id="28" dur="500" fill="hold"/>
                                        <p:tgtEl>
                                          <p:spTgt spid="172"/>
                                        </p:tgtEl>
                                        <p:attrNameLst>
                                          <p:attrName>stroke.on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8"/>
                                        </p:tgtEl>
                                        <p:attrNameLst>
                                          <p:attrName>style.visibility</p:attrName>
                                        </p:attrNameLst>
                                      </p:cBhvr>
                                      <p:to>
                                        <p:strVal val="visible"/>
                                      </p:to>
                                    </p:set>
                                    <p:animEffect transition="in" filter="fade">
                                      <p:cBhvr>
                                        <p:cTn id="33" dur="500"/>
                                        <p:tgtEl>
                                          <p:spTgt spid="348"/>
                                        </p:tgtEl>
                                      </p:cBhvr>
                                    </p:animEffect>
                                  </p:childTnLst>
                                </p:cTn>
                              </p:par>
                              <p:par>
                                <p:cTn id="34" presetID="1"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par>
                          <p:cTn id="36" fill="hold">
                            <p:stCondLst>
                              <p:cond delay="500"/>
                            </p:stCondLst>
                            <p:childTnLst>
                              <p:par>
                                <p:cTn id="37" presetID="10" presetClass="entr" presetSubtype="0" fill="hold" nodeType="afterEffect">
                                  <p:stCondLst>
                                    <p:cond delay="500"/>
                                  </p:stCondLst>
                                  <p:childTnLst>
                                    <p:set>
                                      <p:cBhvr>
                                        <p:cTn id="38" dur="1" fill="hold">
                                          <p:stCondLst>
                                            <p:cond delay="0"/>
                                          </p:stCondLst>
                                        </p:cTn>
                                        <p:tgtEl>
                                          <p:spTgt spid="349"/>
                                        </p:tgtEl>
                                        <p:attrNameLst>
                                          <p:attrName>style.visibility</p:attrName>
                                        </p:attrNameLst>
                                      </p:cBhvr>
                                      <p:to>
                                        <p:strVal val="visible"/>
                                      </p:to>
                                    </p:set>
                                    <p:animEffect transition="in" filter="fade">
                                      <p:cBhvr>
                                        <p:cTn id="39" dur="500"/>
                                        <p:tgtEl>
                                          <p:spTgt spid="349"/>
                                        </p:tgtEl>
                                      </p:cBhvr>
                                    </p:animEffect>
                                  </p:childTnLst>
                                </p:cTn>
                              </p:par>
                            </p:childTnLst>
                          </p:cTn>
                        </p:par>
                        <p:par>
                          <p:cTn id="40" fill="hold">
                            <p:stCondLst>
                              <p:cond delay="1500"/>
                            </p:stCondLst>
                            <p:childTnLst>
                              <p:par>
                                <p:cTn id="41" presetID="1" presetClass="entr" presetSubtype="0" fill="hold" grpId="0" nodeType="afterEffect">
                                  <p:stCondLst>
                                    <p:cond delay="500"/>
                                  </p:stCondLst>
                                  <p:childTnLst>
                                    <p:set>
                                      <p:cBhvr>
                                        <p:cTn id="42" dur="1" fill="hold">
                                          <p:stCondLst>
                                            <p:cond delay="0"/>
                                          </p:stCondLst>
                                        </p:cTn>
                                        <p:tgtEl>
                                          <p:spTgt spid="35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354"/>
                                        </p:tgtEl>
                                        <p:attrNameLst>
                                          <p:attrName>style.visibility</p:attrName>
                                        </p:attrNameLst>
                                      </p:cBhvr>
                                      <p:to>
                                        <p:strVal val="visible"/>
                                      </p:to>
                                    </p:set>
                                  </p:childTnLst>
                                </p:cTn>
                              </p:par>
                              <p:par>
                                <p:cTn id="45" presetID="10" presetClass="entr" presetSubtype="0" fill="hold" grpId="1" nodeType="withEffect">
                                  <p:stCondLst>
                                    <p:cond delay="500"/>
                                  </p:stCondLst>
                                  <p:childTnLst>
                                    <p:set>
                                      <p:cBhvr>
                                        <p:cTn id="46" dur="1" fill="hold">
                                          <p:stCondLst>
                                            <p:cond delay="0"/>
                                          </p:stCondLst>
                                        </p:cTn>
                                        <p:tgtEl>
                                          <p:spTgt spid="358"/>
                                        </p:tgtEl>
                                        <p:attrNameLst>
                                          <p:attrName>style.visibility</p:attrName>
                                        </p:attrNameLst>
                                      </p:cBhvr>
                                      <p:to>
                                        <p:strVal val="visible"/>
                                      </p:to>
                                    </p:set>
                                    <p:animEffect transition="in" filter="fade">
                                      <p:cBhvr>
                                        <p:cTn id="47" dur="500"/>
                                        <p:tgtEl>
                                          <p:spTgt spid="358"/>
                                        </p:tgtEl>
                                      </p:cBhvr>
                                    </p:animEffect>
                                  </p:childTnLst>
                                </p:cTn>
                              </p:par>
                            </p:childTnLst>
                          </p:cTn>
                        </p:par>
                        <p:par>
                          <p:cTn id="48" fill="hold">
                            <p:stCondLst>
                              <p:cond delay="2500"/>
                            </p:stCondLst>
                            <p:childTnLst>
                              <p:par>
                                <p:cTn id="49" presetID="1" presetClass="entr" presetSubtype="0" fill="hold" nodeType="afterEffect">
                                  <p:stCondLst>
                                    <p:cond delay="500"/>
                                  </p:stCondLst>
                                  <p:childTnLst>
                                    <p:set>
                                      <p:cBhvr>
                                        <p:cTn id="50"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p:bldP spid="354" grpId="0" animBg="1"/>
      <p:bldP spid="358" grpId="0"/>
      <p:bldP spid="35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9F8DC915-CBBA-4210-90D8-BE3E22552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00" y="2437664"/>
            <a:ext cx="4115374" cy="3475205"/>
          </a:xfrm>
          <a:prstGeom prst="rect">
            <a:avLst/>
          </a:prstGeom>
        </p:spPr>
      </p:pic>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ko-KR" sz="3200" b="1" kern="100" dirty="0">
                <a:solidFill>
                  <a:schemeClr val="tx1"/>
                </a:solidFill>
                <a:latin typeface="Times" panose="02020603050405020304" pitchFamily="18" charset="0"/>
                <a:ea typeface="맑은 고딕" panose="020B0503020000020004" pitchFamily="50" charset="-127"/>
                <a:cs typeface="Times New Roman" panose="02020603050405020304" pitchFamily="18" charset="0"/>
              </a:rPr>
              <a:t>Issues and Ideas</a:t>
            </a:r>
            <a:endParaRPr lang="en-GB" altLang="en-US" sz="3200" b="1" kern="0" dirty="0">
              <a:solidFill>
                <a:schemeClr val="tx1"/>
              </a:solidFill>
              <a:latin typeface="+mn-lt"/>
            </a:endParaRPr>
          </a:p>
        </p:txBody>
      </p:sp>
      <p:sp>
        <p:nvSpPr>
          <p:cNvPr id="12" name="文本框 11">
            <a:extLst>
              <a:ext uri="{FF2B5EF4-FFF2-40B4-BE49-F238E27FC236}">
                <a16:creationId xmlns:a16="http://schemas.microsoft.com/office/drawing/2014/main" id="{912D907D-85AC-4C31-9568-85BF9A14C927}"/>
              </a:ext>
            </a:extLst>
          </p:cNvPr>
          <p:cNvSpPr txBox="1"/>
          <p:nvPr/>
        </p:nvSpPr>
        <p:spPr>
          <a:xfrm>
            <a:off x="179387" y="964916"/>
            <a:ext cx="8964612" cy="461665"/>
          </a:xfrm>
          <a:prstGeom prst="rect">
            <a:avLst/>
          </a:prstGeom>
          <a:noFill/>
        </p:spPr>
        <p:txBody>
          <a:bodyPr wrap="square" rtlCol="0">
            <a:spAutoFit/>
          </a:bodyPr>
          <a:lstStyle/>
          <a:p>
            <a:r>
              <a:rPr lang="en-US" altLang="zh-CN" sz="2400" b="1" dirty="0"/>
              <a:t>Issues </a:t>
            </a:r>
            <a:r>
              <a:rPr lang="en-US" altLang="zh-CN" sz="2400" dirty="0"/>
              <a:t>in RRT algorithm</a:t>
            </a:r>
          </a:p>
        </p:txBody>
      </p:sp>
      <p:sp>
        <p:nvSpPr>
          <p:cNvPr id="10" name="文本框 9">
            <a:extLst>
              <a:ext uri="{FF2B5EF4-FFF2-40B4-BE49-F238E27FC236}">
                <a16:creationId xmlns:a16="http://schemas.microsoft.com/office/drawing/2014/main" id="{96FBC5EA-ED57-4EA8-BD55-475791841B7F}"/>
              </a:ext>
            </a:extLst>
          </p:cNvPr>
          <p:cNvSpPr txBox="1"/>
          <p:nvPr/>
        </p:nvSpPr>
        <p:spPr>
          <a:xfrm>
            <a:off x="714064" y="5963505"/>
            <a:ext cx="3500846" cy="276999"/>
          </a:xfrm>
          <a:prstGeom prst="rect">
            <a:avLst/>
          </a:prstGeom>
          <a:noFill/>
        </p:spPr>
        <p:txBody>
          <a:bodyPr wrap="square" rtlCol="0">
            <a:spAutoFit/>
          </a:bodyPr>
          <a:lstStyle/>
          <a:p>
            <a:pPr algn="ctr"/>
            <a:r>
              <a:rPr lang="en-US" altLang="zh-CN" sz="1200" dirty="0"/>
              <a:t>Fig.5 Path (planed by RRT) extending to narrow area</a:t>
            </a:r>
            <a:endParaRPr lang="zh-CN" altLang="en-US" sz="1200" dirty="0"/>
          </a:p>
        </p:txBody>
      </p:sp>
      <p:sp>
        <p:nvSpPr>
          <p:cNvPr id="11" name="文本框 10">
            <a:extLst>
              <a:ext uri="{FF2B5EF4-FFF2-40B4-BE49-F238E27FC236}">
                <a16:creationId xmlns:a16="http://schemas.microsoft.com/office/drawing/2014/main" id="{12770EEE-2920-428F-88BB-71365C0D808E}"/>
              </a:ext>
            </a:extLst>
          </p:cNvPr>
          <p:cNvSpPr txBox="1"/>
          <p:nvPr/>
        </p:nvSpPr>
        <p:spPr>
          <a:xfrm>
            <a:off x="5301244" y="5963505"/>
            <a:ext cx="2818081" cy="276999"/>
          </a:xfrm>
          <a:prstGeom prst="rect">
            <a:avLst/>
          </a:prstGeom>
          <a:noFill/>
        </p:spPr>
        <p:txBody>
          <a:bodyPr wrap="square" rtlCol="0">
            <a:spAutoFit/>
          </a:bodyPr>
          <a:lstStyle/>
          <a:p>
            <a:pPr algn="ctr"/>
            <a:r>
              <a:rPr lang="en-US" altLang="zh-CN" sz="1200" dirty="0"/>
              <a:t>Fig.6</a:t>
            </a:r>
            <a:r>
              <a:rPr lang="zh-CN" altLang="en-US" sz="1200" dirty="0"/>
              <a:t> </a:t>
            </a:r>
            <a:r>
              <a:rPr lang="en-US" altLang="zh-CN" sz="1200" dirty="0"/>
              <a:t>Path planned by RRT and A*</a:t>
            </a:r>
            <a:endParaRPr lang="zh-CN" altLang="en-US" sz="1200" dirty="0"/>
          </a:p>
        </p:txBody>
      </p:sp>
      <p:cxnSp>
        <p:nvCxnSpPr>
          <p:cNvPr id="22" name="直接箭头连接符 21">
            <a:extLst>
              <a:ext uri="{FF2B5EF4-FFF2-40B4-BE49-F238E27FC236}">
                <a16:creationId xmlns:a16="http://schemas.microsoft.com/office/drawing/2014/main" id="{5A053B93-F7C2-4F93-A826-127B78C51FBE}"/>
              </a:ext>
            </a:extLst>
          </p:cNvPr>
          <p:cNvCxnSpPr>
            <a:cxnSpLocks/>
          </p:cNvCxnSpPr>
          <p:nvPr/>
        </p:nvCxnSpPr>
        <p:spPr bwMode="auto">
          <a:xfrm flipH="1" flipV="1">
            <a:off x="2641127" y="4261085"/>
            <a:ext cx="190304" cy="179090"/>
          </a:xfrm>
          <a:prstGeom prst="straightConnector1">
            <a:avLst/>
          </a:prstGeom>
          <a:noFill/>
          <a:ln w="25400" cap="flat" cmpd="sng" algn="ctr">
            <a:solidFill>
              <a:srgbClr val="4BD0FF"/>
            </a:solidFill>
            <a:prstDash val="solid"/>
            <a:round/>
            <a:headEnd type="none" w="med" len="med"/>
            <a:tailEnd type="triangle"/>
          </a:ln>
        </p:spPr>
      </p:cxnSp>
      <p:sp>
        <p:nvSpPr>
          <p:cNvPr id="4" name="灯片编号占位符 3">
            <a:extLst>
              <a:ext uri="{FF2B5EF4-FFF2-40B4-BE49-F238E27FC236}">
                <a16:creationId xmlns:a16="http://schemas.microsoft.com/office/drawing/2014/main" id="{10F58957-5A4A-415A-A8C2-6FE1B7285057}"/>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7</a:t>
            </a:fld>
            <a:endParaRPr lang="zh-CN" altLang="en-US"/>
          </a:p>
        </p:txBody>
      </p:sp>
      <p:sp>
        <p:nvSpPr>
          <p:cNvPr id="26" name="文本框 25">
            <a:extLst>
              <a:ext uri="{FF2B5EF4-FFF2-40B4-BE49-F238E27FC236}">
                <a16:creationId xmlns:a16="http://schemas.microsoft.com/office/drawing/2014/main" id="{6AAF6636-FFCC-4E0D-AF86-06256D9C8BDD}"/>
              </a:ext>
            </a:extLst>
          </p:cNvPr>
          <p:cNvSpPr txBox="1"/>
          <p:nvPr/>
        </p:nvSpPr>
        <p:spPr>
          <a:xfrm>
            <a:off x="4546177" y="1407218"/>
            <a:ext cx="4328213" cy="923330"/>
          </a:xfrm>
          <a:prstGeom prst="rect">
            <a:avLst/>
          </a:prstGeom>
          <a:noFill/>
        </p:spPr>
        <p:txBody>
          <a:bodyPr wrap="square" rtlCol="0">
            <a:spAutoFit/>
          </a:bodyPr>
          <a:lstStyle/>
          <a:p>
            <a:pPr indent="360000">
              <a:buFont typeface="+mj-ea"/>
              <a:buAutoNum type="circleNumDbPlain" startAt="2"/>
            </a:pPr>
            <a:r>
              <a:rPr lang="en-US" altLang="zh-CN" sz="1800" dirty="0"/>
              <a:t>The path obtained is probably </a:t>
            </a:r>
            <a:r>
              <a:rPr lang="en-US" altLang="zh-CN" sz="1800" dirty="0">
                <a:solidFill>
                  <a:srgbClr val="FF0000"/>
                </a:solidFill>
              </a:rPr>
              <a:t>too much longer </a:t>
            </a:r>
            <a:r>
              <a:rPr lang="en-US" altLang="zh-CN" sz="1800" dirty="0"/>
              <a:t>than a feasible shorter path, especially in a complex environment.</a:t>
            </a:r>
            <a:r>
              <a:rPr lang="en-US" altLang="zh-CN" baseline="30000" dirty="0"/>
              <a:t>[3]</a:t>
            </a:r>
            <a:endParaRPr lang="en-US" altLang="zh-CN" sz="1800" dirty="0"/>
          </a:p>
        </p:txBody>
      </p:sp>
      <p:sp>
        <p:nvSpPr>
          <p:cNvPr id="25" name="文本框 24">
            <a:extLst>
              <a:ext uri="{FF2B5EF4-FFF2-40B4-BE49-F238E27FC236}">
                <a16:creationId xmlns:a16="http://schemas.microsoft.com/office/drawing/2014/main" id="{00D8AC7F-20D7-4D5C-BAB4-6676781D42AD}"/>
              </a:ext>
            </a:extLst>
          </p:cNvPr>
          <p:cNvSpPr txBox="1"/>
          <p:nvPr/>
        </p:nvSpPr>
        <p:spPr>
          <a:xfrm>
            <a:off x="4739071" y="5616375"/>
            <a:ext cx="727209" cy="338554"/>
          </a:xfrm>
          <a:prstGeom prst="rect">
            <a:avLst/>
          </a:prstGeom>
          <a:noFill/>
        </p:spPr>
        <p:txBody>
          <a:bodyPr wrap="square" rtlCol="0">
            <a:spAutoFit/>
          </a:bodyPr>
          <a:lstStyle/>
          <a:p>
            <a:r>
              <a:rPr lang="en-US" altLang="zh-CN" sz="1600" b="1" dirty="0"/>
              <a:t>Start</a:t>
            </a:r>
            <a:endParaRPr lang="zh-CN" altLang="en-US" sz="1600" b="1" dirty="0"/>
          </a:p>
        </p:txBody>
      </p:sp>
      <p:sp>
        <p:nvSpPr>
          <p:cNvPr id="28" name="文本框 27">
            <a:extLst>
              <a:ext uri="{FF2B5EF4-FFF2-40B4-BE49-F238E27FC236}">
                <a16:creationId xmlns:a16="http://schemas.microsoft.com/office/drawing/2014/main" id="{0757D999-A95D-4E16-8382-F78639DDFF80}"/>
              </a:ext>
            </a:extLst>
          </p:cNvPr>
          <p:cNvSpPr txBox="1"/>
          <p:nvPr/>
        </p:nvSpPr>
        <p:spPr>
          <a:xfrm>
            <a:off x="300380" y="1405205"/>
            <a:ext cx="4328213" cy="923330"/>
          </a:xfrm>
          <a:prstGeom prst="rect">
            <a:avLst/>
          </a:prstGeom>
          <a:noFill/>
        </p:spPr>
        <p:txBody>
          <a:bodyPr wrap="square" rtlCol="0">
            <a:spAutoFit/>
          </a:bodyPr>
          <a:lstStyle/>
          <a:p>
            <a:pPr indent="360000">
              <a:buFont typeface="+mj-ea"/>
              <a:buAutoNum type="circleNumDbPlain"/>
            </a:pPr>
            <a:r>
              <a:rPr lang="en-US" altLang="zh-CN" dirty="0"/>
              <a:t>It is hard to place nodes in </a:t>
            </a:r>
            <a:r>
              <a:rPr lang="en-US" altLang="zh-CN" dirty="0">
                <a:solidFill>
                  <a:srgbClr val="FF0000"/>
                </a:solidFill>
              </a:rPr>
              <a:t>narrow passages</a:t>
            </a:r>
            <a:r>
              <a:rPr lang="en-US" altLang="zh-CN" dirty="0"/>
              <a:t> by sampling, that leads to </a:t>
            </a:r>
            <a:r>
              <a:rPr lang="en-US" altLang="zh-CN" dirty="0">
                <a:solidFill>
                  <a:srgbClr val="FF0000"/>
                </a:solidFill>
              </a:rPr>
              <a:t>long computation time</a:t>
            </a:r>
            <a:r>
              <a:rPr lang="en-US" altLang="zh-CN" dirty="0"/>
              <a:t>.</a:t>
            </a:r>
            <a:r>
              <a:rPr lang="en-US" altLang="zh-CN" baseline="30000" dirty="0"/>
              <a:t>[1] [2]</a:t>
            </a:r>
            <a:endParaRPr lang="en-US" altLang="zh-CN" dirty="0"/>
          </a:p>
        </p:txBody>
      </p:sp>
      <p:pic>
        <p:nvPicPr>
          <p:cNvPr id="23" name="图片 22">
            <a:extLst>
              <a:ext uri="{FF2B5EF4-FFF2-40B4-BE49-F238E27FC236}">
                <a16:creationId xmlns:a16="http://schemas.microsoft.com/office/drawing/2014/main" id="{8D4F9C2B-DCCD-41B0-ABAA-DA3BD782A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9945" y="2444864"/>
            <a:ext cx="4106229" cy="3466060"/>
          </a:xfrm>
          <a:prstGeom prst="rect">
            <a:avLst/>
          </a:prstGeom>
          <a:ln w="4445" cmpd="sng">
            <a:solidFill>
              <a:schemeClr val="tx1"/>
            </a:solidFill>
          </a:ln>
        </p:spPr>
      </p:pic>
      <p:pic>
        <p:nvPicPr>
          <p:cNvPr id="9" name="图片 8">
            <a:extLst>
              <a:ext uri="{FF2B5EF4-FFF2-40B4-BE49-F238E27FC236}">
                <a16:creationId xmlns:a16="http://schemas.microsoft.com/office/drawing/2014/main" id="{FB17D432-FF5E-4D87-A7F3-7C11990D5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945" y="2444863"/>
            <a:ext cx="4106229" cy="3466060"/>
          </a:xfrm>
          <a:prstGeom prst="rect">
            <a:avLst/>
          </a:prstGeom>
          <a:ln w="4445" cmpd="sng">
            <a:solidFill>
              <a:schemeClr val="tx1"/>
            </a:solidFill>
            <a:round/>
          </a:ln>
        </p:spPr>
      </p:pic>
      <p:sp>
        <p:nvSpPr>
          <p:cNvPr id="32" name="文本框 Goal2">
            <a:extLst>
              <a:ext uri="{FF2B5EF4-FFF2-40B4-BE49-F238E27FC236}">
                <a16:creationId xmlns:a16="http://schemas.microsoft.com/office/drawing/2014/main" id="{EBF5E954-B2E4-4D16-B749-36A07CD1AA15}"/>
              </a:ext>
            </a:extLst>
          </p:cNvPr>
          <p:cNvSpPr txBox="1"/>
          <p:nvPr/>
        </p:nvSpPr>
        <p:spPr>
          <a:xfrm>
            <a:off x="8160383" y="2379683"/>
            <a:ext cx="676879" cy="338554"/>
          </a:xfrm>
          <a:prstGeom prst="rect">
            <a:avLst/>
          </a:prstGeom>
          <a:noFill/>
          <a:ln>
            <a:noFill/>
          </a:ln>
        </p:spPr>
        <p:txBody>
          <a:bodyPr wrap="square" rtlCol="0">
            <a:spAutoFit/>
          </a:bodyPr>
          <a:lstStyle/>
          <a:p>
            <a:r>
              <a:rPr lang="en-US" altLang="zh-CN" sz="1600" b="1" dirty="0"/>
              <a:t>Goal</a:t>
            </a:r>
            <a:endParaRPr lang="zh-CN" altLang="en-US" sz="1600" b="1" dirty="0"/>
          </a:p>
        </p:txBody>
      </p:sp>
      <p:sp>
        <p:nvSpPr>
          <p:cNvPr id="31" name="文本框 Start2">
            <a:extLst>
              <a:ext uri="{FF2B5EF4-FFF2-40B4-BE49-F238E27FC236}">
                <a16:creationId xmlns:a16="http://schemas.microsoft.com/office/drawing/2014/main" id="{B1F36E1F-ABCA-4C3F-AECA-3F2B07A67462}"/>
              </a:ext>
            </a:extLst>
          </p:cNvPr>
          <p:cNvSpPr txBox="1"/>
          <p:nvPr/>
        </p:nvSpPr>
        <p:spPr>
          <a:xfrm>
            <a:off x="4739071" y="5616375"/>
            <a:ext cx="727209" cy="338554"/>
          </a:xfrm>
          <a:prstGeom prst="rect">
            <a:avLst/>
          </a:prstGeom>
          <a:noFill/>
        </p:spPr>
        <p:txBody>
          <a:bodyPr wrap="square" rtlCol="0">
            <a:spAutoFit/>
          </a:bodyPr>
          <a:lstStyle/>
          <a:p>
            <a:r>
              <a:rPr lang="en-US" altLang="zh-CN" sz="1600" b="1" dirty="0"/>
              <a:t>Start</a:t>
            </a:r>
            <a:endParaRPr lang="zh-CN" altLang="en-US" sz="1600" b="1" dirty="0"/>
          </a:p>
        </p:txBody>
      </p:sp>
      <p:sp>
        <p:nvSpPr>
          <p:cNvPr id="17" name="文本框 Goal">
            <a:extLst>
              <a:ext uri="{FF2B5EF4-FFF2-40B4-BE49-F238E27FC236}">
                <a16:creationId xmlns:a16="http://schemas.microsoft.com/office/drawing/2014/main" id="{398684C0-54CA-4998-BA7B-50D9440EDA81}"/>
              </a:ext>
            </a:extLst>
          </p:cNvPr>
          <p:cNvSpPr txBox="1"/>
          <p:nvPr/>
        </p:nvSpPr>
        <p:spPr>
          <a:xfrm>
            <a:off x="3884104" y="2370447"/>
            <a:ext cx="676880" cy="338554"/>
          </a:xfrm>
          <a:prstGeom prst="rect">
            <a:avLst/>
          </a:prstGeom>
          <a:noFill/>
          <a:ln>
            <a:noFill/>
          </a:ln>
        </p:spPr>
        <p:txBody>
          <a:bodyPr wrap="square" rtlCol="0">
            <a:spAutoFit/>
          </a:bodyPr>
          <a:lstStyle/>
          <a:p>
            <a:r>
              <a:rPr lang="en-US" altLang="zh-CN" sz="1600" b="1" dirty="0"/>
              <a:t>Goal</a:t>
            </a:r>
            <a:endParaRPr lang="zh-CN" altLang="en-US" sz="1600" b="1" dirty="0"/>
          </a:p>
        </p:txBody>
      </p:sp>
      <p:sp>
        <p:nvSpPr>
          <p:cNvPr id="18" name="文本框 Start">
            <a:extLst>
              <a:ext uri="{FF2B5EF4-FFF2-40B4-BE49-F238E27FC236}">
                <a16:creationId xmlns:a16="http://schemas.microsoft.com/office/drawing/2014/main" id="{CCDDE798-0DB3-42ED-A6E7-DFDCFC2AFE64}"/>
              </a:ext>
            </a:extLst>
          </p:cNvPr>
          <p:cNvSpPr txBox="1"/>
          <p:nvPr/>
        </p:nvSpPr>
        <p:spPr>
          <a:xfrm>
            <a:off x="465026" y="5607140"/>
            <a:ext cx="727209" cy="338554"/>
          </a:xfrm>
          <a:prstGeom prst="rect">
            <a:avLst/>
          </a:prstGeom>
          <a:noFill/>
        </p:spPr>
        <p:txBody>
          <a:bodyPr wrap="square" rtlCol="0">
            <a:spAutoFit/>
          </a:bodyPr>
          <a:lstStyle/>
          <a:p>
            <a:r>
              <a:rPr lang="en-US" altLang="zh-CN" sz="1600" b="1" dirty="0"/>
              <a:t>Start</a:t>
            </a:r>
            <a:endParaRPr lang="zh-CN" altLang="en-US" sz="1600" b="1" dirty="0"/>
          </a:p>
        </p:txBody>
      </p:sp>
      <p:sp>
        <p:nvSpPr>
          <p:cNvPr id="36" name="new node 文本左">
            <a:extLst>
              <a:ext uri="{FF2B5EF4-FFF2-40B4-BE49-F238E27FC236}">
                <a16:creationId xmlns:a16="http://schemas.microsoft.com/office/drawing/2014/main" id="{80E814BA-3FC1-4173-AD71-D3DE994E0A28}"/>
              </a:ext>
            </a:extLst>
          </p:cNvPr>
          <p:cNvSpPr txBox="1"/>
          <p:nvPr/>
        </p:nvSpPr>
        <p:spPr>
          <a:xfrm>
            <a:off x="5751026" y="4957141"/>
            <a:ext cx="1400473" cy="461665"/>
          </a:xfrm>
          <a:prstGeom prst="rect">
            <a:avLst/>
          </a:prstGeom>
          <a:noFill/>
        </p:spPr>
        <p:txBody>
          <a:bodyPr wrap="square" rtlCol="0">
            <a:spAutoFit/>
          </a:bodyPr>
          <a:lstStyle/>
          <a:p>
            <a:pPr algn="ctr"/>
            <a:r>
              <a:rPr kumimoji="1" lang="en-US" altLang="zh-CN" sz="1200" b="1" dirty="0">
                <a:solidFill>
                  <a:srgbClr val="FF3300"/>
                </a:solidFill>
                <a:latin typeface="Microsoft YaHei UI" panose="020B0503020204020204" pitchFamily="34" charset="-122"/>
                <a:ea typeface="Microsoft YaHei UI" panose="020B0503020204020204" pitchFamily="34" charset="-122"/>
                <a:cs typeface="Arial" panose="020B0604020202020204" pitchFamily="34" charset="0"/>
              </a:rPr>
              <a:t>a path</a:t>
            </a:r>
          </a:p>
          <a:p>
            <a:pPr algn="ctr"/>
            <a:r>
              <a:rPr kumimoji="1" lang="en-US" altLang="zh-CN" sz="1200" b="1" dirty="0">
                <a:solidFill>
                  <a:srgbClr val="FF3300"/>
                </a:solidFill>
                <a:latin typeface="Microsoft YaHei UI" panose="020B0503020204020204" pitchFamily="34" charset="-122"/>
                <a:ea typeface="Microsoft YaHei UI" panose="020B0503020204020204" pitchFamily="34" charset="-122"/>
                <a:cs typeface="Arial" panose="020B0604020202020204" pitchFamily="34" charset="0"/>
              </a:rPr>
              <a:t>planned by RRT</a:t>
            </a:r>
          </a:p>
        </p:txBody>
      </p:sp>
      <p:cxnSp>
        <p:nvCxnSpPr>
          <p:cNvPr id="37" name="直接箭头连接符 36">
            <a:extLst>
              <a:ext uri="{FF2B5EF4-FFF2-40B4-BE49-F238E27FC236}">
                <a16:creationId xmlns:a16="http://schemas.microsoft.com/office/drawing/2014/main" id="{A6314C9C-E8DE-4239-86C2-122F71922E63}"/>
              </a:ext>
            </a:extLst>
          </p:cNvPr>
          <p:cNvCxnSpPr>
            <a:cxnSpLocks/>
          </p:cNvCxnSpPr>
          <p:nvPr/>
        </p:nvCxnSpPr>
        <p:spPr bwMode="auto">
          <a:xfrm flipH="1">
            <a:off x="5835552" y="5093944"/>
            <a:ext cx="324000" cy="0"/>
          </a:xfrm>
          <a:prstGeom prst="straightConnector1">
            <a:avLst/>
          </a:prstGeom>
          <a:noFill/>
          <a:ln w="25400" cap="flat" cmpd="sng" algn="ctr">
            <a:solidFill>
              <a:srgbClr val="FF0000"/>
            </a:solidFill>
            <a:prstDash val="solid"/>
            <a:round/>
            <a:headEnd type="none" w="med" len="med"/>
            <a:tailEnd type="triangle"/>
          </a:ln>
        </p:spPr>
      </p:cxnSp>
      <p:sp>
        <p:nvSpPr>
          <p:cNvPr id="21" name="文本框 20">
            <a:extLst>
              <a:ext uri="{FF2B5EF4-FFF2-40B4-BE49-F238E27FC236}">
                <a16:creationId xmlns:a16="http://schemas.microsoft.com/office/drawing/2014/main" id="{98BE524A-06BC-43C5-9F80-1D95B73B7E67}"/>
              </a:ext>
            </a:extLst>
          </p:cNvPr>
          <p:cNvSpPr txBox="1"/>
          <p:nvPr/>
        </p:nvSpPr>
        <p:spPr>
          <a:xfrm>
            <a:off x="0" y="6284759"/>
            <a:ext cx="9143999" cy="577081"/>
          </a:xfrm>
          <a:prstGeom prst="rect">
            <a:avLst/>
          </a:prstGeom>
          <a:noFill/>
        </p:spPr>
        <p:txBody>
          <a:bodyPr wrap="square" rtlCol="0">
            <a:spAutoFit/>
          </a:bodyPr>
          <a:lstStyle/>
          <a:p>
            <a:r>
              <a:rPr lang="en-US" altLang="zh-CN" sz="1050" dirty="0"/>
              <a:t>[1]. Steven LaValle and James </a:t>
            </a:r>
            <a:r>
              <a:rPr lang="en-US" altLang="zh-CN" sz="1050" dirty="0" err="1"/>
              <a:t>Kuffne</a:t>
            </a:r>
            <a:r>
              <a:rPr lang="en-US" altLang="zh-CN" sz="1050" dirty="0"/>
              <a:t>. (2001). Randomized </a:t>
            </a:r>
            <a:r>
              <a:rPr lang="en-US" altLang="zh-CN" sz="1050" dirty="0" err="1"/>
              <a:t>Kinodynamic</a:t>
            </a:r>
            <a:r>
              <a:rPr lang="en-US" altLang="zh-CN" sz="1050" dirty="0"/>
              <a:t> Planning. </a:t>
            </a:r>
            <a:r>
              <a:rPr kumimoji="0" lang="en-US" altLang="zh-CN" sz="1050" b="0" i="1" u="none" strike="noStrike" kern="1200" cap="none" spc="0" normalizeH="0" baseline="0" noProof="0" dirty="0">
                <a:ln>
                  <a:noFill/>
                </a:ln>
                <a:solidFill>
                  <a:prstClr val="black"/>
                </a:solidFill>
                <a:effectLst/>
                <a:uLnTx/>
                <a:uFillTx/>
                <a:latin typeface="Times New Roman"/>
                <a:ea typeface="宋体" panose="02010600030101010101" pitchFamily="2" charset="-122"/>
                <a:cs typeface="+mn-cs"/>
              </a:rPr>
              <a:t>The International Journal of Robotics Research</a:t>
            </a:r>
            <a:r>
              <a:rPr kumimoji="0" lang="en-US" altLang="zh-CN" sz="105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mn-cs"/>
              </a:rPr>
              <a:t>.</a:t>
            </a:r>
            <a:r>
              <a:rPr lang="en-US" altLang="zh-CN" sz="1050" dirty="0"/>
              <a:t> Vol. 20 (5), pp: 378-400.</a:t>
            </a:r>
          </a:p>
          <a:p>
            <a:pPr lvl="0"/>
            <a:r>
              <a:rPr lang="en-US" altLang="zh-CN" sz="1050" dirty="0"/>
              <a:t>[2]. S. </a:t>
            </a:r>
            <a:r>
              <a:rPr lang="en-US" altLang="zh-CN" sz="1050" dirty="0" err="1"/>
              <a:t>Karaman</a:t>
            </a:r>
            <a:r>
              <a:rPr lang="en-US" altLang="zh-CN" sz="1050" dirty="0"/>
              <a:t> &amp; E. </a:t>
            </a:r>
            <a:r>
              <a:rPr lang="en-US" altLang="zh-CN" sz="1050" dirty="0" err="1"/>
              <a:t>Frazzoli</a:t>
            </a:r>
            <a:r>
              <a:rPr lang="en-US" altLang="zh-CN" sz="1050" dirty="0"/>
              <a:t>. (2011). Sampling-based algorithms for optimal motion planning. </a:t>
            </a:r>
            <a:r>
              <a:rPr lang="en-US" altLang="zh-CN" sz="1050" i="1" dirty="0"/>
              <a:t>The International Journal of Robotics Research</a:t>
            </a:r>
            <a:r>
              <a:rPr lang="en-US" altLang="zh-CN" sz="1050" dirty="0"/>
              <a:t>. Vol. 30, pp: 846-894.</a:t>
            </a:r>
          </a:p>
          <a:p>
            <a:pPr lvl="0"/>
            <a:r>
              <a:rPr lang="en-US" altLang="zh-CN" sz="1050" dirty="0"/>
              <a:t>[3]. H Zhang, Y Wang, J Zheng &amp; J Yu. (2018). Path Planning of Industrial Robot Based on Improved RRT Algorithm in Complex Environments. </a:t>
            </a:r>
            <a:r>
              <a:rPr lang="en-US" altLang="zh-CN" sz="1050" i="1" dirty="0"/>
              <a:t>IEEE Access</a:t>
            </a:r>
            <a:r>
              <a:rPr lang="en-US" altLang="zh-CN" sz="1050" dirty="0"/>
              <a:t>. Vol. 6. </a:t>
            </a:r>
          </a:p>
        </p:txBody>
      </p:sp>
      <p:sp>
        <p:nvSpPr>
          <p:cNvPr id="24" name="new node 文本左">
            <a:extLst>
              <a:ext uri="{FF2B5EF4-FFF2-40B4-BE49-F238E27FC236}">
                <a16:creationId xmlns:a16="http://schemas.microsoft.com/office/drawing/2014/main" id="{231F39A2-B624-4B66-A79B-E2ECD1127DF1}"/>
              </a:ext>
            </a:extLst>
          </p:cNvPr>
          <p:cNvSpPr txBox="1"/>
          <p:nvPr/>
        </p:nvSpPr>
        <p:spPr>
          <a:xfrm>
            <a:off x="2813796" y="4350630"/>
            <a:ext cx="1596839" cy="461665"/>
          </a:xfrm>
          <a:prstGeom prst="rect">
            <a:avLst/>
          </a:prstGeom>
          <a:noFill/>
        </p:spPr>
        <p:txBody>
          <a:bodyPr wrap="square" rtlCol="0">
            <a:spAutoFit/>
          </a:bodyPr>
          <a:lstStyle/>
          <a:p>
            <a:pPr algn="ctr"/>
            <a:r>
              <a:rPr kumimoji="1" lang="en-US" altLang="zh-CN" sz="1200" b="1" dirty="0">
                <a:solidFill>
                  <a:srgbClr val="0070C0"/>
                </a:solidFill>
                <a:latin typeface="Microsoft YaHei UI" panose="020B0503020204020204" pitchFamily="34" charset="-122"/>
                <a:ea typeface="Microsoft YaHei UI" panose="020B0503020204020204" pitchFamily="34" charset="-122"/>
                <a:cs typeface="Arial" panose="020B0604020202020204" pitchFamily="34" charset="0"/>
              </a:rPr>
              <a:t>RRT is hard to</a:t>
            </a:r>
          </a:p>
          <a:p>
            <a:pPr algn="ctr"/>
            <a:r>
              <a:rPr kumimoji="1" lang="en-US" altLang="zh-CN" sz="1200" b="1" dirty="0">
                <a:solidFill>
                  <a:srgbClr val="0070C0"/>
                </a:solidFill>
                <a:latin typeface="Microsoft YaHei UI" panose="020B0503020204020204" pitchFamily="34" charset="-122"/>
                <a:ea typeface="Microsoft YaHei UI" panose="020B0503020204020204" pitchFamily="34" charset="-122"/>
                <a:cs typeface="Arial" panose="020B0604020202020204" pitchFamily="34" charset="0"/>
              </a:rPr>
              <a:t>place nodes here</a:t>
            </a:r>
            <a:endParaRPr kumimoji="1" lang="zh-CN" altLang="en-US" sz="1200" b="1" dirty="0">
              <a:solidFill>
                <a:srgbClr val="0070C0"/>
              </a:soli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74792949"/>
      </p:ext>
    </p:extLst>
  </p:cSld>
  <p:clrMapOvr>
    <a:masterClrMapping/>
  </p:clrMapOvr>
  <mc:AlternateContent xmlns:mc="http://schemas.openxmlformats.org/markup-compatibility/2006" xmlns:p14="http://schemas.microsoft.com/office/powerpoint/2010/main">
    <mc:Choice Requires="p14">
      <p:transition p14:dur="10" advTm="115849"/>
    </mc:Choice>
    <mc:Fallback xmlns="">
      <p:transition advTm="11584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2C5CFB6-8C6B-456D-AB15-9355D0410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00" y="2437664"/>
            <a:ext cx="4114800" cy="3474720"/>
          </a:xfrm>
          <a:prstGeom prst="rect">
            <a:avLst/>
          </a:prstGeom>
        </p:spPr>
      </p:pic>
      <p:pic>
        <p:nvPicPr>
          <p:cNvPr id="17" name="图片 16">
            <a:extLst>
              <a:ext uri="{FF2B5EF4-FFF2-40B4-BE49-F238E27FC236}">
                <a16:creationId xmlns:a16="http://schemas.microsoft.com/office/drawing/2014/main" id="{C021CDBA-CD32-4243-9FA0-5FFB6DE90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00" y="2437664"/>
            <a:ext cx="4115374" cy="3475205"/>
          </a:xfrm>
          <a:prstGeom prst="rect">
            <a:avLst/>
          </a:prstGeom>
        </p:spPr>
      </p:pic>
      <p:sp>
        <p:nvSpPr>
          <p:cNvPr id="3" name="标题 2">
            <a:extLst>
              <a:ext uri="{FF2B5EF4-FFF2-40B4-BE49-F238E27FC236}">
                <a16:creationId xmlns:a16="http://schemas.microsoft.com/office/drawing/2014/main" id="{FFF05516-3C28-4F24-A73B-D0A5725442ED}"/>
              </a:ext>
            </a:extLst>
          </p:cNvPr>
          <p:cNvSpPr>
            <a:spLocks noGrp="1"/>
          </p:cNvSpPr>
          <p:nvPr>
            <p:ph type="title"/>
          </p:nvPr>
        </p:nvSpPr>
        <p:spPr/>
        <p:txBody>
          <a:bodyPr/>
          <a:lstStyle/>
          <a:p>
            <a:r>
              <a:rPr lang="en-US" altLang="ko-KR" sz="3200" b="1" kern="100" dirty="0">
                <a:solidFill>
                  <a:schemeClr val="tx1"/>
                </a:solidFill>
                <a:latin typeface="Times" panose="02020603050405020304" pitchFamily="18" charset="0"/>
                <a:ea typeface="맑은 고딕" panose="020B0503020000020004" pitchFamily="50" charset="-127"/>
                <a:cs typeface="Times New Roman" panose="02020603050405020304" pitchFamily="18" charset="0"/>
              </a:rPr>
              <a:t>Issues and Ideas</a:t>
            </a:r>
            <a:endParaRPr lang="en-GB" altLang="en-US" sz="3200" b="1" kern="0" dirty="0">
              <a:solidFill>
                <a:schemeClr val="tx1"/>
              </a:solidFill>
              <a:latin typeface="+mn-lt"/>
            </a:endParaRPr>
          </a:p>
        </p:txBody>
      </p:sp>
      <p:sp>
        <p:nvSpPr>
          <p:cNvPr id="12" name="文本框 11">
            <a:extLst>
              <a:ext uri="{FF2B5EF4-FFF2-40B4-BE49-F238E27FC236}">
                <a16:creationId xmlns:a16="http://schemas.microsoft.com/office/drawing/2014/main" id="{912D907D-85AC-4C31-9568-85BF9A14C927}"/>
              </a:ext>
            </a:extLst>
          </p:cNvPr>
          <p:cNvSpPr txBox="1"/>
          <p:nvPr/>
        </p:nvSpPr>
        <p:spPr>
          <a:xfrm>
            <a:off x="179387" y="964916"/>
            <a:ext cx="8964612" cy="461665"/>
          </a:xfrm>
          <a:prstGeom prst="rect">
            <a:avLst/>
          </a:prstGeom>
          <a:noFill/>
        </p:spPr>
        <p:txBody>
          <a:bodyPr wrap="square" rtlCol="0">
            <a:spAutoFit/>
          </a:bodyPr>
          <a:lstStyle/>
          <a:p>
            <a:r>
              <a:rPr lang="en-US" altLang="zh-CN" sz="2400" b="1" dirty="0"/>
              <a:t>Issues </a:t>
            </a:r>
            <a:r>
              <a:rPr lang="en-US" altLang="zh-CN" sz="2400" dirty="0"/>
              <a:t>in RRT algorithm</a:t>
            </a:r>
          </a:p>
        </p:txBody>
      </p:sp>
      <p:sp>
        <p:nvSpPr>
          <p:cNvPr id="30" name="文本框 29">
            <a:extLst>
              <a:ext uri="{FF2B5EF4-FFF2-40B4-BE49-F238E27FC236}">
                <a16:creationId xmlns:a16="http://schemas.microsoft.com/office/drawing/2014/main" id="{6B913CCF-D35D-4A5A-BFFB-411D0A3DED36}"/>
              </a:ext>
            </a:extLst>
          </p:cNvPr>
          <p:cNvSpPr txBox="1"/>
          <p:nvPr/>
        </p:nvSpPr>
        <p:spPr>
          <a:xfrm>
            <a:off x="713777" y="5963505"/>
            <a:ext cx="3500846" cy="276999"/>
          </a:xfrm>
          <a:prstGeom prst="rect">
            <a:avLst/>
          </a:prstGeom>
          <a:noFill/>
        </p:spPr>
        <p:txBody>
          <a:bodyPr wrap="square" rtlCol="0">
            <a:spAutoFit/>
          </a:bodyPr>
          <a:lstStyle/>
          <a:p>
            <a:pPr algn="ctr"/>
            <a:r>
              <a:rPr lang="en-US" altLang="zh-CN" sz="1200" dirty="0"/>
              <a:t>Fig.5 Path (planed by RRT) extending to narrow area</a:t>
            </a:r>
            <a:endParaRPr lang="zh-CN" altLang="en-US" sz="1200" dirty="0"/>
          </a:p>
        </p:txBody>
      </p:sp>
      <p:sp>
        <p:nvSpPr>
          <p:cNvPr id="32" name="文本框 31">
            <a:extLst>
              <a:ext uri="{FF2B5EF4-FFF2-40B4-BE49-F238E27FC236}">
                <a16:creationId xmlns:a16="http://schemas.microsoft.com/office/drawing/2014/main" id="{F50FD065-3AC0-4393-93B4-2DC264DB2D98}"/>
              </a:ext>
            </a:extLst>
          </p:cNvPr>
          <p:cNvSpPr txBox="1"/>
          <p:nvPr/>
        </p:nvSpPr>
        <p:spPr>
          <a:xfrm>
            <a:off x="5301244" y="5963505"/>
            <a:ext cx="2818081" cy="276999"/>
          </a:xfrm>
          <a:prstGeom prst="rect">
            <a:avLst/>
          </a:prstGeom>
          <a:noFill/>
        </p:spPr>
        <p:txBody>
          <a:bodyPr wrap="square" rtlCol="0">
            <a:spAutoFit/>
          </a:bodyPr>
          <a:lstStyle/>
          <a:p>
            <a:pPr algn="ctr"/>
            <a:r>
              <a:rPr lang="en-US" altLang="zh-CN" sz="1200" dirty="0"/>
              <a:t>Fig.6</a:t>
            </a:r>
            <a:r>
              <a:rPr lang="zh-CN" altLang="en-US" sz="1200" dirty="0"/>
              <a:t> </a:t>
            </a:r>
            <a:r>
              <a:rPr lang="en-US" altLang="zh-CN" sz="1200" dirty="0"/>
              <a:t>Path planned by RRT and A*</a:t>
            </a:r>
            <a:endParaRPr lang="zh-CN" altLang="en-US" sz="1200" dirty="0"/>
          </a:p>
        </p:txBody>
      </p:sp>
      <p:sp>
        <p:nvSpPr>
          <p:cNvPr id="4" name="灯片编号占位符 3">
            <a:extLst>
              <a:ext uri="{FF2B5EF4-FFF2-40B4-BE49-F238E27FC236}">
                <a16:creationId xmlns:a16="http://schemas.microsoft.com/office/drawing/2014/main" id="{1CA78D1F-293B-4CB5-92F5-04DBADE342A9}"/>
              </a:ext>
            </a:extLst>
          </p:cNvPr>
          <p:cNvSpPr>
            <a:spLocks noGrp="1"/>
          </p:cNvSpPr>
          <p:nvPr>
            <p:ph type="sldNum" sz="quarter" idx="4"/>
          </p:nvPr>
        </p:nvSpPr>
        <p:spPr>
          <a:xfrm>
            <a:off x="7086600" y="0"/>
            <a:ext cx="2057400" cy="365125"/>
          </a:xfrm>
          <a:prstGeom prst="rect">
            <a:avLst/>
          </a:prstGeom>
        </p:spPr>
        <p:txBody>
          <a:bodyPr/>
          <a:lstStyle/>
          <a:p>
            <a:fld id="{62190E61-7D9E-4147-8D00-500CF23B772C}" type="slidenum">
              <a:rPr lang="zh-CN" altLang="en-US" smtClean="0"/>
              <a:t>8</a:t>
            </a:fld>
            <a:endParaRPr lang="zh-CN" altLang="en-US"/>
          </a:p>
        </p:txBody>
      </p:sp>
      <p:pic>
        <p:nvPicPr>
          <p:cNvPr id="53" name="图片 52">
            <a:extLst>
              <a:ext uri="{FF2B5EF4-FFF2-40B4-BE49-F238E27FC236}">
                <a16:creationId xmlns:a16="http://schemas.microsoft.com/office/drawing/2014/main" id="{9C3E2FB4-1CAA-4880-A42E-E877F6074B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945" y="2444863"/>
            <a:ext cx="4106229" cy="3466060"/>
          </a:xfrm>
          <a:prstGeom prst="rect">
            <a:avLst/>
          </a:prstGeom>
          <a:ln w="4445" cmpd="sng">
            <a:solidFill>
              <a:schemeClr val="tx1"/>
            </a:solidFill>
            <a:round/>
          </a:ln>
        </p:spPr>
      </p:pic>
      <p:pic>
        <p:nvPicPr>
          <p:cNvPr id="54" name="图片 53">
            <a:extLst>
              <a:ext uri="{FF2B5EF4-FFF2-40B4-BE49-F238E27FC236}">
                <a16:creationId xmlns:a16="http://schemas.microsoft.com/office/drawing/2014/main" id="{5FE7F6E1-7E1E-4DAE-B568-ECDA681409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9943" y="2444863"/>
            <a:ext cx="4105656" cy="3465576"/>
          </a:xfrm>
          <a:prstGeom prst="rect">
            <a:avLst/>
          </a:prstGeom>
        </p:spPr>
      </p:pic>
      <p:sp>
        <p:nvSpPr>
          <p:cNvPr id="55" name="new node 文本左">
            <a:extLst>
              <a:ext uri="{FF2B5EF4-FFF2-40B4-BE49-F238E27FC236}">
                <a16:creationId xmlns:a16="http://schemas.microsoft.com/office/drawing/2014/main" id="{088D3ABE-F1F6-4DF1-9F16-108D5E11CE3E}"/>
              </a:ext>
            </a:extLst>
          </p:cNvPr>
          <p:cNvSpPr txBox="1"/>
          <p:nvPr/>
        </p:nvSpPr>
        <p:spPr>
          <a:xfrm>
            <a:off x="5751026" y="4957141"/>
            <a:ext cx="1400473" cy="461665"/>
          </a:xfrm>
          <a:prstGeom prst="rect">
            <a:avLst/>
          </a:prstGeom>
          <a:noFill/>
        </p:spPr>
        <p:txBody>
          <a:bodyPr wrap="square" rtlCol="0">
            <a:spAutoFit/>
          </a:bodyPr>
          <a:lstStyle/>
          <a:p>
            <a:pPr algn="ctr"/>
            <a:r>
              <a:rPr kumimoji="1" lang="en-US" altLang="zh-CN" sz="1200" b="1" dirty="0">
                <a:solidFill>
                  <a:srgbClr val="FF3300"/>
                </a:solidFill>
                <a:latin typeface="Microsoft YaHei UI" panose="020B0503020204020204" pitchFamily="34" charset="-122"/>
                <a:ea typeface="Microsoft YaHei UI" panose="020B0503020204020204" pitchFamily="34" charset="-122"/>
                <a:cs typeface="Arial" panose="020B0604020202020204" pitchFamily="34" charset="0"/>
              </a:rPr>
              <a:t>a path</a:t>
            </a:r>
          </a:p>
          <a:p>
            <a:pPr algn="ctr"/>
            <a:r>
              <a:rPr kumimoji="1" lang="en-US" altLang="zh-CN" sz="1200" b="1" dirty="0">
                <a:solidFill>
                  <a:srgbClr val="FF3300"/>
                </a:solidFill>
                <a:latin typeface="Microsoft YaHei UI" panose="020B0503020204020204" pitchFamily="34" charset="-122"/>
                <a:ea typeface="Microsoft YaHei UI" panose="020B0503020204020204" pitchFamily="34" charset="-122"/>
                <a:cs typeface="Arial" panose="020B0604020202020204" pitchFamily="34" charset="0"/>
              </a:rPr>
              <a:t>planned by RRT</a:t>
            </a:r>
          </a:p>
        </p:txBody>
      </p:sp>
      <p:cxnSp>
        <p:nvCxnSpPr>
          <p:cNvPr id="56" name="直接箭头连接符 55">
            <a:extLst>
              <a:ext uri="{FF2B5EF4-FFF2-40B4-BE49-F238E27FC236}">
                <a16:creationId xmlns:a16="http://schemas.microsoft.com/office/drawing/2014/main" id="{8959E8DF-EA23-4ECD-8569-AD6BE507ACD8}"/>
              </a:ext>
            </a:extLst>
          </p:cNvPr>
          <p:cNvCxnSpPr>
            <a:cxnSpLocks/>
          </p:cNvCxnSpPr>
          <p:nvPr/>
        </p:nvCxnSpPr>
        <p:spPr bwMode="auto">
          <a:xfrm flipH="1">
            <a:off x="5835552" y="5093944"/>
            <a:ext cx="324000" cy="0"/>
          </a:xfrm>
          <a:prstGeom prst="straightConnector1">
            <a:avLst/>
          </a:prstGeom>
          <a:noFill/>
          <a:ln w="25400" cap="flat" cmpd="sng" algn="ctr">
            <a:solidFill>
              <a:srgbClr val="FF0000"/>
            </a:solidFill>
            <a:prstDash val="solid"/>
            <a:round/>
            <a:headEnd type="none" w="med" len="med"/>
            <a:tailEnd type="triangle"/>
          </a:ln>
        </p:spPr>
      </p:cxnSp>
      <p:sp>
        <p:nvSpPr>
          <p:cNvPr id="57" name="new node 文本左">
            <a:extLst>
              <a:ext uri="{FF2B5EF4-FFF2-40B4-BE49-F238E27FC236}">
                <a16:creationId xmlns:a16="http://schemas.microsoft.com/office/drawing/2014/main" id="{180C81DF-6F27-4606-B0A8-E8C6720B45A1}"/>
              </a:ext>
            </a:extLst>
          </p:cNvPr>
          <p:cNvSpPr txBox="1"/>
          <p:nvPr/>
        </p:nvSpPr>
        <p:spPr>
          <a:xfrm>
            <a:off x="6094900" y="2443624"/>
            <a:ext cx="1585471" cy="461665"/>
          </a:xfrm>
          <a:prstGeom prst="rect">
            <a:avLst/>
          </a:prstGeom>
          <a:noFill/>
        </p:spPr>
        <p:txBody>
          <a:bodyPr wrap="square" rtlCol="0">
            <a:spAutoFit/>
          </a:bodyPr>
          <a:lstStyle/>
          <a:p>
            <a:pPr algn="ctr"/>
            <a:r>
              <a:rPr kumimoji="1" lang="en-US" altLang="zh-CN" sz="1200" b="1" dirty="0">
                <a:solidFill>
                  <a:srgbClr val="0000FF"/>
                </a:solidFill>
                <a:latin typeface="Microsoft YaHei UI" panose="020B0503020204020204" pitchFamily="34" charset="-122"/>
                <a:ea typeface="Microsoft YaHei UI" panose="020B0503020204020204" pitchFamily="34" charset="-122"/>
                <a:cs typeface="Dubai" panose="020B0503030403030204" pitchFamily="34" charset="-78"/>
              </a:rPr>
              <a:t>a shorter path planned by A*</a:t>
            </a:r>
          </a:p>
        </p:txBody>
      </p:sp>
      <p:cxnSp>
        <p:nvCxnSpPr>
          <p:cNvPr id="58" name="直接箭头连接符 57">
            <a:extLst>
              <a:ext uri="{FF2B5EF4-FFF2-40B4-BE49-F238E27FC236}">
                <a16:creationId xmlns:a16="http://schemas.microsoft.com/office/drawing/2014/main" id="{8375B22B-C88B-4DFC-8D7F-73FA5A20399A}"/>
              </a:ext>
            </a:extLst>
          </p:cNvPr>
          <p:cNvCxnSpPr>
            <a:cxnSpLocks/>
          </p:cNvCxnSpPr>
          <p:nvPr/>
        </p:nvCxnSpPr>
        <p:spPr bwMode="auto">
          <a:xfrm rot="-1560000">
            <a:off x="7285830" y="3017956"/>
            <a:ext cx="0" cy="360000"/>
          </a:xfrm>
          <a:prstGeom prst="straightConnector1">
            <a:avLst/>
          </a:prstGeom>
          <a:noFill/>
          <a:ln w="25400" cap="flat" cmpd="sng" algn="ctr">
            <a:solidFill>
              <a:srgbClr val="0000FF"/>
            </a:solidFill>
            <a:prstDash val="solid"/>
            <a:round/>
            <a:headEnd type="none" w="med" len="med"/>
            <a:tailEnd type="triangle"/>
          </a:ln>
        </p:spPr>
      </p:cxnSp>
      <p:sp>
        <p:nvSpPr>
          <p:cNvPr id="52" name="文本框 Goal2">
            <a:extLst>
              <a:ext uri="{FF2B5EF4-FFF2-40B4-BE49-F238E27FC236}">
                <a16:creationId xmlns:a16="http://schemas.microsoft.com/office/drawing/2014/main" id="{54BCB2AC-85EF-446C-827F-59325F8DCCF1}"/>
              </a:ext>
            </a:extLst>
          </p:cNvPr>
          <p:cNvSpPr txBox="1"/>
          <p:nvPr/>
        </p:nvSpPr>
        <p:spPr>
          <a:xfrm>
            <a:off x="8160383" y="2379683"/>
            <a:ext cx="676879" cy="338554"/>
          </a:xfrm>
          <a:prstGeom prst="rect">
            <a:avLst/>
          </a:prstGeom>
          <a:noFill/>
          <a:ln>
            <a:noFill/>
          </a:ln>
        </p:spPr>
        <p:txBody>
          <a:bodyPr wrap="square" rtlCol="0">
            <a:spAutoFit/>
          </a:bodyPr>
          <a:lstStyle/>
          <a:p>
            <a:r>
              <a:rPr lang="en-US" altLang="zh-CN" sz="1600" b="1" dirty="0"/>
              <a:t>Goal</a:t>
            </a:r>
            <a:endParaRPr lang="zh-CN" altLang="en-US" sz="1600" b="1" dirty="0"/>
          </a:p>
        </p:txBody>
      </p:sp>
      <p:sp>
        <p:nvSpPr>
          <p:cNvPr id="49" name="文本框 Start2">
            <a:extLst>
              <a:ext uri="{FF2B5EF4-FFF2-40B4-BE49-F238E27FC236}">
                <a16:creationId xmlns:a16="http://schemas.microsoft.com/office/drawing/2014/main" id="{AE025AC1-8E0F-4082-B7BA-04BCBDDBF1D1}"/>
              </a:ext>
            </a:extLst>
          </p:cNvPr>
          <p:cNvSpPr txBox="1"/>
          <p:nvPr/>
        </p:nvSpPr>
        <p:spPr>
          <a:xfrm>
            <a:off x="4739071" y="5616375"/>
            <a:ext cx="727209" cy="338554"/>
          </a:xfrm>
          <a:prstGeom prst="rect">
            <a:avLst/>
          </a:prstGeom>
          <a:noFill/>
        </p:spPr>
        <p:txBody>
          <a:bodyPr wrap="square" rtlCol="0">
            <a:spAutoFit/>
          </a:bodyPr>
          <a:lstStyle/>
          <a:p>
            <a:r>
              <a:rPr lang="en-US" altLang="zh-CN" sz="1600" b="1" dirty="0"/>
              <a:t>Start</a:t>
            </a:r>
            <a:endParaRPr lang="zh-CN" altLang="en-US" sz="1600" b="1" dirty="0"/>
          </a:p>
        </p:txBody>
      </p:sp>
      <p:sp>
        <p:nvSpPr>
          <p:cNvPr id="65" name="文本框 Goal">
            <a:extLst>
              <a:ext uri="{FF2B5EF4-FFF2-40B4-BE49-F238E27FC236}">
                <a16:creationId xmlns:a16="http://schemas.microsoft.com/office/drawing/2014/main" id="{193B0F31-9554-4F98-93BE-0AA8B494D605}"/>
              </a:ext>
            </a:extLst>
          </p:cNvPr>
          <p:cNvSpPr txBox="1"/>
          <p:nvPr/>
        </p:nvSpPr>
        <p:spPr>
          <a:xfrm>
            <a:off x="3884104" y="2370447"/>
            <a:ext cx="676880" cy="338554"/>
          </a:xfrm>
          <a:prstGeom prst="rect">
            <a:avLst/>
          </a:prstGeom>
          <a:noFill/>
          <a:ln>
            <a:noFill/>
          </a:ln>
        </p:spPr>
        <p:txBody>
          <a:bodyPr wrap="square" rtlCol="0">
            <a:spAutoFit/>
          </a:bodyPr>
          <a:lstStyle/>
          <a:p>
            <a:r>
              <a:rPr lang="en-US" altLang="zh-CN" sz="1600" b="1" dirty="0"/>
              <a:t>Goal</a:t>
            </a:r>
            <a:endParaRPr lang="zh-CN" altLang="en-US" sz="1600" b="1" dirty="0"/>
          </a:p>
        </p:txBody>
      </p:sp>
      <p:sp>
        <p:nvSpPr>
          <p:cNvPr id="66" name="文本框 Start">
            <a:extLst>
              <a:ext uri="{FF2B5EF4-FFF2-40B4-BE49-F238E27FC236}">
                <a16:creationId xmlns:a16="http://schemas.microsoft.com/office/drawing/2014/main" id="{42750351-CBEF-4E5A-9BCF-65DFB8E94E0F}"/>
              </a:ext>
            </a:extLst>
          </p:cNvPr>
          <p:cNvSpPr txBox="1"/>
          <p:nvPr/>
        </p:nvSpPr>
        <p:spPr>
          <a:xfrm>
            <a:off x="465026" y="5607140"/>
            <a:ext cx="727209" cy="338554"/>
          </a:xfrm>
          <a:prstGeom prst="rect">
            <a:avLst/>
          </a:prstGeom>
          <a:noFill/>
        </p:spPr>
        <p:txBody>
          <a:bodyPr wrap="square" rtlCol="0">
            <a:spAutoFit/>
          </a:bodyPr>
          <a:lstStyle/>
          <a:p>
            <a:r>
              <a:rPr lang="en-US" altLang="zh-CN" sz="1600" b="1" dirty="0"/>
              <a:t>Start</a:t>
            </a:r>
            <a:endParaRPr lang="zh-CN" altLang="en-US" sz="1600" b="1" dirty="0"/>
          </a:p>
        </p:txBody>
      </p:sp>
      <p:cxnSp>
        <p:nvCxnSpPr>
          <p:cNvPr id="64" name="直接箭头连接符 63">
            <a:extLst>
              <a:ext uri="{FF2B5EF4-FFF2-40B4-BE49-F238E27FC236}">
                <a16:creationId xmlns:a16="http://schemas.microsoft.com/office/drawing/2014/main" id="{7AAC84CB-D215-4347-BE77-18719E452B31}"/>
              </a:ext>
            </a:extLst>
          </p:cNvPr>
          <p:cNvCxnSpPr>
            <a:cxnSpLocks/>
          </p:cNvCxnSpPr>
          <p:nvPr/>
        </p:nvCxnSpPr>
        <p:spPr bwMode="auto">
          <a:xfrm flipH="1" flipV="1">
            <a:off x="2641127" y="4261085"/>
            <a:ext cx="190304" cy="179090"/>
          </a:xfrm>
          <a:prstGeom prst="straightConnector1">
            <a:avLst/>
          </a:prstGeom>
          <a:noFill/>
          <a:ln w="25400" cap="flat" cmpd="sng" algn="ctr">
            <a:solidFill>
              <a:srgbClr val="4BD0FF"/>
            </a:solidFill>
            <a:prstDash val="solid"/>
            <a:round/>
            <a:headEnd type="none" w="med" len="med"/>
            <a:tailEnd type="triangle"/>
          </a:ln>
        </p:spPr>
      </p:cxnSp>
      <p:sp>
        <p:nvSpPr>
          <p:cNvPr id="28" name="文本框 27">
            <a:extLst>
              <a:ext uri="{FF2B5EF4-FFF2-40B4-BE49-F238E27FC236}">
                <a16:creationId xmlns:a16="http://schemas.microsoft.com/office/drawing/2014/main" id="{DF87C647-BCA0-4196-9033-FB6360DE62CA}"/>
              </a:ext>
            </a:extLst>
          </p:cNvPr>
          <p:cNvSpPr txBox="1"/>
          <p:nvPr/>
        </p:nvSpPr>
        <p:spPr>
          <a:xfrm>
            <a:off x="4546177" y="1407218"/>
            <a:ext cx="4328213" cy="923330"/>
          </a:xfrm>
          <a:prstGeom prst="rect">
            <a:avLst/>
          </a:prstGeom>
          <a:noFill/>
        </p:spPr>
        <p:txBody>
          <a:bodyPr wrap="square" rtlCol="0">
            <a:spAutoFit/>
          </a:bodyPr>
          <a:lstStyle/>
          <a:p>
            <a:pPr indent="360000">
              <a:buFont typeface="+mj-ea"/>
              <a:buAutoNum type="circleNumDbPlain" startAt="2"/>
            </a:pPr>
            <a:r>
              <a:rPr lang="en-US" altLang="zh-CN" sz="1800" dirty="0"/>
              <a:t>The path obtained is probably </a:t>
            </a:r>
            <a:r>
              <a:rPr lang="en-US" altLang="zh-CN" sz="1800" dirty="0">
                <a:solidFill>
                  <a:srgbClr val="FF0000"/>
                </a:solidFill>
              </a:rPr>
              <a:t>too much longer </a:t>
            </a:r>
            <a:r>
              <a:rPr lang="en-US" altLang="zh-CN" sz="1800" dirty="0"/>
              <a:t>than a feasible shorter path, especially in a complex environment.</a:t>
            </a:r>
            <a:r>
              <a:rPr lang="en-US" altLang="zh-CN" baseline="30000" dirty="0"/>
              <a:t>[3]</a:t>
            </a:r>
            <a:endParaRPr lang="en-US" altLang="zh-CN" sz="1800" dirty="0"/>
          </a:p>
        </p:txBody>
      </p:sp>
      <p:sp>
        <p:nvSpPr>
          <p:cNvPr id="29" name="文本框 28">
            <a:extLst>
              <a:ext uri="{FF2B5EF4-FFF2-40B4-BE49-F238E27FC236}">
                <a16:creationId xmlns:a16="http://schemas.microsoft.com/office/drawing/2014/main" id="{8405F558-ABE8-47E3-AF15-E2FF04219315}"/>
              </a:ext>
            </a:extLst>
          </p:cNvPr>
          <p:cNvSpPr txBox="1"/>
          <p:nvPr/>
        </p:nvSpPr>
        <p:spPr>
          <a:xfrm>
            <a:off x="0" y="6284759"/>
            <a:ext cx="9143999" cy="577081"/>
          </a:xfrm>
          <a:prstGeom prst="rect">
            <a:avLst/>
          </a:prstGeom>
          <a:noFill/>
        </p:spPr>
        <p:txBody>
          <a:bodyPr wrap="square" rtlCol="0">
            <a:spAutoFit/>
          </a:bodyPr>
          <a:lstStyle/>
          <a:p>
            <a:r>
              <a:rPr lang="en-US" altLang="zh-CN" sz="1050" dirty="0"/>
              <a:t>[1]. Steven LaValle and James </a:t>
            </a:r>
            <a:r>
              <a:rPr lang="en-US" altLang="zh-CN" sz="1050" dirty="0" err="1"/>
              <a:t>Kuffne</a:t>
            </a:r>
            <a:r>
              <a:rPr lang="en-US" altLang="zh-CN" sz="1050" dirty="0"/>
              <a:t>. (2001). Randomized </a:t>
            </a:r>
            <a:r>
              <a:rPr lang="en-US" altLang="zh-CN" sz="1050" dirty="0" err="1"/>
              <a:t>Kinodynamic</a:t>
            </a:r>
            <a:r>
              <a:rPr lang="en-US" altLang="zh-CN" sz="1050" dirty="0"/>
              <a:t> Planning. </a:t>
            </a:r>
            <a:r>
              <a:rPr kumimoji="0" lang="en-US" altLang="zh-CN" sz="1050" b="0" i="1" u="none" strike="noStrike" kern="1200" cap="none" spc="0" normalizeH="0" baseline="0" noProof="0" dirty="0">
                <a:ln>
                  <a:noFill/>
                </a:ln>
                <a:solidFill>
                  <a:prstClr val="black"/>
                </a:solidFill>
                <a:effectLst/>
                <a:uLnTx/>
                <a:uFillTx/>
                <a:latin typeface="Times New Roman"/>
                <a:ea typeface="宋体" panose="02010600030101010101" pitchFamily="2" charset="-122"/>
                <a:cs typeface="+mn-cs"/>
              </a:rPr>
              <a:t>The International Journal of Robotics Research</a:t>
            </a:r>
            <a:r>
              <a:rPr kumimoji="0" lang="en-US" altLang="zh-CN" sz="105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mn-cs"/>
              </a:rPr>
              <a:t>.</a:t>
            </a:r>
            <a:r>
              <a:rPr lang="en-US" altLang="zh-CN" sz="1050" dirty="0"/>
              <a:t> Vol. 20 (5), pp: 378-400.</a:t>
            </a:r>
          </a:p>
          <a:p>
            <a:pPr lvl="0"/>
            <a:r>
              <a:rPr lang="en-US" altLang="zh-CN" sz="1050" dirty="0"/>
              <a:t>[2]. S. </a:t>
            </a:r>
            <a:r>
              <a:rPr lang="en-US" altLang="zh-CN" sz="1050" dirty="0" err="1"/>
              <a:t>Karaman</a:t>
            </a:r>
            <a:r>
              <a:rPr lang="en-US" altLang="zh-CN" sz="1050" dirty="0"/>
              <a:t> &amp; E. </a:t>
            </a:r>
            <a:r>
              <a:rPr lang="en-US" altLang="zh-CN" sz="1050" dirty="0" err="1"/>
              <a:t>Frazzoli</a:t>
            </a:r>
            <a:r>
              <a:rPr lang="en-US" altLang="zh-CN" sz="1050" dirty="0"/>
              <a:t>. (2011). Sampling-based algorithms for optimal motion planning. </a:t>
            </a:r>
            <a:r>
              <a:rPr lang="en-US" altLang="zh-CN" sz="1050" i="1" dirty="0"/>
              <a:t>The International Journal of Robotics Research</a:t>
            </a:r>
            <a:r>
              <a:rPr lang="en-US" altLang="zh-CN" sz="1050" dirty="0"/>
              <a:t>. Vol. 30, pp: 846-894.</a:t>
            </a:r>
          </a:p>
          <a:p>
            <a:pPr lvl="0"/>
            <a:r>
              <a:rPr lang="en-US" altLang="zh-CN" sz="1050" dirty="0"/>
              <a:t>[3]. H Zhang, Y Wang, J Zheng &amp; J Yu. (2018). Path Planning of Industrial Robot Based on Improved RRT Algorithm in Complex Environments. </a:t>
            </a:r>
            <a:r>
              <a:rPr lang="en-US" altLang="zh-CN" sz="1050" i="1" dirty="0"/>
              <a:t>IEEE Access</a:t>
            </a:r>
            <a:r>
              <a:rPr lang="en-US" altLang="zh-CN" sz="1050" dirty="0"/>
              <a:t>. Vol. 6. </a:t>
            </a:r>
          </a:p>
        </p:txBody>
      </p:sp>
      <p:sp>
        <p:nvSpPr>
          <p:cNvPr id="24" name="new node 文本左">
            <a:extLst>
              <a:ext uri="{FF2B5EF4-FFF2-40B4-BE49-F238E27FC236}">
                <a16:creationId xmlns:a16="http://schemas.microsoft.com/office/drawing/2014/main" id="{765D58F5-EC03-47E8-B7C0-B2121D84C984}"/>
              </a:ext>
            </a:extLst>
          </p:cNvPr>
          <p:cNvSpPr txBox="1"/>
          <p:nvPr/>
        </p:nvSpPr>
        <p:spPr>
          <a:xfrm>
            <a:off x="2813796" y="4350630"/>
            <a:ext cx="1596839" cy="461665"/>
          </a:xfrm>
          <a:prstGeom prst="rect">
            <a:avLst/>
          </a:prstGeom>
          <a:noFill/>
        </p:spPr>
        <p:txBody>
          <a:bodyPr wrap="square" rtlCol="0">
            <a:spAutoFit/>
          </a:bodyPr>
          <a:lstStyle/>
          <a:p>
            <a:pPr algn="ctr"/>
            <a:r>
              <a:rPr kumimoji="1" lang="en-US" altLang="zh-CN" sz="1200" b="1" dirty="0">
                <a:solidFill>
                  <a:srgbClr val="0070C0"/>
                </a:solidFill>
                <a:latin typeface="Microsoft YaHei UI" panose="020B0503020204020204" pitchFamily="34" charset="-122"/>
                <a:ea typeface="Microsoft YaHei UI" panose="020B0503020204020204" pitchFamily="34" charset="-122"/>
                <a:cs typeface="Arial" panose="020B0604020202020204" pitchFamily="34" charset="0"/>
              </a:rPr>
              <a:t>RRT is hard to</a:t>
            </a:r>
          </a:p>
          <a:p>
            <a:pPr algn="ctr"/>
            <a:r>
              <a:rPr kumimoji="1" lang="en-US" altLang="zh-CN" sz="1200" b="1" dirty="0">
                <a:solidFill>
                  <a:srgbClr val="0070C0"/>
                </a:solidFill>
                <a:latin typeface="Microsoft YaHei UI" panose="020B0503020204020204" pitchFamily="34" charset="-122"/>
                <a:ea typeface="Microsoft YaHei UI" panose="020B0503020204020204" pitchFamily="34" charset="-122"/>
                <a:cs typeface="Arial" panose="020B0604020202020204" pitchFamily="34" charset="0"/>
              </a:rPr>
              <a:t>place nodes here</a:t>
            </a:r>
            <a:endParaRPr kumimoji="1" lang="zh-CN" altLang="en-US" sz="1200" b="1" dirty="0">
              <a:solidFill>
                <a:srgbClr val="0070C0"/>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7" name="文本框 26">
            <a:extLst>
              <a:ext uri="{FF2B5EF4-FFF2-40B4-BE49-F238E27FC236}">
                <a16:creationId xmlns:a16="http://schemas.microsoft.com/office/drawing/2014/main" id="{034D739C-9FEE-4487-A6EA-051405E76228}"/>
              </a:ext>
            </a:extLst>
          </p:cNvPr>
          <p:cNvSpPr txBox="1"/>
          <p:nvPr/>
        </p:nvSpPr>
        <p:spPr>
          <a:xfrm>
            <a:off x="300380" y="1405205"/>
            <a:ext cx="4328213" cy="923330"/>
          </a:xfrm>
          <a:prstGeom prst="rect">
            <a:avLst/>
          </a:prstGeom>
          <a:noFill/>
        </p:spPr>
        <p:txBody>
          <a:bodyPr wrap="square" rtlCol="0">
            <a:spAutoFit/>
          </a:bodyPr>
          <a:lstStyle/>
          <a:p>
            <a:pPr indent="360000">
              <a:buFont typeface="+mj-ea"/>
              <a:buAutoNum type="circleNumDbPlain"/>
            </a:pPr>
            <a:r>
              <a:rPr lang="en-US" altLang="zh-CN" dirty="0"/>
              <a:t>It is hard to place nodes in </a:t>
            </a:r>
            <a:r>
              <a:rPr lang="en-US" altLang="zh-CN" dirty="0">
                <a:solidFill>
                  <a:srgbClr val="FF0000"/>
                </a:solidFill>
              </a:rPr>
              <a:t>narrow passages</a:t>
            </a:r>
            <a:r>
              <a:rPr lang="en-US" altLang="zh-CN" dirty="0"/>
              <a:t> by sampling, that leads to </a:t>
            </a:r>
            <a:r>
              <a:rPr lang="en-US" altLang="zh-CN" dirty="0">
                <a:solidFill>
                  <a:srgbClr val="FF0000"/>
                </a:solidFill>
              </a:rPr>
              <a:t>long computation time</a:t>
            </a:r>
            <a:r>
              <a:rPr lang="en-US" altLang="zh-CN" dirty="0"/>
              <a:t>.</a:t>
            </a:r>
            <a:r>
              <a:rPr lang="en-US" altLang="zh-CN" baseline="30000" dirty="0"/>
              <a:t>[1] [2]</a:t>
            </a:r>
            <a:endParaRPr lang="en-US" altLang="zh-CN" dirty="0"/>
          </a:p>
        </p:txBody>
      </p:sp>
    </p:spTree>
    <p:extLst>
      <p:ext uri="{BB962C8B-B14F-4D97-AF65-F5344CB8AC3E}">
        <p14:creationId xmlns:p14="http://schemas.microsoft.com/office/powerpoint/2010/main" val="2809821680"/>
      </p:ext>
    </p:extLst>
  </p:cSld>
  <p:clrMapOvr>
    <a:masterClrMapping/>
  </p:clrMapOvr>
  <mc:AlternateContent xmlns:mc="http://schemas.openxmlformats.org/markup-compatibility/2006" xmlns:p14="http://schemas.microsoft.com/office/powerpoint/2010/main">
    <mc:Choice Requires="p14">
      <p:transition p14:dur="10" advTm="115849"/>
    </mc:Choice>
    <mc:Fallback xmlns="">
      <p:transition advTm="115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theme/theme1.xml><?xml version="1.0" encoding="utf-8"?>
<a:theme xmlns:a="http://schemas.openxmlformats.org/drawingml/2006/main" name="Waseda Theme">
  <a:themeElements>
    <a:clrScheme name="アース">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accent2"/>
          </a:solidFill>
          <a:prstDash val="solid"/>
          <a:round/>
          <a:headEnd type="none" w="med" len="med"/>
          <a:tailEnd type="triangle" w="med" len="med"/>
        </a:ln>
      </a:spPr>
      <a:bodyPr vert="horz" wrap="square" lIns="91440" tIns="45720" rIns="91440" bIns="45720" numCol="1" rtlCol="0" anchor="t" anchorCtr="0" compatLnSpc="1"/>
      <a:lstStyle>
        <a:defPPr marR="0" algn="l" defTabSz="914400" rtl="0" eaLnBrk="1" fontAlgn="base" latinLnBrk="0" hangingPunct="1">
          <a:lnSpc>
            <a:spcPct val="100000"/>
          </a:lnSpc>
          <a:spcBef>
            <a:spcPct val="25000"/>
          </a:spcBef>
          <a:spcAft>
            <a:spcPct val="0"/>
          </a:spcAft>
          <a:buClr>
            <a:schemeClr val="accent2"/>
          </a:buClr>
          <a:buSzTx/>
          <a:buNone/>
          <a:defRPr kumimoji="1" sz="2000" b="0" i="0" u="none" strike="noStrike" cap="none" normalizeH="0" baseline="0" dirty="0" smtClean="0">
            <a:ln>
              <a:noFill/>
            </a:ln>
            <a:solidFill>
              <a:schemeClr val="tx1"/>
            </a:solidFill>
            <a:effectLst/>
            <a:latin typeface="Verdana" panose="020B0604030504040204" pitchFamily="34" charset="0"/>
            <a:ea typeface="MS PGothic" panose="020B0600070205080204" pitchFamily="34" charset="-128"/>
          </a:defRPr>
        </a:defPPr>
      </a:lstStyle>
    </a:spDef>
    <a:lnDef>
      <a:spPr bwMode="auto">
        <a:noFill/>
        <a:ln w="12700" cap="flat" cmpd="sng" algn="ctr">
          <a:solidFill>
            <a:schemeClr val="tx1"/>
          </a:solidFill>
          <a:prstDash val="solid"/>
          <a:round/>
          <a:headEnd type="none" w="med" len="med"/>
          <a:tailEnd type="none" w="med" len="med"/>
        </a:ln>
      </a:spPr>
      <a:bodyPr/>
      <a:lstStyle/>
    </a:lnDef>
  </a:objectDefaults>
  <a:extraClrSchemeLst>
    <a:extraClrScheme>
      <a:clrScheme name="final_presentation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final_presentation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final_presentation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final_presentation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final_presentation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final_presentation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final_presentation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final_presentation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inal_presentation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Waseda Theme</Template>
  <TotalTime>0</TotalTime>
  <Words>3490</Words>
  <Application>Microsoft Office PowerPoint</Application>
  <PresentationFormat>全屏显示(4:3)</PresentationFormat>
  <Paragraphs>628</Paragraphs>
  <Slides>42</Slides>
  <Notes>42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-apple-system</vt:lpstr>
      <vt:lpstr>Microsoft YaHei UI</vt:lpstr>
      <vt:lpstr>Arial</vt:lpstr>
      <vt:lpstr>Calibri</vt:lpstr>
      <vt:lpstr>Calibri Light</vt:lpstr>
      <vt:lpstr>Cambria Math</vt:lpstr>
      <vt:lpstr>Century</vt:lpstr>
      <vt:lpstr>Symbol</vt:lpstr>
      <vt:lpstr>Times</vt:lpstr>
      <vt:lpstr>Times New Roman</vt:lpstr>
      <vt:lpstr>Verdana</vt:lpstr>
      <vt:lpstr>Wingdings</vt:lpstr>
      <vt:lpstr>Waseda Theme</vt:lpstr>
      <vt:lpstr>PowerPoint 演示文稿</vt:lpstr>
      <vt:lpstr>Contents</vt:lpstr>
      <vt:lpstr>Background</vt:lpstr>
      <vt:lpstr>Previous Research (1/2)</vt:lpstr>
      <vt:lpstr>Previous Research (2/2)</vt:lpstr>
      <vt:lpstr>Previous Research (2/2)</vt:lpstr>
      <vt:lpstr>Previous Research (2/2)</vt:lpstr>
      <vt:lpstr>Issues and Ideas</vt:lpstr>
      <vt:lpstr>Issues and Ideas</vt:lpstr>
      <vt:lpstr>Issues and Ideas</vt:lpstr>
      <vt:lpstr>Issues and Ideas</vt:lpstr>
      <vt:lpstr>Contents</vt:lpstr>
      <vt:lpstr>Obstacle Detection</vt:lpstr>
      <vt:lpstr>Idea of Variable Sampling Region</vt:lpstr>
      <vt:lpstr>Idea of Variable Sampling Region</vt:lpstr>
      <vt:lpstr>Idea of Variable Sampling Region</vt:lpstr>
      <vt:lpstr>Idea of Variable Sampling Region</vt:lpstr>
      <vt:lpstr>Idea of Variable Sampling Region</vt:lpstr>
      <vt:lpstr>Idea of Greedy Path Optimization</vt:lpstr>
      <vt:lpstr>Idea of Greedy Path Optimization</vt:lpstr>
      <vt:lpstr>Contents</vt:lpstr>
      <vt:lpstr>Simulation</vt:lpstr>
      <vt:lpstr>Simulation</vt:lpstr>
      <vt:lpstr>Simulation Results (1/2)</vt:lpstr>
      <vt:lpstr>Simulation Results (2/2)</vt:lpstr>
      <vt:lpstr>Results Analysis</vt:lpstr>
      <vt:lpstr>Contents</vt:lpstr>
      <vt:lpstr>Conclusion</vt:lpstr>
      <vt:lpstr>PowerPoint 演示文稿</vt:lpstr>
      <vt:lpstr>Questions &amp; Answers</vt:lpstr>
      <vt:lpstr>Questions &amp; Answers</vt:lpstr>
      <vt:lpstr>Questions &amp; Answers</vt:lpstr>
      <vt:lpstr>Simulation &amp; Result</vt:lpstr>
      <vt:lpstr>Simulation &amp; Result</vt:lpstr>
      <vt:lpstr>Simulation &amp; Result</vt:lpstr>
      <vt:lpstr>Simulation &amp; Result</vt:lpstr>
      <vt:lpstr>Simulation &amp; Result</vt:lpstr>
      <vt:lpstr>Simulation &amp; Result</vt:lpstr>
      <vt:lpstr>Simulation &amp; Result</vt:lpstr>
      <vt:lpstr>Simulation &amp; Result</vt:lpstr>
      <vt:lpstr>Simulation &amp; Result</vt:lpstr>
      <vt:lpstr>Simulation &amp;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1379</cp:revision>
  <dcterms:created xsi:type="dcterms:W3CDTF">2016-03-24T05:49:00Z</dcterms:created>
  <dcterms:modified xsi:type="dcterms:W3CDTF">2021-07-30T11:19:05Z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TC034606379991</vt:lpwstr>
  </property>
  <property fmtid="{D5CDD505-2E9C-101B-9397-08002B2CF9AE}" pid="3" name="KSOProductBuildVer">
    <vt:lpwstr>1033-10.2.0.7456</vt:lpwstr>
  </property>
</Properties>
</file>